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2"/>
  </p:notes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331" r:id="rId71"/>
    <p:sldId id="394" r:id="rId72"/>
    <p:sldId id="395" r:id="rId73"/>
    <p:sldId id="396" r:id="rId74"/>
    <p:sldId id="355" r:id="rId75"/>
    <p:sldId id="382" r:id="rId76"/>
    <p:sldId id="436" r:id="rId77"/>
    <p:sldId id="275" r:id="rId78"/>
    <p:sldId id="287" r:id="rId79"/>
    <p:sldId id="277" r:id="rId80"/>
    <p:sldId id="332" r:id="rId81"/>
    <p:sldId id="288" r:id="rId82"/>
    <p:sldId id="336" r:id="rId83"/>
    <p:sldId id="278" r:id="rId84"/>
    <p:sldId id="365" r:id="rId85"/>
    <p:sldId id="289" r:id="rId86"/>
    <p:sldId id="437" r:id="rId87"/>
    <p:sldId id="438" r:id="rId88"/>
    <p:sldId id="279" r:id="rId89"/>
    <p:sldId id="290" r:id="rId90"/>
    <p:sldId id="439" r:id="rId91"/>
    <p:sldId id="294" r:id="rId92"/>
    <p:sldId id="293" r:id="rId93"/>
    <p:sldId id="295" r:id="rId94"/>
    <p:sldId id="296" r:id="rId95"/>
    <p:sldId id="280" r:id="rId96"/>
    <p:sldId id="440" r:id="rId97"/>
    <p:sldId id="343" r:id="rId98"/>
    <p:sldId id="441" r:id="rId99"/>
    <p:sldId id="339" r:id="rId100"/>
    <p:sldId id="335" r:id="rId101"/>
    <p:sldId id="344" r:id="rId102"/>
    <p:sldId id="345" r:id="rId103"/>
    <p:sldId id="298" r:id="rId104"/>
    <p:sldId id="302" r:id="rId105"/>
    <p:sldId id="329" r:id="rId106"/>
    <p:sldId id="351" r:id="rId107"/>
    <p:sldId id="368" r:id="rId108"/>
    <p:sldId id="442" r:id="rId109"/>
    <p:sldId id="282" r:id="rId110"/>
    <p:sldId id="443" r:id="rId111"/>
    <p:sldId id="333" r:id="rId112"/>
    <p:sldId id="444" r:id="rId113"/>
    <p:sldId id="445" r:id="rId114"/>
    <p:sldId id="305" r:id="rId115"/>
    <p:sldId id="306" r:id="rId116"/>
    <p:sldId id="446" r:id="rId117"/>
    <p:sldId id="307" r:id="rId118"/>
    <p:sldId id="310" r:id="rId119"/>
    <p:sldId id="447" r:id="rId120"/>
    <p:sldId id="313" r:id="rId121"/>
    <p:sldId id="448" r:id="rId122"/>
    <p:sldId id="449" r:id="rId123"/>
    <p:sldId id="450" r:id="rId124"/>
    <p:sldId id="451" r:id="rId125"/>
    <p:sldId id="452" r:id="rId126"/>
    <p:sldId id="453" r:id="rId127"/>
    <p:sldId id="286" r:id="rId128"/>
    <p:sldId id="454" r:id="rId129"/>
    <p:sldId id="373" r:id="rId130"/>
    <p:sldId id="342" r:id="rId131"/>
    <p:sldId id="455" r:id="rId132"/>
    <p:sldId id="301" r:id="rId133"/>
    <p:sldId id="456" r:id="rId134"/>
    <p:sldId id="457" r:id="rId135"/>
    <p:sldId id="458" r:id="rId136"/>
    <p:sldId id="459" r:id="rId137"/>
    <p:sldId id="460" r:id="rId138"/>
    <p:sldId id="461" r:id="rId139"/>
    <p:sldId id="462" r:id="rId140"/>
    <p:sldId id="468" r:id="rId141"/>
    <p:sldId id="469" r:id="rId142"/>
    <p:sldId id="499" r:id="rId143"/>
    <p:sldId id="415" r:id="rId144"/>
    <p:sldId id="500" r:id="rId145"/>
    <p:sldId id="501" r:id="rId146"/>
    <p:sldId id="502" r:id="rId147"/>
    <p:sldId id="503" r:id="rId148"/>
    <p:sldId id="504" r:id="rId149"/>
    <p:sldId id="505" r:id="rId150"/>
    <p:sldId id="506" r:id="rId151"/>
    <p:sldId id="507" r:id="rId152"/>
    <p:sldId id="508" r:id="rId153"/>
    <p:sldId id="509" r:id="rId154"/>
    <p:sldId id="428" r:id="rId155"/>
    <p:sldId id="510" r:id="rId156"/>
    <p:sldId id="511" r:id="rId157"/>
    <p:sldId id="512" r:id="rId158"/>
    <p:sldId id="513" r:id="rId159"/>
    <p:sldId id="478" r:id="rId160"/>
    <p:sldId id="514" r:id="rId161"/>
    <p:sldId id="471" r:id="rId162"/>
    <p:sldId id="515" r:id="rId163"/>
    <p:sldId id="516" r:id="rId164"/>
    <p:sldId id="517" r:id="rId165"/>
    <p:sldId id="518" r:id="rId166"/>
    <p:sldId id="519" r:id="rId167"/>
    <p:sldId id="520" r:id="rId168"/>
    <p:sldId id="490" r:id="rId169"/>
    <p:sldId id="491" r:id="rId170"/>
    <p:sldId id="492" r:id="rId171"/>
    <p:sldId id="521" r:id="rId172"/>
    <p:sldId id="522" r:id="rId173"/>
    <p:sldId id="523" r:id="rId174"/>
    <p:sldId id="524" r:id="rId175"/>
    <p:sldId id="525" r:id="rId176"/>
    <p:sldId id="479" r:id="rId177"/>
    <p:sldId id="473" r:id="rId178"/>
    <p:sldId id="476" r:id="rId179"/>
    <p:sldId id="526" r:id="rId180"/>
    <p:sldId id="527" r:id="rId181"/>
    <p:sldId id="528" r:id="rId182"/>
    <p:sldId id="529" r:id="rId183"/>
    <p:sldId id="530" r:id="rId184"/>
    <p:sldId id="531" r:id="rId185"/>
    <p:sldId id="532" r:id="rId186"/>
    <p:sldId id="496" r:id="rId187"/>
    <p:sldId id="497" r:id="rId188"/>
    <p:sldId id="498" r:id="rId189"/>
    <p:sldId id="533" r:id="rId190"/>
    <p:sldId id="534" r:id="rId191"/>
    <p:sldId id="535" r:id="rId192"/>
    <p:sldId id="536" r:id="rId193"/>
    <p:sldId id="537" r:id="rId194"/>
    <p:sldId id="538" r:id="rId195"/>
    <p:sldId id="539" r:id="rId196"/>
    <p:sldId id="540" r:id="rId197"/>
    <p:sldId id="541" r:id="rId198"/>
    <p:sldId id="542" r:id="rId199"/>
    <p:sldId id="543" r:id="rId200"/>
    <p:sldId id="544" r:id="rId201"/>
    <p:sldId id="545" r:id="rId202"/>
    <p:sldId id="546" r:id="rId203"/>
    <p:sldId id="547" r:id="rId204"/>
    <p:sldId id="477" r:id="rId205"/>
    <p:sldId id="463" r:id="rId206"/>
    <p:sldId id="467" r:id="rId207"/>
    <p:sldId id="548" r:id="rId208"/>
    <p:sldId id="488" r:id="rId209"/>
    <p:sldId id="549" r:id="rId210"/>
    <p:sldId id="550" r:id="rId211"/>
    <p:sldId id="551" r:id="rId212"/>
    <p:sldId id="552" r:id="rId213"/>
    <p:sldId id="334" r:id="rId214"/>
    <p:sldId id="553" r:id="rId215"/>
    <p:sldId id="554" r:id="rId216"/>
    <p:sldId id="555" r:id="rId217"/>
    <p:sldId id="337" r:id="rId218"/>
    <p:sldId id="338" r:id="rId219"/>
    <p:sldId id="556" r:id="rId220"/>
    <p:sldId id="557" r:id="rId221"/>
    <p:sldId id="340" r:id="rId222"/>
    <p:sldId id="558" r:id="rId223"/>
    <p:sldId id="341" r:id="rId224"/>
    <p:sldId id="559" r:id="rId225"/>
    <p:sldId id="560" r:id="rId226"/>
    <p:sldId id="561" r:id="rId227"/>
    <p:sldId id="562" r:id="rId228"/>
    <p:sldId id="563" r:id="rId229"/>
    <p:sldId id="346" r:id="rId230"/>
    <p:sldId id="564" r:id="rId231"/>
    <p:sldId id="565" r:id="rId232"/>
    <p:sldId id="566" r:id="rId233"/>
    <p:sldId id="567" r:id="rId234"/>
    <p:sldId id="568" r:id="rId235"/>
    <p:sldId id="569" r:id="rId236"/>
    <p:sldId id="570" r:id="rId237"/>
    <p:sldId id="571" r:id="rId238"/>
    <p:sldId id="572" r:id="rId239"/>
    <p:sldId id="383" r:id="rId240"/>
    <p:sldId id="573" r:id="rId241"/>
    <p:sldId id="574" r:id="rId242"/>
    <p:sldId id="575" r:id="rId243"/>
    <p:sldId id="576" r:id="rId244"/>
    <p:sldId id="577" r:id="rId245"/>
    <p:sldId id="578" r:id="rId246"/>
    <p:sldId id="388" r:id="rId247"/>
    <p:sldId id="579" r:id="rId248"/>
    <p:sldId id="580" r:id="rId249"/>
    <p:sldId id="581" r:id="rId250"/>
    <p:sldId id="582" r:id="rId251"/>
    <p:sldId id="583" r:id="rId252"/>
    <p:sldId id="584" r:id="rId253"/>
    <p:sldId id="585" r:id="rId254"/>
    <p:sldId id="586" r:id="rId255"/>
    <p:sldId id="587" r:id="rId256"/>
    <p:sldId id="588" r:id="rId257"/>
    <p:sldId id="397" r:id="rId258"/>
    <p:sldId id="589" r:id="rId259"/>
    <p:sldId id="362" r:id="rId260"/>
    <p:sldId id="590" r:id="rId261"/>
    <p:sldId id="591" r:id="rId262"/>
    <p:sldId id="592" r:id="rId263"/>
    <p:sldId id="593" r:id="rId264"/>
    <p:sldId id="594" r:id="rId265"/>
    <p:sldId id="595" r:id="rId266"/>
    <p:sldId id="596" r:id="rId267"/>
    <p:sldId id="597" r:id="rId268"/>
    <p:sldId id="598" r:id="rId269"/>
    <p:sldId id="599" r:id="rId270"/>
    <p:sldId id="600" r:id="rId271"/>
    <p:sldId id="601" r:id="rId272"/>
    <p:sldId id="602" r:id="rId273"/>
    <p:sldId id="603" r:id="rId274"/>
    <p:sldId id="604" r:id="rId275"/>
    <p:sldId id="605" r:id="rId276"/>
    <p:sldId id="606" r:id="rId277"/>
    <p:sldId id="607" r:id="rId278"/>
    <p:sldId id="608" r:id="rId279"/>
    <p:sldId id="609" r:id="rId280"/>
    <p:sldId id="610" r:id="rId281"/>
    <p:sldId id="611" r:id="rId282"/>
    <p:sldId id="612" r:id="rId283"/>
    <p:sldId id="613" r:id="rId284"/>
    <p:sldId id="614" r:id="rId285"/>
    <p:sldId id="615" r:id="rId286"/>
    <p:sldId id="616" r:id="rId287"/>
    <p:sldId id="617" r:id="rId288"/>
    <p:sldId id="618" r:id="rId289"/>
    <p:sldId id="619" r:id="rId290"/>
    <p:sldId id="620" r:id="rId291"/>
    <p:sldId id="621" r:id="rId292"/>
    <p:sldId id="622" r:id="rId293"/>
    <p:sldId id="623" r:id="rId294"/>
    <p:sldId id="624" r:id="rId295"/>
    <p:sldId id="625" r:id="rId296"/>
    <p:sldId id="626" r:id="rId297"/>
    <p:sldId id="627" r:id="rId298"/>
    <p:sldId id="628" r:id="rId299"/>
    <p:sldId id="399" r:id="rId300"/>
    <p:sldId id="629" r:id="rId301"/>
    <p:sldId id="630" r:id="rId302"/>
    <p:sldId id="631" r:id="rId303"/>
    <p:sldId id="632" r:id="rId304"/>
    <p:sldId id="405" r:id="rId305"/>
    <p:sldId id="633" r:id="rId306"/>
    <p:sldId id="634" r:id="rId307"/>
    <p:sldId id="635" r:id="rId308"/>
    <p:sldId id="636" r:id="rId309"/>
    <p:sldId id="637" r:id="rId310"/>
    <p:sldId id="406" r:id="rId311"/>
    <p:sldId id="638" r:id="rId312"/>
    <p:sldId id="639" r:id="rId313"/>
    <p:sldId id="640" r:id="rId314"/>
    <p:sldId id="641" r:id="rId315"/>
    <p:sldId id="642" r:id="rId316"/>
    <p:sldId id="643" r:id="rId317"/>
    <p:sldId id="644" r:id="rId318"/>
    <p:sldId id="645" r:id="rId319"/>
    <p:sldId id="410" r:id="rId320"/>
    <p:sldId id="646" r:id="rId321"/>
    <p:sldId id="647" r:id="rId322"/>
    <p:sldId id="648" r:id="rId323"/>
    <p:sldId id="649" r:id="rId324"/>
    <p:sldId id="650" r:id="rId325"/>
    <p:sldId id="651" r:id="rId326"/>
    <p:sldId id="652" r:id="rId327"/>
    <p:sldId id="653" r:id="rId328"/>
    <p:sldId id="654" r:id="rId329"/>
    <p:sldId id="655" r:id="rId330"/>
    <p:sldId id="656" r:id="rId331"/>
    <p:sldId id="657" r:id="rId332"/>
    <p:sldId id="658" r:id="rId333"/>
    <p:sldId id="659" r:id="rId334"/>
    <p:sldId id="660" r:id="rId335"/>
    <p:sldId id="661" r:id="rId336"/>
    <p:sldId id="662" r:id="rId337"/>
    <p:sldId id="663" r:id="rId338"/>
    <p:sldId id="664" r:id="rId339"/>
    <p:sldId id="665" r:id="rId340"/>
    <p:sldId id="666" r:id="rId341"/>
    <p:sldId id="667" r:id="rId342"/>
    <p:sldId id="668" r:id="rId343"/>
    <p:sldId id="669" r:id="rId344"/>
    <p:sldId id="670" r:id="rId345"/>
    <p:sldId id="671" r:id="rId346"/>
    <p:sldId id="672" r:id="rId347"/>
    <p:sldId id="673" r:id="rId348"/>
    <p:sldId id="674" r:id="rId349"/>
    <p:sldId id="675" r:id="rId350"/>
    <p:sldId id="676" r:id="rId351"/>
    <p:sldId id="677" r:id="rId352"/>
    <p:sldId id="678" r:id="rId353"/>
    <p:sldId id="679" r:id="rId354"/>
    <p:sldId id="680" r:id="rId355"/>
    <p:sldId id="681" r:id="rId356"/>
    <p:sldId id="682" r:id="rId357"/>
    <p:sldId id="683" r:id="rId358"/>
    <p:sldId id="684" r:id="rId359"/>
    <p:sldId id="685" r:id="rId360"/>
    <p:sldId id="480" r:id="rId361"/>
    <p:sldId id="686" r:id="rId362"/>
    <p:sldId id="687" r:id="rId363"/>
    <p:sldId id="688" r:id="rId364"/>
    <p:sldId id="689" r:id="rId365"/>
    <p:sldId id="690" r:id="rId366"/>
    <p:sldId id="691" r:id="rId367"/>
    <p:sldId id="692" r:id="rId368"/>
    <p:sldId id="693" r:id="rId369"/>
    <p:sldId id="694" r:id="rId370"/>
    <p:sldId id="695" r:id="rId371"/>
    <p:sldId id="696" r:id="rId372"/>
    <p:sldId id="697" r:id="rId373"/>
    <p:sldId id="698" r:id="rId374"/>
    <p:sldId id="464" r:id="rId375"/>
    <p:sldId id="699" r:id="rId376"/>
    <p:sldId id="433" r:id="rId377"/>
    <p:sldId id="700" r:id="rId378"/>
    <p:sldId id="701" r:id="rId379"/>
    <p:sldId id="702" r:id="rId380"/>
    <p:sldId id="703" r:id="rId381"/>
    <p:sldId id="704" r:id="rId382"/>
    <p:sldId id="705" r:id="rId383"/>
    <p:sldId id="706" r:id="rId384"/>
    <p:sldId id="707" r:id="rId385"/>
    <p:sldId id="708" r:id="rId386"/>
    <p:sldId id="709" r:id="rId387"/>
    <p:sldId id="710" r:id="rId388"/>
    <p:sldId id="472" r:id="rId389"/>
    <p:sldId id="711" r:id="rId390"/>
    <p:sldId id="712" r:id="rId391"/>
    <p:sldId id="713" r:id="rId392"/>
    <p:sldId id="714" r:id="rId393"/>
    <p:sldId id="418" r:id="rId394"/>
    <p:sldId id="715" r:id="rId395"/>
    <p:sldId id="716" r:id="rId396"/>
    <p:sldId id="717" r:id="rId397"/>
    <p:sldId id="718" r:id="rId398"/>
    <p:sldId id="719" r:id="rId399"/>
    <p:sldId id="481" r:id="rId400"/>
    <p:sldId id="720" r:id="rId401"/>
    <p:sldId id="721" r:id="rId402"/>
    <p:sldId id="722" r:id="rId403"/>
    <p:sldId id="723" r:id="rId404"/>
    <p:sldId id="724" r:id="rId405"/>
    <p:sldId id="725" r:id="rId406"/>
    <p:sldId id="726" r:id="rId407"/>
    <p:sldId id="475" r:id="rId408"/>
    <p:sldId id="727" r:id="rId409"/>
    <p:sldId id="728" r:id="rId410"/>
    <p:sldId id="729" r:id="rId411"/>
    <p:sldId id="730" r:id="rId412"/>
    <p:sldId id="482" r:id="rId413"/>
    <p:sldId id="731" r:id="rId414"/>
    <p:sldId id="732" r:id="rId415"/>
    <p:sldId id="733" r:id="rId416"/>
    <p:sldId id="734" r:id="rId417"/>
    <p:sldId id="735" r:id="rId418"/>
    <p:sldId id="736" r:id="rId419"/>
    <p:sldId id="737" r:id="rId420"/>
    <p:sldId id="738" r:id="rId421"/>
    <p:sldId id="739" r:id="rId422"/>
    <p:sldId id="740" r:id="rId423"/>
    <p:sldId id="741" r:id="rId424"/>
    <p:sldId id="742" r:id="rId425"/>
    <p:sldId id="743" r:id="rId426"/>
    <p:sldId id="744" r:id="rId427"/>
    <p:sldId id="745" r:id="rId428"/>
    <p:sldId id="746" r:id="rId429"/>
    <p:sldId id="747" r:id="rId430"/>
    <p:sldId id="748" r:id="rId431"/>
    <p:sldId id="749" r:id="rId432"/>
    <p:sldId id="750" r:id="rId433"/>
    <p:sldId id="751" r:id="rId434"/>
    <p:sldId id="752" r:id="rId435"/>
    <p:sldId id="753" r:id="rId436"/>
    <p:sldId id="754" r:id="rId437"/>
    <p:sldId id="755" r:id="rId438"/>
    <p:sldId id="756" r:id="rId439"/>
    <p:sldId id="757" r:id="rId440"/>
    <p:sldId id="758" r:id="rId441"/>
    <p:sldId id="759" r:id="rId442"/>
    <p:sldId id="760" r:id="rId443"/>
    <p:sldId id="761" r:id="rId444"/>
    <p:sldId id="762" r:id="rId445"/>
    <p:sldId id="763" r:id="rId446"/>
    <p:sldId id="764" r:id="rId447"/>
    <p:sldId id="765" r:id="rId448"/>
    <p:sldId id="766" r:id="rId449"/>
    <p:sldId id="767" r:id="rId450"/>
    <p:sldId id="768" r:id="rId451"/>
    <p:sldId id="769" r:id="rId452"/>
    <p:sldId id="770" r:id="rId453"/>
    <p:sldId id="771" r:id="rId454"/>
    <p:sldId id="772" r:id="rId455"/>
    <p:sldId id="773" r:id="rId456"/>
    <p:sldId id="774" r:id="rId457"/>
    <p:sldId id="775" r:id="rId458"/>
    <p:sldId id="776" r:id="rId459"/>
    <p:sldId id="777" r:id="rId460"/>
    <p:sldId id="778" r:id="rId461"/>
    <p:sldId id="779" r:id="rId462"/>
    <p:sldId id="780" r:id="rId463"/>
    <p:sldId id="781" r:id="rId464"/>
    <p:sldId id="782" r:id="rId465"/>
    <p:sldId id="783" r:id="rId466"/>
    <p:sldId id="784" r:id="rId467"/>
    <p:sldId id="785" r:id="rId468"/>
    <p:sldId id="786" r:id="rId469"/>
    <p:sldId id="787" r:id="rId470"/>
    <p:sldId id="788" r:id="rId471"/>
    <p:sldId id="789" r:id="rId472"/>
    <p:sldId id="790" r:id="rId473"/>
    <p:sldId id="791" r:id="rId474"/>
    <p:sldId id="792" r:id="rId475"/>
    <p:sldId id="793" r:id="rId476"/>
    <p:sldId id="794" r:id="rId477"/>
    <p:sldId id="795" r:id="rId478"/>
    <p:sldId id="796" r:id="rId479"/>
    <p:sldId id="797" r:id="rId480"/>
    <p:sldId id="798" r:id="rId481"/>
    <p:sldId id="799" r:id="rId482"/>
    <p:sldId id="800" r:id="rId483"/>
    <p:sldId id="801" r:id="rId484"/>
    <p:sldId id="802" r:id="rId485"/>
    <p:sldId id="803" r:id="rId486"/>
    <p:sldId id="804" r:id="rId487"/>
    <p:sldId id="805" r:id="rId488"/>
    <p:sldId id="806" r:id="rId489"/>
    <p:sldId id="807" r:id="rId490"/>
    <p:sldId id="808" r:id="rId491"/>
    <p:sldId id="809" r:id="rId492"/>
    <p:sldId id="810" r:id="rId493"/>
    <p:sldId id="811" r:id="rId494"/>
    <p:sldId id="812" r:id="rId495"/>
    <p:sldId id="813" r:id="rId496"/>
    <p:sldId id="814" r:id="rId497"/>
    <p:sldId id="815" r:id="rId498"/>
    <p:sldId id="816" r:id="rId499"/>
    <p:sldId id="817" r:id="rId500"/>
    <p:sldId id="818" r:id="rId501"/>
    <p:sldId id="819" r:id="rId502"/>
    <p:sldId id="820" r:id="rId503"/>
    <p:sldId id="821" r:id="rId504"/>
    <p:sldId id="822" r:id="rId505"/>
    <p:sldId id="823" r:id="rId506"/>
    <p:sldId id="824" r:id="rId507"/>
    <p:sldId id="825" r:id="rId508"/>
    <p:sldId id="826" r:id="rId509"/>
    <p:sldId id="827" r:id="rId510"/>
    <p:sldId id="828" r:id="rId511"/>
    <p:sldId id="829" r:id="rId512"/>
    <p:sldId id="830" r:id="rId513"/>
    <p:sldId id="831" r:id="rId514"/>
    <p:sldId id="832" r:id="rId515"/>
    <p:sldId id="833" r:id="rId516"/>
    <p:sldId id="834" r:id="rId517"/>
    <p:sldId id="835" r:id="rId518"/>
    <p:sldId id="836" r:id="rId519"/>
    <p:sldId id="837" r:id="rId520"/>
    <p:sldId id="838" r:id="rId521"/>
    <p:sldId id="839" r:id="rId522"/>
    <p:sldId id="840" r:id="rId523"/>
    <p:sldId id="841" r:id="rId524"/>
    <p:sldId id="842" r:id="rId525"/>
    <p:sldId id="843" r:id="rId526"/>
    <p:sldId id="844" r:id="rId527"/>
    <p:sldId id="845" r:id="rId528"/>
    <p:sldId id="846" r:id="rId529"/>
    <p:sldId id="847" r:id="rId530"/>
    <p:sldId id="848" r:id="rId531"/>
    <p:sldId id="849" r:id="rId532"/>
    <p:sldId id="850" r:id="rId533"/>
    <p:sldId id="851" r:id="rId534"/>
    <p:sldId id="852" r:id="rId535"/>
    <p:sldId id="853" r:id="rId536"/>
    <p:sldId id="854" r:id="rId537"/>
    <p:sldId id="855" r:id="rId538"/>
    <p:sldId id="856" r:id="rId539"/>
    <p:sldId id="857" r:id="rId540"/>
    <p:sldId id="858" r:id="rId541"/>
    <p:sldId id="859" r:id="rId542"/>
    <p:sldId id="860" r:id="rId543"/>
    <p:sldId id="861" r:id="rId544"/>
    <p:sldId id="862" r:id="rId545"/>
    <p:sldId id="863" r:id="rId546"/>
    <p:sldId id="864" r:id="rId547"/>
    <p:sldId id="865" r:id="rId548"/>
    <p:sldId id="866" r:id="rId549"/>
    <p:sldId id="867" r:id="rId550"/>
    <p:sldId id="868" r:id="rId551"/>
    <p:sldId id="869" r:id="rId552"/>
    <p:sldId id="870" r:id="rId553"/>
    <p:sldId id="871" r:id="rId554"/>
    <p:sldId id="872" r:id="rId555"/>
    <p:sldId id="873" r:id="rId556"/>
    <p:sldId id="874" r:id="rId557"/>
    <p:sldId id="875" r:id="rId558"/>
    <p:sldId id="876" r:id="rId559"/>
    <p:sldId id="877" r:id="rId560"/>
    <p:sldId id="878" r:id="rId561"/>
    <p:sldId id="879" r:id="rId562"/>
    <p:sldId id="880" r:id="rId563"/>
    <p:sldId id="881" r:id="rId564"/>
    <p:sldId id="882" r:id="rId565"/>
    <p:sldId id="883" r:id="rId566"/>
    <p:sldId id="884" r:id="rId567"/>
    <p:sldId id="885" r:id="rId568"/>
    <p:sldId id="886" r:id="rId569"/>
    <p:sldId id="887" r:id="rId570"/>
    <p:sldId id="888" r:id="rId571"/>
    <p:sldId id="889" r:id="rId572"/>
    <p:sldId id="890" r:id="rId573"/>
    <p:sldId id="891" r:id="rId574"/>
    <p:sldId id="892" r:id="rId575"/>
    <p:sldId id="893" r:id="rId576"/>
    <p:sldId id="894" r:id="rId577"/>
    <p:sldId id="895" r:id="rId578"/>
    <p:sldId id="896" r:id="rId579"/>
    <p:sldId id="897" r:id="rId580"/>
    <p:sldId id="898" r:id="rId581"/>
    <p:sldId id="899" r:id="rId582"/>
    <p:sldId id="900" r:id="rId583"/>
    <p:sldId id="901" r:id="rId584"/>
    <p:sldId id="902" r:id="rId585"/>
    <p:sldId id="903" r:id="rId586"/>
    <p:sldId id="904" r:id="rId587"/>
    <p:sldId id="905" r:id="rId588"/>
    <p:sldId id="906" r:id="rId589"/>
    <p:sldId id="907" r:id="rId590"/>
    <p:sldId id="908" r:id="rId591"/>
    <p:sldId id="909" r:id="rId592"/>
    <p:sldId id="910" r:id="rId593"/>
    <p:sldId id="911" r:id="rId594"/>
    <p:sldId id="912" r:id="rId595"/>
    <p:sldId id="913" r:id="rId596"/>
    <p:sldId id="914" r:id="rId597"/>
    <p:sldId id="915" r:id="rId598"/>
    <p:sldId id="916" r:id="rId599"/>
    <p:sldId id="917" r:id="rId600"/>
    <p:sldId id="918" r:id="rId601"/>
    <p:sldId id="919" r:id="rId602"/>
    <p:sldId id="920" r:id="rId603"/>
    <p:sldId id="921" r:id="rId604"/>
    <p:sldId id="922" r:id="rId605"/>
    <p:sldId id="923" r:id="rId606"/>
    <p:sldId id="924" r:id="rId607"/>
    <p:sldId id="925" r:id="rId608"/>
    <p:sldId id="926" r:id="rId609"/>
    <p:sldId id="927" r:id="rId610"/>
    <p:sldId id="928" r:id="rId611"/>
    <p:sldId id="929" r:id="rId612"/>
    <p:sldId id="930" r:id="rId613"/>
    <p:sldId id="931" r:id="rId614"/>
    <p:sldId id="932" r:id="rId615"/>
    <p:sldId id="933" r:id="rId616"/>
    <p:sldId id="934" r:id="rId617"/>
    <p:sldId id="935" r:id="rId618"/>
    <p:sldId id="936" r:id="rId619"/>
    <p:sldId id="937" r:id="rId620"/>
    <p:sldId id="938" r:id="rId621"/>
    <p:sldId id="939" r:id="rId622"/>
    <p:sldId id="940" r:id="rId623"/>
    <p:sldId id="941" r:id="rId624"/>
    <p:sldId id="942" r:id="rId625"/>
    <p:sldId id="943" r:id="rId626"/>
    <p:sldId id="944" r:id="rId627"/>
    <p:sldId id="945" r:id="rId628"/>
    <p:sldId id="946" r:id="rId629"/>
    <p:sldId id="947" r:id="rId630"/>
    <p:sldId id="948" r:id="rId631"/>
    <p:sldId id="949" r:id="rId632"/>
    <p:sldId id="950" r:id="rId633"/>
    <p:sldId id="951" r:id="rId634"/>
    <p:sldId id="952" r:id="rId635"/>
    <p:sldId id="953" r:id="rId636"/>
    <p:sldId id="954" r:id="rId637"/>
    <p:sldId id="955" r:id="rId638"/>
    <p:sldId id="956" r:id="rId639"/>
    <p:sldId id="957" r:id="rId640"/>
    <p:sldId id="958" r:id="rId641"/>
    <p:sldId id="959" r:id="rId642"/>
    <p:sldId id="960" r:id="rId643"/>
    <p:sldId id="961" r:id="rId644"/>
    <p:sldId id="962" r:id="rId645"/>
    <p:sldId id="963" r:id="rId646"/>
    <p:sldId id="964" r:id="rId647"/>
    <p:sldId id="965" r:id="rId648"/>
    <p:sldId id="966" r:id="rId649"/>
    <p:sldId id="967" r:id="rId650"/>
    <p:sldId id="968" r:id="rId651"/>
    <p:sldId id="969" r:id="rId652"/>
    <p:sldId id="970" r:id="rId653"/>
    <p:sldId id="971" r:id="rId654"/>
    <p:sldId id="972" r:id="rId655"/>
    <p:sldId id="973" r:id="rId656"/>
    <p:sldId id="974" r:id="rId657"/>
    <p:sldId id="975" r:id="rId658"/>
    <p:sldId id="976" r:id="rId659"/>
    <p:sldId id="977" r:id="rId660"/>
    <p:sldId id="978" r:id="rId6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viewProps" Target="viewProps.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theme" Target="theme/theme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651" Type="http://schemas.openxmlformats.org/officeDocument/2006/relationships/slide" Target="slides/slide650.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notesMaster" Target="notesMasters/notes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BAE73-ECC3-48E8-A553-27112CD31949}" type="datetimeFigureOut">
              <a:rPr lang="en-US" smtClean="0"/>
              <a:t>20/02/2024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F0A30-150C-42DD-B9D8-9EC67213CA27}" type="slidenum">
              <a:rPr lang="en-US" smtClean="0"/>
              <a:t>‹#›</a:t>
            </a:fld>
            <a:endParaRPr lang="en-US"/>
          </a:p>
        </p:txBody>
      </p:sp>
    </p:spTree>
    <p:extLst>
      <p:ext uri="{BB962C8B-B14F-4D97-AF65-F5344CB8AC3E}">
        <p14:creationId xmlns:p14="http://schemas.microsoft.com/office/powerpoint/2010/main" val="220274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118</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119</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120</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121</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124</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125</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126</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127</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129</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132</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133</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134</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135</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DEF1EC1-A032-4256-A5B8-82331B81B1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B6FBBD-AF90-4377-83FA-2F3819AD38A1}" type="slidenum">
              <a:rPr lang="en-US" altLang="en-US" smtClean="0">
                <a:latin typeface="Times New Roman" panose="02020603050405020304" pitchFamily="18" charset="0"/>
              </a:rPr>
              <a:pPr/>
              <a:t>136</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1DCEB876-7853-4EC8-86DE-2233D519AA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317CDD3-494C-45D9-A8EF-4B0E1232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BCFB357-A457-418B-BC82-12A779287133}"/>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4AC72817-56C5-4C77-BF6F-D63723000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FB97593-0041-4772-A59B-E780BE22DF40}"/>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677EF500-B7A4-4BC7-84F3-DC9FCA5B5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342900" y="696913"/>
            <a:ext cx="61976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342900" y="696913"/>
            <a:ext cx="61976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40D38BF-69C0-4827-8412-7858C3DF17A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44858F79-C01D-482F-8DDE-C80780DD0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4A77185-263F-40EF-B517-050039163EB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3895C72-BFF8-4918-95C2-8FFB7A879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342900" y="696913"/>
            <a:ext cx="61976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8301404-D876-4FA9-9859-EB43354FAFA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EB83674B-F150-4C3E-831A-26B553169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239251B-FC33-4D40-B148-0129E1B72AE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7AC1CC3-87E4-46BB-A172-67B5A6F5F1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012D2EB-E5CC-432C-AA35-77EFC9F89485}"/>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3456285-A128-4E7C-BB44-15A078AAE0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D856385-0064-4BB9-8988-568621472550}"/>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89C8C6F-0009-4DC3-B43A-17955C7C8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49629EB-AB81-479E-8FE7-E7DEFE8390A0}"/>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F6953B83-564C-41A0-B89B-0BB8D611BF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171</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853367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8A1752F3-9769-4F81-A848-54098A15C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29CD1A-AE72-4F61-8821-1DA62212AA59}" type="slidenum">
              <a:rPr lang="en-US" altLang="en-US" smtClean="0">
                <a:latin typeface="Times New Roman" panose="02020603050405020304" pitchFamily="18" charset="0"/>
              </a:rPr>
              <a:pPr/>
              <a:t>172</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2831E14A-C331-4555-A8C3-1457C596F42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A0ABAF6A-CE19-4868-B5E3-A38DB65B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033519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D3C1504-DE2D-4887-8827-E09054DA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F11701-DA1F-421D-A56C-66611BA250E3}" type="slidenum">
              <a:rPr lang="en-US" altLang="en-US" smtClean="0">
                <a:latin typeface="Times New Roman" panose="02020603050405020304" pitchFamily="18" charset="0"/>
              </a:rPr>
              <a:pPr/>
              <a:t>173</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1F122118-23A7-4491-BF21-7CA9F458BDE5}"/>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76BB2CE-B3E7-43A0-B4C8-E70E2791B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0839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342900" y="696913"/>
            <a:ext cx="61976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174</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706345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175</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128727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DE71AF2-BE40-466B-B1D6-529EC4391F00}"/>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163544B4-63EF-4C2F-8659-49A75C26F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66F45FA-B662-4E14-83BC-2CA84F5CF7B6}"/>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7B2FD97-934F-4AF8-A525-6E87AD2A0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D492BA8-9072-4CF5-A54A-DE5E3CE45ABB}"/>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43B894CE-C3E8-4116-9227-ABEEFBBE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C8FA0E1-3EB3-4E2B-963D-980FCF3F4D0F}"/>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23C93D2C-31D7-493E-84F1-0B33AC4A1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10BBC64-6D22-40D9-8A39-A922F2B55011}"/>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DEFA5C88-3591-4F38-8DE2-ED780B85B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E794A5A-A3D6-4F4A-AC5D-7848682BF0CB}"/>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51B19849-C4BE-437E-8FA6-62C406FD6A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68B1FC-40C0-4209-B546-5BC55506CCE8}"/>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E1D34BBE-98B7-491C-B523-E80B67BE0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1945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342900" y="696913"/>
            <a:ext cx="61976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7673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B3A5B9D-7073-4B04-815D-4C28F8C6294A}"/>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BC76B9EF-EFF6-4934-98D1-D26E322C1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138AA6B-8B83-46B1-9A6E-00FA4154E85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8F978D44-4AC2-455B-BA58-C9B7F48E1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6962208-A29D-4A10-9198-5929731D8BF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BDBB8E9B-EDCD-470E-8881-2446C3488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59F42AB-B2FE-430D-B9BB-6A59FD8514A4}"/>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6AA9600B-65A8-48A0-AEBE-270116A2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B6525D0-C6FC-4582-B2A0-7ABC03968879}"/>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866B3374-7828-4D2F-A3CB-4C44E319D1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46804A-C554-4977-937C-189AD5B0D8CC}"/>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96DEE86A-65F8-40A4-9764-1414407722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2C699AE-42EF-4ED2-8387-CB52FD55731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07CC3844-787A-4A53-A206-0A1C333628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342900" y="696913"/>
            <a:ext cx="61976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54A392F-FA1E-4AA5-9D5A-3DF2596D7624}"/>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07B613B1-0A3B-4DB4-B957-B63CB6628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029FECB-27E2-4224-86B6-18EB5F828FA3}"/>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BD96AFF-203C-437E-94F6-276A8EF05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79B685D-D33A-4C9E-AEC1-D2DFA67D000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CEEA52D-F721-4D9B-9317-6AD73159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FA0F68A-BCAA-45B1-A89C-BCD5C5E6EBC1}"/>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F71B20DB-2F60-43E4-8C82-8E3C6650E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358D55-194B-4251-8EB7-586E9A80ED6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F661D109-31FD-4BA0-87F2-4B254366E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DD978D27-7A45-4707-9571-68634552145B}"/>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0F720247-6A7A-40C8-A560-7ACEAC13E1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C7272E3-D47D-40CB-9DDB-74FA84462C40}"/>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71ACBF84-7E20-4056-909C-C5D64438B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693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342900" y="696913"/>
            <a:ext cx="61976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B5E80E3-DE26-4C90-BB22-EFECC9F00199}"/>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98755AC8-C567-4E3B-A09C-40FA667B7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062616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68B1FC-40C0-4209-B546-5BC55506CCE8}"/>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E1D34BBE-98B7-491C-B523-E80B67BE0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718124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9BB91D0-98A2-452A-9686-40FABA68D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4CFF6C-4004-4410-88F0-F4F19A1CCD13}" type="slidenum">
              <a:rPr lang="en-US" altLang="en-US" smtClean="0">
                <a:latin typeface="Helvetica" panose="020B0604020202020204" pitchFamily="34" charset="0"/>
              </a:rPr>
              <a:pPr/>
              <a:t>210</a:t>
            </a:fld>
            <a:endParaRPr lang="en-US" altLang="en-US">
              <a:latin typeface="Helvetica" panose="020B0604020202020204" pitchFamily="34" charset="0"/>
            </a:endParaRPr>
          </a:p>
        </p:txBody>
      </p:sp>
      <p:sp>
        <p:nvSpPr>
          <p:cNvPr id="6146" name="Rectangle 2">
            <a:extLst>
              <a:ext uri="{FF2B5EF4-FFF2-40B4-BE49-F238E27FC236}">
                <a16:creationId xmlns:a16="http://schemas.microsoft.com/office/drawing/2014/main" id="{665B70CD-1D40-4FBB-B69E-B0BE8DCDA900}"/>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A2F07CFF-7563-4EE5-812A-6F8C90FD70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94713BEE-C1CE-484C-819E-C7874EAB19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3D603-B8D2-4718-A866-542F17F0E427}" type="slidenum">
              <a:rPr lang="en-US" altLang="en-US" smtClean="0">
                <a:latin typeface="Helvetica" panose="020B0604020202020204" pitchFamily="34" charset="0"/>
              </a:rPr>
              <a:pPr/>
              <a:t>211</a:t>
            </a:fld>
            <a:endParaRPr lang="en-US" altLang="en-US">
              <a:latin typeface="Helvetica" panose="020B0604020202020204" pitchFamily="34" charset="0"/>
            </a:endParaRPr>
          </a:p>
        </p:txBody>
      </p:sp>
      <p:sp>
        <p:nvSpPr>
          <p:cNvPr id="8194" name="Rectangle 2">
            <a:extLst>
              <a:ext uri="{FF2B5EF4-FFF2-40B4-BE49-F238E27FC236}">
                <a16:creationId xmlns:a16="http://schemas.microsoft.com/office/drawing/2014/main" id="{B58D9914-4AE8-433F-9B79-3F921095428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1AF60734-AFF9-4268-9BD1-9AFF6E1D6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5BB938EB-EAE1-4FAC-BCB5-53974E688A2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9AA36B63-1BA8-465A-9F47-478166EC3C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27DF9E4E-96D6-414F-8641-F5F4875E71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F3DCFE-B091-466E-897F-AF0229B99FBE}" type="slidenum">
              <a:rPr lang="en-US" altLang="en-US" smtClean="0">
                <a:latin typeface="Helvetica" panose="020B0604020202020204" pitchFamily="34" charset="0"/>
              </a:rPr>
              <a:pPr/>
              <a:t>214</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FBCEF41C-2D09-4D79-B128-D63857A2F2E6}"/>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D9ACFA5D-A5EC-4373-81C2-0F6EFDCB20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3B691F4-8A83-4EB6-9CC2-A3360F1AD4D3}"/>
              </a:ext>
            </a:extLst>
          </p:cNvPr>
          <p:cNvSpPr>
            <a:spLocks noGrp="1" noRot="1" noChangeAspect="1" noChangeArrowheads="1" noTextEdit="1"/>
          </p:cNvSpPr>
          <p:nvPr>
            <p:ph type="sldImg"/>
          </p:nvPr>
        </p:nvSpPr>
        <p:spPr>
          <a:ln/>
        </p:spPr>
      </p:sp>
      <p:sp>
        <p:nvSpPr>
          <p:cNvPr id="15362" name="Rectangle 3">
            <a:extLst>
              <a:ext uri="{FF2B5EF4-FFF2-40B4-BE49-F238E27FC236}">
                <a16:creationId xmlns:a16="http://schemas.microsoft.com/office/drawing/2014/main" id="{EF4246C7-27CE-4111-80E3-59FD3BCD5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216</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342900" y="696913"/>
            <a:ext cx="61976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07F2A2-9C89-4CCD-8947-EF9F7A7FA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200DDC-C11B-49B3-97E9-1ED578740C37}" type="slidenum">
              <a:rPr lang="en-US" altLang="en-US" smtClean="0">
                <a:latin typeface="Helvetica" panose="020B0604020202020204" pitchFamily="34" charset="0"/>
              </a:rPr>
              <a:pPr/>
              <a:t>221</a:t>
            </a:fld>
            <a:endParaRPr lang="en-US" altLang="en-US">
              <a:latin typeface="Helvetica" panose="020B0604020202020204" pitchFamily="34" charset="0"/>
            </a:endParaRPr>
          </a:p>
        </p:txBody>
      </p:sp>
      <p:sp>
        <p:nvSpPr>
          <p:cNvPr id="26626" name="Rectangle 2">
            <a:extLst>
              <a:ext uri="{FF2B5EF4-FFF2-40B4-BE49-F238E27FC236}">
                <a16:creationId xmlns:a16="http://schemas.microsoft.com/office/drawing/2014/main" id="{FB56883D-676A-482F-9E14-FE9A4AE241A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2F62D35-9C65-414C-A86A-3FDBE996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DF3E7C6-C9CA-4089-A553-275E1982B8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398EA6-8FE3-4BCE-B6A8-508B0A27C7F8}" type="slidenum">
              <a:rPr lang="en-US" altLang="en-US" smtClean="0">
                <a:latin typeface="Helvetica" panose="020B0604020202020204" pitchFamily="34" charset="0"/>
              </a:rPr>
              <a:pPr/>
              <a:t>223</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id="{173988C8-FA90-46B8-B16F-16B1E13B3807}"/>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E2C96CC4-5B31-40CD-B384-477B7275D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12803BA9-336C-40B8-B240-AE76B19DBC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A5F754-A269-48A9-AF00-EE1AB4FE158B}" type="slidenum">
              <a:rPr lang="en-US" altLang="en-US" smtClean="0">
                <a:latin typeface="Helvetica" panose="020B0604020202020204" pitchFamily="34" charset="0"/>
              </a:rPr>
              <a:pPr/>
              <a:t>225</a:t>
            </a:fld>
            <a:endParaRPr lang="en-US" altLang="en-US">
              <a:latin typeface="Helvetica" panose="020B0604020202020204" pitchFamily="34" charset="0"/>
            </a:endParaRPr>
          </a:p>
        </p:txBody>
      </p:sp>
      <p:sp>
        <p:nvSpPr>
          <p:cNvPr id="32770" name="Rectangle 2">
            <a:extLst>
              <a:ext uri="{FF2B5EF4-FFF2-40B4-BE49-F238E27FC236}">
                <a16:creationId xmlns:a16="http://schemas.microsoft.com/office/drawing/2014/main" id="{3118FFA9-F8CF-48E9-8DBD-7D20A0B41DD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D8A752-1AAD-4C50-BBDA-5D51338F2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226</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C789749-18B6-4527-94FF-59E54FAC3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77C39C-CCD1-4085-91E8-2B527B8A2188}" type="slidenum">
              <a:rPr lang="en-US" altLang="en-US" smtClean="0">
                <a:latin typeface="Helvetica" panose="020B0604020202020204" pitchFamily="34" charset="0"/>
              </a:rPr>
              <a:pPr/>
              <a:t>227</a:t>
            </a:fld>
            <a:endParaRPr lang="en-US" altLang="en-US">
              <a:latin typeface="Helvetica" panose="020B0604020202020204" pitchFamily="34" charset="0"/>
            </a:endParaRPr>
          </a:p>
        </p:txBody>
      </p:sp>
      <p:sp>
        <p:nvSpPr>
          <p:cNvPr id="36866" name="Rectangle 2">
            <a:extLst>
              <a:ext uri="{FF2B5EF4-FFF2-40B4-BE49-F238E27FC236}">
                <a16:creationId xmlns:a16="http://schemas.microsoft.com/office/drawing/2014/main" id="{30A9510C-2BDE-4137-877F-7D3AEFD82511}"/>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C693E25-AC6E-41AC-A5E3-4037EB9E4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66CBFBC-E533-4BF2-B5D5-3A45F5C190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8AF47D-CB37-4C77-9E61-6FE982C48A6C}" type="slidenum">
              <a:rPr lang="en-US" altLang="en-US" smtClean="0">
                <a:latin typeface="Helvetica" panose="020B0604020202020204" pitchFamily="34" charset="0"/>
              </a:rPr>
              <a:pPr/>
              <a:t>228</a:t>
            </a:fld>
            <a:endParaRPr lang="en-US" altLang="en-US">
              <a:latin typeface="Helvetica" panose="020B0604020202020204" pitchFamily="34" charset="0"/>
            </a:endParaRPr>
          </a:p>
        </p:txBody>
      </p:sp>
      <p:sp>
        <p:nvSpPr>
          <p:cNvPr id="38914" name="Rectangle 2">
            <a:extLst>
              <a:ext uri="{FF2B5EF4-FFF2-40B4-BE49-F238E27FC236}">
                <a16:creationId xmlns:a16="http://schemas.microsoft.com/office/drawing/2014/main" id="{77584299-1856-48BE-B736-7EC68096B10B}"/>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7E5BFC8-6F28-4BDE-8F1C-CE906E2BF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13071C3A-881C-48B3-B309-1D92C9DD80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6B73719-6FB6-4E20-AE32-14616D4F0E63}" type="slidenum">
              <a:rPr lang="en-US" altLang="en-US" smtClean="0">
                <a:latin typeface="Helvetica" panose="020B0604020202020204" pitchFamily="34" charset="0"/>
              </a:rPr>
              <a:pPr/>
              <a:t>229</a:t>
            </a:fld>
            <a:endParaRPr lang="en-US" altLang="en-US">
              <a:latin typeface="Helvetica" panose="020B0604020202020204" pitchFamily="34" charset="0"/>
            </a:endParaRPr>
          </a:p>
        </p:txBody>
      </p:sp>
      <p:sp>
        <p:nvSpPr>
          <p:cNvPr id="40962" name="Rectangle 2">
            <a:extLst>
              <a:ext uri="{FF2B5EF4-FFF2-40B4-BE49-F238E27FC236}">
                <a16:creationId xmlns:a16="http://schemas.microsoft.com/office/drawing/2014/main" id="{1D8F37CA-C0AA-4EA5-95A9-4F33D4E5D41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CFEE2A4B-553A-4DCA-8D0B-3BB07C434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DF61C1-FABB-4C2F-A2F6-2A6755D4309B}"/>
              </a:ext>
            </a:extLst>
          </p:cNvPr>
          <p:cNvSpPr>
            <a:spLocks noGrp="1" noRot="1" noChangeAspect="1" noChangeArrowheads="1" noTextEdit="1"/>
          </p:cNvSpPr>
          <p:nvPr>
            <p:ph type="sldImg"/>
          </p:nvPr>
        </p:nvSpPr>
        <p:spPr>
          <a:ln/>
        </p:spPr>
      </p:sp>
      <p:sp>
        <p:nvSpPr>
          <p:cNvPr id="43010" name="Rectangle 3">
            <a:extLst>
              <a:ext uri="{FF2B5EF4-FFF2-40B4-BE49-F238E27FC236}">
                <a16:creationId xmlns:a16="http://schemas.microsoft.com/office/drawing/2014/main" id="{93420185-E3D4-4A25-8067-B745C75A3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E5937DC-D53C-4814-A45E-BF7CA978F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F23E72-A12C-4C92-8AE1-BFA934D068FF}" type="slidenum">
              <a:rPr lang="en-US" altLang="en-US" smtClean="0">
                <a:latin typeface="Helvetica" panose="020B0604020202020204" pitchFamily="34" charset="0"/>
              </a:rPr>
              <a:pPr/>
              <a:t>231</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C69EBE3A-525E-43F8-98FF-7CCE61EFF8B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DBDAC0BA-8814-496D-B065-6E2C7E2CF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342900" y="696913"/>
            <a:ext cx="61976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95FB8F64-88BB-4559-9134-E35CDEC20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C5D0B0-D187-4E63-8B13-81271B8117FB}" type="slidenum">
              <a:rPr lang="en-US" altLang="en-US" smtClean="0">
                <a:latin typeface="Helvetica" panose="020B0604020202020204" pitchFamily="34" charset="0"/>
              </a:rPr>
              <a:pPr/>
              <a:t>237</a:t>
            </a:fld>
            <a:endParaRPr lang="en-US" altLang="en-US">
              <a:latin typeface="Helvetica" panose="020B0604020202020204" pitchFamily="34" charset="0"/>
            </a:endParaRPr>
          </a:p>
        </p:txBody>
      </p:sp>
      <p:sp>
        <p:nvSpPr>
          <p:cNvPr id="52226" name="Rectangle 2">
            <a:extLst>
              <a:ext uri="{FF2B5EF4-FFF2-40B4-BE49-F238E27FC236}">
                <a16:creationId xmlns:a16="http://schemas.microsoft.com/office/drawing/2014/main" id="{E7CC628D-83F5-4EEA-8C50-0B294DCF1E8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F97B3F5-0425-41C0-BA0E-2A5645FFB0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712BD98-8FD1-4C5B-ACCD-B506C3F309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3646A7-87D1-4E08-9877-083F79BE34C5}" type="slidenum">
              <a:rPr lang="en-US" altLang="en-US" smtClean="0">
                <a:latin typeface="Helvetica" panose="020B0604020202020204" pitchFamily="34" charset="0"/>
              </a:rPr>
              <a:pPr/>
              <a:t>242</a:t>
            </a:fld>
            <a:endParaRPr lang="en-US" altLang="en-US">
              <a:latin typeface="Helvetica" panose="020B0604020202020204" pitchFamily="34" charset="0"/>
            </a:endParaRPr>
          </a:p>
        </p:txBody>
      </p:sp>
      <p:sp>
        <p:nvSpPr>
          <p:cNvPr id="58370" name="Rectangle 2">
            <a:extLst>
              <a:ext uri="{FF2B5EF4-FFF2-40B4-BE49-F238E27FC236}">
                <a16:creationId xmlns:a16="http://schemas.microsoft.com/office/drawing/2014/main" id="{8DCF3906-A485-420D-A07D-6796D1373AF0}"/>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7B4482B-2E5E-4B60-925B-792A62447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BB7AAAF-2D0D-444E-9C4A-241B805364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8E20DC-D625-4FC1-80D1-197547D6A0FC}" type="slidenum">
              <a:rPr lang="en-US" altLang="en-US" smtClean="0">
                <a:latin typeface="Helvetica" panose="020B0604020202020204" pitchFamily="34" charset="0"/>
              </a:rPr>
              <a:pPr/>
              <a:t>243</a:t>
            </a:fld>
            <a:endParaRPr lang="en-US" altLang="en-US">
              <a:latin typeface="Helvetica" panose="020B0604020202020204" pitchFamily="34" charset="0"/>
            </a:endParaRPr>
          </a:p>
        </p:txBody>
      </p:sp>
      <p:sp>
        <p:nvSpPr>
          <p:cNvPr id="60418" name="Rectangle 2">
            <a:extLst>
              <a:ext uri="{FF2B5EF4-FFF2-40B4-BE49-F238E27FC236}">
                <a16:creationId xmlns:a16="http://schemas.microsoft.com/office/drawing/2014/main" id="{E9908802-64CA-49E3-931A-595B2C94C490}"/>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1AC4CBFD-A424-47AF-AE08-5BE9978F66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7EBCBBF-41C5-425A-8C78-5D293D9B85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2086FDF-C283-4A26-A609-6B6E5A4F7611}" type="slidenum">
              <a:rPr lang="en-US" altLang="en-US" smtClean="0">
                <a:latin typeface="Helvetica" panose="020B0604020202020204" pitchFamily="34" charset="0"/>
              </a:rPr>
              <a:pPr/>
              <a:t>252</a:t>
            </a:fld>
            <a:endParaRPr lang="en-US" altLang="en-US">
              <a:latin typeface="Helvetica" panose="020B0604020202020204" pitchFamily="34" charset="0"/>
            </a:endParaRPr>
          </a:p>
        </p:txBody>
      </p:sp>
      <p:sp>
        <p:nvSpPr>
          <p:cNvPr id="70658" name="Rectangle 2">
            <a:extLst>
              <a:ext uri="{FF2B5EF4-FFF2-40B4-BE49-F238E27FC236}">
                <a16:creationId xmlns:a16="http://schemas.microsoft.com/office/drawing/2014/main" id="{B9B233EF-4231-4BA9-9EEF-1E69C0C6DA33}"/>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C24EF9F7-118A-440E-835D-273EF5003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8748FDE-E8BC-4A9C-A7E9-E83C7D7088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B4739B-763B-41A7-BF7B-6390169FD7EB}" type="slidenum">
              <a:rPr lang="en-US" altLang="en-US" smtClean="0">
                <a:latin typeface="Helvetica" panose="020B0604020202020204" pitchFamily="34" charset="0"/>
              </a:rPr>
              <a:pPr/>
              <a:t>254</a:t>
            </a:fld>
            <a:endParaRPr lang="en-US" altLang="en-US">
              <a:latin typeface="Helvetica" panose="020B0604020202020204" pitchFamily="34" charset="0"/>
            </a:endParaRPr>
          </a:p>
        </p:txBody>
      </p:sp>
      <p:sp>
        <p:nvSpPr>
          <p:cNvPr id="73730" name="Rectangle 2">
            <a:extLst>
              <a:ext uri="{FF2B5EF4-FFF2-40B4-BE49-F238E27FC236}">
                <a16:creationId xmlns:a16="http://schemas.microsoft.com/office/drawing/2014/main" id="{2EDC8114-80FF-4527-8452-8939C60B2594}"/>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3D42AF9C-FB2A-4442-A801-C023077146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2F305424-2E1B-470D-A274-29ABA8FF1D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5790EF-1AC9-4C3D-A973-AAE8B010255A}" type="slidenum">
              <a:rPr lang="en-US" altLang="en-US" smtClean="0">
                <a:latin typeface="Helvetica" panose="020B0604020202020204" pitchFamily="34" charset="0"/>
              </a:rPr>
              <a:pPr/>
              <a:t>255</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D5C964FA-22D0-4E05-B730-D533B6A44435}"/>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880E7091-F446-484C-8E4A-417D2AC58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FF94ED2-DF55-4D1B-8DA2-07A842A2B1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910074-6A37-4496-AE68-529FF68CD695}" type="slidenum">
              <a:rPr lang="en-US" altLang="en-US" smtClean="0">
                <a:latin typeface="Helvetica" panose="020B0604020202020204" pitchFamily="34" charset="0"/>
              </a:rPr>
              <a:pPr/>
              <a:t>258</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03D7B118-35EC-41E3-912A-ACD9C96F6AA2}"/>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96523C0-C350-444A-B4E1-1329DD7129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A5AFAA5-5218-4C59-9B07-DF3DD016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0F8462-1483-480D-9499-599BDADC3331}" type="slidenum">
              <a:rPr lang="en-US" altLang="en-US" smtClean="0">
                <a:latin typeface="Helvetica" panose="020B0604020202020204" pitchFamily="34" charset="0"/>
              </a:rPr>
              <a:pPr/>
              <a:t>259</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A72C3A4C-AD16-4898-8CE5-E59313D1A7C9}"/>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F024EE35-1071-4350-AC7A-2880808BA5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F84B4F2-9D3B-4B2F-BF96-A59F225777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FC7D05-D70C-4688-A6EC-0CAD37F60868}" type="slidenum">
              <a:rPr lang="en-US" altLang="en-US" smtClean="0">
                <a:latin typeface="Helvetica" panose="020B0604020202020204" pitchFamily="34" charset="0"/>
              </a:rPr>
              <a:pPr/>
              <a:t>260</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B362FC63-0CF8-4F27-8D50-36C31177134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5EA1D9E-4BA7-46A6-8A84-EDB8389F72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3D8E3A22-255B-4013-9FAA-354F22808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384F79-FBB8-4CF0-ACB5-B2C4E81F4BD7}" type="slidenum">
              <a:rPr lang="en-US" altLang="en-US" smtClean="0">
                <a:latin typeface="Helvetica" panose="020B0604020202020204" pitchFamily="34" charset="0"/>
              </a:rPr>
              <a:pPr/>
              <a:t>261</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3414BE9A-3487-46A0-8D93-908174E2B34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850E0C92-CD42-45A7-9966-C095105AF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342900" y="696913"/>
            <a:ext cx="61976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5962F69-093A-408F-B384-7C8444BFC0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6DE1FD-0744-4729-8EA7-07AB55511A72}" type="slidenum">
              <a:rPr lang="en-US" altLang="en-US" smtClean="0">
                <a:latin typeface="Helvetica" panose="020B0604020202020204" pitchFamily="34" charset="0"/>
              </a:rPr>
              <a:pPr/>
              <a:t>262</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EF35BB1E-D520-47C0-8054-BC16A9F2090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BD69566-D1C2-496F-B046-36CA881CC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F2B3D9C8-405E-4869-B7DA-C0EA2952C0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F09621-5A44-4CBF-82F9-AF59D7D29429}" type="slidenum">
              <a:rPr lang="en-US" altLang="en-US" smtClean="0">
                <a:latin typeface="Helvetica" panose="020B0604020202020204" pitchFamily="34" charset="0"/>
              </a:rPr>
              <a:pPr/>
              <a:t>263</a:t>
            </a:fld>
            <a:endParaRPr lang="en-US" altLang="en-US">
              <a:latin typeface="Helvetica" panose="020B0604020202020204" pitchFamily="34" charset="0"/>
            </a:endParaRPr>
          </a:p>
        </p:txBody>
      </p:sp>
      <p:sp>
        <p:nvSpPr>
          <p:cNvPr id="90114" name="Rectangle 2">
            <a:extLst>
              <a:ext uri="{FF2B5EF4-FFF2-40B4-BE49-F238E27FC236}">
                <a16:creationId xmlns:a16="http://schemas.microsoft.com/office/drawing/2014/main" id="{7E4665BD-4253-40F1-BC78-DE8BBDAB76FC}"/>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6713D87-7305-49B3-91D0-F30C44637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DAE79D6A-67CB-4C69-BA94-F4EE051A7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124DD7-701B-4C62-BB67-32CAEE595173}" type="slidenum">
              <a:rPr lang="en-US" altLang="en-US" smtClean="0">
                <a:latin typeface="Helvetica" panose="020B0604020202020204" pitchFamily="34" charset="0"/>
              </a:rPr>
              <a:pPr/>
              <a:t>265</a:t>
            </a:fld>
            <a:endParaRPr lang="en-US" altLang="en-US">
              <a:latin typeface="Helvetica" panose="020B0604020202020204" pitchFamily="34" charset="0"/>
            </a:endParaRPr>
          </a:p>
        </p:txBody>
      </p:sp>
      <p:sp>
        <p:nvSpPr>
          <p:cNvPr id="93186" name="Rectangle 2">
            <a:extLst>
              <a:ext uri="{FF2B5EF4-FFF2-40B4-BE49-F238E27FC236}">
                <a16:creationId xmlns:a16="http://schemas.microsoft.com/office/drawing/2014/main" id="{1B7687CC-A2DC-4DB6-9D2E-F0DF0D822E9A}"/>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18288A69-48FB-4D7D-9160-2B0CCFFD7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825BBC46-A330-4F4A-B305-93B88114E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AF1AA22-768A-4441-B4A7-7B9EE0F1CEA2}" type="slidenum">
              <a:rPr lang="en-US" altLang="en-US" smtClean="0">
                <a:latin typeface="Helvetica" panose="020B0604020202020204" pitchFamily="34" charset="0"/>
              </a:rPr>
              <a:pPr/>
              <a:t>266</a:t>
            </a:fld>
            <a:endParaRPr lang="en-US" altLang="en-US">
              <a:latin typeface="Helvetica" panose="020B0604020202020204" pitchFamily="34" charset="0"/>
            </a:endParaRPr>
          </a:p>
        </p:txBody>
      </p:sp>
      <p:sp>
        <p:nvSpPr>
          <p:cNvPr id="95234" name="Rectangle 2">
            <a:extLst>
              <a:ext uri="{FF2B5EF4-FFF2-40B4-BE49-F238E27FC236}">
                <a16:creationId xmlns:a16="http://schemas.microsoft.com/office/drawing/2014/main" id="{52C4AF6F-3A33-4B3D-A9C5-999D34DE6596}"/>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03C39424-7CC6-4EAD-B6CC-B6829E4E36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74F122F5-4598-4486-AEE9-A0E29FCC7F21}"/>
              </a:ext>
            </a:extLst>
          </p:cNvPr>
          <p:cNvSpPr txBox="1">
            <a:spLocks noGrp="1" noChangeArrowheads="1"/>
          </p:cNvSpPr>
          <p:nvPr/>
        </p:nvSpPr>
        <p:spPr bwMode="auto">
          <a:xfrm>
            <a:off x="3973513" y="8853488"/>
            <a:ext cx="305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604" tIns="45801" rIns="91604" bIns="45801" anchor="b"/>
          <a:lstStyle>
            <a:lvl1pPr defTabSz="898525">
              <a:defRPr>
                <a:solidFill>
                  <a:schemeClr val="tx1"/>
                </a:solidFill>
                <a:latin typeface="Verdana" panose="020B0604030504040204" pitchFamily="34" charset="0"/>
                <a:ea typeface="MS PGothic" panose="020B0600070205080204" pitchFamily="34" charset="-128"/>
              </a:defRPr>
            </a:lvl1pPr>
            <a:lvl2pPr marL="742950" indent="-285750" defTabSz="898525">
              <a:defRPr>
                <a:solidFill>
                  <a:schemeClr val="tx1"/>
                </a:solidFill>
                <a:latin typeface="Verdana" panose="020B0604030504040204" pitchFamily="34" charset="0"/>
                <a:ea typeface="MS PGothic" panose="020B0600070205080204" pitchFamily="34" charset="-128"/>
              </a:defRPr>
            </a:lvl2pPr>
            <a:lvl3pPr marL="1143000" indent="-228600" defTabSz="898525">
              <a:defRPr>
                <a:solidFill>
                  <a:schemeClr val="tx1"/>
                </a:solidFill>
                <a:latin typeface="Verdana" panose="020B0604030504040204" pitchFamily="34" charset="0"/>
                <a:ea typeface="MS PGothic" panose="020B0600070205080204" pitchFamily="34" charset="-128"/>
              </a:defRPr>
            </a:lvl3pPr>
            <a:lvl4pPr marL="1600200" indent="-228600" defTabSz="898525">
              <a:defRPr>
                <a:solidFill>
                  <a:schemeClr val="tx1"/>
                </a:solidFill>
                <a:latin typeface="Verdana" panose="020B0604030504040204" pitchFamily="34" charset="0"/>
                <a:ea typeface="MS PGothic" panose="020B0600070205080204" pitchFamily="34" charset="-128"/>
              </a:defRPr>
            </a:lvl4pPr>
            <a:lvl5pPr marL="2057400" indent="-228600" defTabSz="898525">
              <a:defRPr>
                <a:solidFill>
                  <a:schemeClr val="tx1"/>
                </a:solidFill>
                <a:latin typeface="Verdana" panose="020B0604030504040204" pitchFamily="34" charset="0"/>
                <a:ea typeface="MS PGothic" panose="020B0600070205080204" pitchFamily="34" charset="-128"/>
              </a:defRPr>
            </a:lvl5pPr>
            <a:lvl6pPr marL="25146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r"/>
            <a:fld id="{4F87849D-3357-408B-BE81-D941B68A9C17}" type="slidenum">
              <a:rPr lang="en-US" altLang="en-US" sz="1200">
                <a:latin typeface="Helvetica" panose="020B0604020202020204" pitchFamily="34" charset="0"/>
              </a:rPr>
              <a:pPr algn="r"/>
              <a:t>267</a:t>
            </a:fld>
            <a:endParaRPr lang="en-US" altLang="en-US" sz="1200">
              <a:latin typeface="Helvetica" panose="020B0604020202020204" pitchFamily="34" charset="0"/>
            </a:endParaRPr>
          </a:p>
        </p:txBody>
      </p:sp>
      <p:sp>
        <p:nvSpPr>
          <p:cNvPr id="97282" name="Rectangle 2">
            <a:extLst>
              <a:ext uri="{FF2B5EF4-FFF2-40B4-BE49-F238E27FC236}">
                <a16:creationId xmlns:a16="http://schemas.microsoft.com/office/drawing/2014/main" id="{73C4DCE4-88C5-4C98-9DA5-E017D80E13F4}"/>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9765D6DE-A5FC-47F0-B3FB-BFABDB9A26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D3517A6B-4F86-4BF0-A7FB-1BD5EBE18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116B57-7969-4071-A746-9D77D5F1E3CB}" type="slidenum">
              <a:rPr lang="en-US" altLang="en-US" smtClean="0">
                <a:latin typeface="Helvetica" panose="020B0604020202020204" pitchFamily="34" charset="0"/>
              </a:rPr>
              <a:pPr/>
              <a:t>268</a:t>
            </a:fld>
            <a:endParaRPr lang="en-US" altLang="en-US">
              <a:latin typeface="Helvetica" panose="020B0604020202020204" pitchFamily="34" charset="0"/>
            </a:endParaRPr>
          </a:p>
        </p:txBody>
      </p:sp>
      <p:sp>
        <p:nvSpPr>
          <p:cNvPr id="99330" name="Rectangle 2">
            <a:extLst>
              <a:ext uri="{FF2B5EF4-FFF2-40B4-BE49-F238E27FC236}">
                <a16:creationId xmlns:a16="http://schemas.microsoft.com/office/drawing/2014/main" id="{7878F00E-B648-4612-B5CB-D00AADE3500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1DC6BA39-1EDC-4A74-8794-176CC37BF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A98BD5E9-68DB-44E3-B64A-5E17DF84C5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6A8B9C-1E5D-4E07-B8D8-9FCDFD426338}" type="slidenum">
              <a:rPr lang="en-US" altLang="en-US" smtClean="0">
                <a:latin typeface="Helvetica" panose="020B0604020202020204" pitchFamily="34" charset="0"/>
              </a:rPr>
              <a:pPr/>
              <a:t>269</a:t>
            </a:fld>
            <a:endParaRPr lang="en-US" altLang="en-US">
              <a:latin typeface="Helvetica" panose="020B0604020202020204" pitchFamily="34" charset="0"/>
            </a:endParaRPr>
          </a:p>
        </p:txBody>
      </p:sp>
      <p:sp>
        <p:nvSpPr>
          <p:cNvPr id="101378" name="Rectangle 2">
            <a:extLst>
              <a:ext uri="{FF2B5EF4-FFF2-40B4-BE49-F238E27FC236}">
                <a16:creationId xmlns:a16="http://schemas.microsoft.com/office/drawing/2014/main" id="{21B327CA-F749-48DD-B520-75AA26D49D2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1ED87E5-76C2-4D48-98D1-5C54D1AA7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C0C37606-01E7-4DBC-B837-C0D0A6173E71}"/>
              </a:ext>
            </a:extLst>
          </p:cNvPr>
          <p:cNvSpPr>
            <a:spLocks noGrp="1" noRot="1" noChangeAspect="1" noChangeArrowheads="1" noTextEdit="1"/>
          </p:cNvSpPr>
          <p:nvPr>
            <p:ph type="sldImg"/>
          </p:nvPr>
        </p:nvSpPr>
        <p:spPr>
          <a:ln/>
        </p:spPr>
      </p:sp>
      <p:sp>
        <p:nvSpPr>
          <p:cNvPr id="103426" name="Rectangle 3">
            <a:extLst>
              <a:ext uri="{FF2B5EF4-FFF2-40B4-BE49-F238E27FC236}">
                <a16:creationId xmlns:a16="http://schemas.microsoft.com/office/drawing/2014/main" id="{97C32648-9B7A-4EFE-847A-739C71023A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0D5813B0-A22D-4F2C-8A3F-0BFE4DE6B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2ED1-C80C-4561-A421-39FDA9B078BC}" type="slidenum">
              <a:rPr lang="en-US" altLang="en-US" smtClean="0">
                <a:latin typeface="Helvetica" panose="020B0604020202020204" pitchFamily="34" charset="0"/>
              </a:rPr>
              <a:pPr/>
              <a:t>271</a:t>
            </a:fld>
            <a:endParaRPr lang="en-US" altLang="en-US">
              <a:latin typeface="Helvetica" panose="020B0604020202020204" pitchFamily="34" charset="0"/>
            </a:endParaRPr>
          </a:p>
        </p:txBody>
      </p:sp>
      <p:sp>
        <p:nvSpPr>
          <p:cNvPr id="105474" name="Rectangle 2">
            <a:extLst>
              <a:ext uri="{FF2B5EF4-FFF2-40B4-BE49-F238E27FC236}">
                <a16:creationId xmlns:a16="http://schemas.microsoft.com/office/drawing/2014/main" id="{1C79D5CE-BCEF-4B0F-9D0F-A5485F9BA0EC}"/>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E6ECB659-BD3A-4C4F-8EF1-B79B7B4847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5B7BA288-9799-4FCC-AA27-DAA56CA5F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D05454-0887-49D1-BB79-E16982FE9E04}" type="slidenum">
              <a:rPr lang="en-US" altLang="en-US" smtClean="0">
                <a:latin typeface="Helvetica" panose="020B0604020202020204" pitchFamily="34" charset="0"/>
              </a:rPr>
              <a:pPr/>
              <a:t>272</a:t>
            </a:fld>
            <a:endParaRPr lang="en-US" altLang="en-US">
              <a:latin typeface="Helvetica" panose="020B0604020202020204" pitchFamily="34" charset="0"/>
            </a:endParaRPr>
          </a:p>
        </p:txBody>
      </p:sp>
      <p:sp>
        <p:nvSpPr>
          <p:cNvPr id="107522" name="Rectangle 2">
            <a:extLst>
              <a:ext uri="{FF2B5EF4-FFF2-40B4-BE49-F238E27FC236}">
                <a16:creationId xmlns:a16="http://schemas.microsoft.com/office/drawing/2014/main" id="{55C74086-1C19-4246-8A2B-B6C7CCC34331}"/>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2E3FD3FF-5B29-43D0-9279-B7FF5B29F0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342900" y="696913"/>
            <a:ext cx="61976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273</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274</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276</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277</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278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279</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280</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281</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282</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342900" y="696913"/>
            <a:ext cx="61976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283</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284</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285</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286</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287</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288</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289</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290</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291</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292</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342900" y="696913"/>
            <a:ext cx="61976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293</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294</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295</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296</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297</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298</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299</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300</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302</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303</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342900" y="696913"/>
            <a:ext cx="61976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305</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306</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307</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308</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309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9A2875A-96B4-4189-AD1F-CBC001C158AA}"/>
              </a:ext>
            </a:extLst>
          </p:cNvPr>
          <p:cNvSpPr>
            <a:spLocks noGrp="1" noRot="1" noChangeAspect="1" noChangeArrowheads="1" noTextEdit="1"/>
          </p:cNvSpPr>
          <p:nvPr>
            <p:ph type="sldImg"/>
          </p:nvPr>
        </p:nvSpPr>
        <p:spPr>
          <a:ln/>
        </p:spPr>
      </p:sp>
      <p:sp>
        <p:nvSpPr>
          <p:cNvPr id="75778" name="Rectangle 3">
            <a:extLst>
              <a:ext uri="{FF2B5EF4-FFF2-40B4-BE49-F238E27FC236}">
                <a16:creationId xmlns:a16="http://schemas.microsoft.com/office/drawing/2014/main" id="{BEF15147-626D-4343-AE15-55277A7567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315</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316</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342900" y="696913"/>
            <a:ext cx="61976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323</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648B2ABC-0891-4051-80EE-A8DFAD7790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156B75-24BC-43A6-AF09-E8A15D87A66F}" type="slidenum">
              <a:rPr lang="en-US" altLang="en-US" smtClean="0">
                <a:latin typeface="Times New Roman" panose="02020603050405020304" pitchFamily="18" charset="0"/>
              </a:rPr>
              <a:pPr/>
              <a:t>324</a:t>
            </a:fld>
            <a:endParaRPr lang="en-US" altLang="en-US">
              <a:latin typeface="Times New Roman" panose="02020603050405020304" pitchFamily="18" charset="0"/>
            </a:endParaRPr>
          </a:p>
        </p:txBody>
      </p:sp>
      <p:sp>
        <p:nvSpPr>
          <p:cNvPr id="97282" name="Rectangle 2">
            <a:extLst>
              <a:ext uri="{FF2B5EF4-FFF2-40B4-BE49-F238E27FC236}">
                <a16:creationId xmlns:a16="http://schemas.microsoft.com/office/drawing/2014/main" id="{32913060-AF38-4468-9769-D00CFACA7520}"/>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28CDD6F3-D304-4ABF-A43F-340D70245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325</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326</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327</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342900" y="696913"/>
            <a:ext cx="61976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328</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329</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330</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331</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332</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333</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334</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340</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342</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342900" y="696913"/>
            <a:ext cx="61976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345</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346</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350</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352</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8261A532-F5D8-4423-97D9-51A759C32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4C4C77-1749-414B-A598-D337A43D5075}" type="slidenum">
              <a:rPr lang="en-US" altLang="en-US" smtClean="0">
                <a:latin typeface="Times New Roman" panose="02020603050405020304" pitchFamily="18" charset="0"/>
              </a:rPr>
              <a:pPr/>
              <a:t>353</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5D5FC33A-937F-4E68-B2B3-4B4BD24C084F}"/>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5B2D7686-5433-4194-B42C-CF112404F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5061A96-4F51-4A9E-BE13-85C62B2776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CBD951-2730-403C-B793-3EAC042D8C1F}" type="slidenum">
              <a:rPr lang="en-US" altLang="en-US" smtClean="0">
                <a:latin typeface="Times New Roman" panose="02020603050405020304" pitchFamily="18" charset="0"/>
              </a:rPr>
              <a:pPr/>
              <a:t>354</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F57E28D-F7F1-4D40-A519-7E31B6AFBDED}"/>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23B54E91-0B5C-4471-80C0-E8D510A3FA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A017037F-EFD5-48E7-B42F-8143C1E4CC14}"/>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FC2A32F7-3F5B-4ACF-A855-30A05CCF54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356</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9AD83C5C-EFF0-4CBC-AB6B-8147CA9BED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2D9CB2-90B3-4921-94FF-0D8482609EBF}" type="slidenum">
              <a:rPr lang="en-US" altLang="en-US" smtClean="0">
                <a:latin typeface="Times New Roman" panose="02020603050405020304" pitchFamily="18" charset="0"/>
              </a:rPr>
              <a:pPr/>
              <a:t>360</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A681B6BB-30EB-45AC-93F0-9ECF7F7644EB}"/>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4BB4423B-A623-4913-ABDD-D216A1D6EF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956788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0779462F-49C5-470C-A817-7DEB12F2B4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98D082-7383-4246-8E8F-663A25F3E07E}" type="slidenum">
              <a:rPr lang="en-US" altLang="en-US" smtClean="0">
                <a:latin typeface="Times New Roman" panose="02020603050405020304" pitchFamily="18" charset="0"/>
              </a:rPr>
              <a:pPr/>
              <a:t>361</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BE36FB94-316E-4486-9139-DC5DC314D912}"/>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04D6D5C0-4B5F-4ADF-A7EC-4DF1ED3AA7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6885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342900" y="696913"/>
            <a:ext cx="61976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8351EF0-502A-4220-8C84-DC476F6201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2EEE49-2B2D-494D-8F84-0A6DB2804B1D}" type="slidenum">
              <a:rPr lang="en-US" altLang="en-US" smtClean="0">
                <a:latin typeface="Times New Roman" panose="02020603050405020304" pitchFamily="18" charset="0"/>
              </a:rPr>
              <a:pPr/>
              <a:t>362</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F8E8D0F5-7364-497C-9A4D-1F404B4B18E2}"/>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F9A3C00-155E-4AA0-A21E-FB29778A7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5663166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E250ECC2-FC4B-46DB-89D7-55DF85A330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B9FBAAB-179F-41AC-9AF5-3C3DF7A078A9}" type="slidenum">
              <a:rPr lang="en-US" altLang="en-US" smtClean="0">
                <a:latin typeface="Times New Roman" panose="02020603050405020304" pitchFamily="18" charset="0"/>
              </a:rPr>
              <a:pPr/>
              <a:t>364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1F67B4AE-F5A0-4856-997C-FCCD44F4D0EA}"/>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E57E25D-FDCC-4715-B327-4C4A03791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596190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8351EF0-502A-4220-8C84-DC476F6201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2EEE49-2B2D-494D-8F84-0A6DB2804B1D}" type="slidenum">
              <a:rPr lang="en-US" altLang="en-US" smtClean="0">
                <a:latin typeface="Times New Roman" panose="02020603050405020304" pitchFamily="18" charset="0"/>
              </a:rPr>
              <a:pPr/>
              <a:t>365</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F8E8D0F5-7364-497C-9A4D-1F404B4B18E2}"/>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F9A3C00-155E-4AA0-A21E-FB29778A7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1634885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E250ECC2-FC4B-46DB-89D7-55DF85A330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B9FBAAB-179F-41AC-9AF5-3C3DF7A078A9}" type="slidenum">
              <a:rPr lang="en-US" altLang="en-US" smtClean="0">
                <a:latin typeface="Times New Roman" panose="02020603050405020304" pitchFamily="18" charset="0"/>
              </a:rPr>
              <a:pPr/>
              <a:t>367</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1F67B4AE-F5A0-4856-997C-FCCD44F4D0EA}"/>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E57E25D-FDCC-4715-B327-4C4A03791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33A719F1-3A87-46F3-9526-322E36B5BD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991540-E9B1-402B-A0AC-B1966207FC52}" type="slidenum">
              <a:rPr lang="en-US" altLang="en-US" smtClean="0">
                <a:latin typeface="Times New Roman" panose="02020603050405020304" pitchFamily="18" charset="0"/>
              </a:rPr>
              <a:pPr/>
              <a:t>375</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7F8BFD78-3377-4EA4-A48D-F69CC41A378F}"/>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A503B85D-87D4-4A59-99BA-1FB057B63F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0731A8B-03EB-4ACF-BF35-BC1548BBC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578D70-2809-409D-BC06-7ED58CDEDEE5}" type="slidenum">
              <a:rPr lang="en-US" altLang="en-US" smtClean="0">
                <a:latin typeface="Times New Roman" panose="02020603050405020304" pitchFamily="18" charset="0"/>
              </a:rPr>
              <a:pPr/>
              <a:t>378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EF83B533-C2A6-4CC5-9674-9CD0B1C066A9}"/>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4312973F-C114-466D-AA99-69C818835C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C93DAB3F-20BE-4D1C-9815-F2ABC58A5F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3573A2-3DB9-4A78-804D-4CB4DAA8CD51}" type="slidenum">
              <a:rPr lang="en-US" altLang="en-US" smtClean="0">
                <a:latin typeface="Times New Roman" panose="02020603050405020304" pitchFamily="18" charset="0"/>
              </a:rPr>
              <a:pPr/>
              <a:t>380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09F55319-88CA-4D98-878B-70A33C7A46C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41E9C05-4D38-4782-A42B-6284D73AED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E99EAA0C-F8C4-402D-A03E-AF8DA4F53968}"/>
              </a:ext>
            </a:extLst>
          </p:cNvPr>
          <p:cNvSpPr>
            <a:spLocks noGrp="1" noRot="1" noChangeAspect="1" noChangeArrowheads="1" noTextEdit="1"/>
          </p:cNvSpPr>
          <p:nvPr>
            <p:ph type="sldImg"/>
          </p:nvPr>
        </p:nvSpPr>
        <p:spPr>
          <a:ln/>
        </p:spPr>
      </p:sp>
      <p:sp>
        <p:nvSpPr>
          <p:cNvPr id="40962" name="Rectangle 3">
            <a:extLst>
              <a:ext uri="{FF2B5EF4-FFF2-40B4-BE49-F238E27FC236}">
                <a16:creationId xmlns:a16="http://schemas.microsoft.com/office/drawing/2014/main" id="{FF8B66CD-DC4E-415D-A1C3-7BA86D98A8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B560AA2B-36C3-4BA6-B8E4-C12D92E832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B86FDC-C417-482B-A0A4-CC6DE31F6685}" type="slidenum">
              <a:rPr lang="en-US" altLang="en-US" smtClean="0">
                <a:latin typeface="Times New Roman" panose="02020603050405020304" pitchFamily="18" charset="0"/>
              </a:rPr>
              <a:pPr/>
              <a:t>384</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5B8E00CE-665B-4062-A0E9-D7E2A062E2BD}"/>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D6256441-E288-4701-842D-EC0C5A77B3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74765"/>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CA63045E-DAF8-419C-BAC4-59387995B2BB}"/>
              </a:ext>
            </a:extLst>
          </p:cNvPr>
          <p:cNvSpPr>
            <a:spLocks noGrp="1" noRot="1" noChangeAspect="1" noChangeArrowheads="1" noTextEdit="1"/>
          </p:cNvSpPr>
          <p:nvPr>
            <p:ph type="sldImg"/>
          </p:nvPr>
        </p:nvSpPr>
        <p:spPr>
          <a:ln/>
        </p:spPr>
      </p:sp>
      <p:sp>
        <p:nvSpPr>
          <p:cNvPr id="45058" name="Rectangle 3">
            <a:extLst>
              <a:ext uri="{FF2B5EF4-FFF2-40B4-BE49-F238E27FC236}">
                <a16:creationId xmlns:a16="http://schemas.microsoft.com/office/drawing/2014/main" id="{DA20102A-E63B-4A1D-A0E2-5467FB1F3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342900" y="696913"/>
            <a:ext cx="61976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342900" y="696913"/>
            <a:ext cx="61976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664DBD3-534A-4B4D-BF47-52F463A37F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A5ECF7-60AF-4013-B76C-7210E315072B}" type="slidenum">
              <a:rPr lang="en-US" altLang="en-US" smtClean="0">
                <a:latin typeface="Times New Roman" panose="02020603050405020304" pitchFamily="18" charset="0"/>
              </a:rPr>
              <a:pPr/>
              <a:t>386</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1AD73C50-0CBB-468F-A510-12A97463D4C6}"/>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11D7A7D2-8FCA-4322-AE19-B43B815569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387</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4723794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388</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569618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DEB7522A-FE31-415F-9CF8-429B45DCCD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8E544B-713C-425B-9C97-BF82FAFD58DE}" type="slidenum">
              <a:rPr lang="en-US" altLang="en-US" smtClean="0">
                <a:latin typeface="Times New Roman" panose="02020603050405020304" pitchFamily="18" charset="0"/>
              </a:rPr>
              <a:pPr/>
              <a:t>389</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98DCF709-12EF-4B6C-B939-039D830D92F8}"/>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52CEF15-E440-4ED3-B2DD-9E05E6E1BE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FDA0858-E9C4-4DC2-9826-F92D87258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9A8F4-F1D6-4272-AED5-590EF7CE35C7}" type="slidenum">
              <a:rPr lang="en-US" altLang="en-US" smtClean="0">
                <a:latin typeface="Times New Roman" panose="02020603050405020304" pitchFamily="18" charset="0"/>
              </a:rPr>
              <a:pPr/>
              <a:t>390</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4D8923D2-A2C3-46C7-9836-D36B1C9F6415}"/>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6F36617B-142F-4377-AE4D-6B921EFEFE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FDA0858-E9C4-4DC2-9826-F92D87258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9A8F4-F1D6-4272-AED5-590EF7CE35C7}" type="slidenum">
              <a:rPr lang="en-US" altLang="en-US" smtClean="0">
                <a:latin typeface="Times New Roman" panose="02020603050405020304" pitchFamily="18" charset="0"/>
              </a:rPr>
              <a:pPr/>
              <a:t>391</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4D8923D2-A2C3-46C7-9836-D36B1C9F6415}"/>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6F36617B-142F-4377-AE4D-6B921EFEFE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764082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0BC3FEF9-C8F7-4699-8523-4135C0D58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5B653E-C24A-4F9F-9ED4-52FDB2A09115}" type="slidenum">
              <a:rPr lang="en-US" altLang="en-US" smtClean="0">
                <a:latin typeface="Times New Roman" panose="02020603050405020304" pitchFamily="18" charset="0"/>
              </a:rPr>
              <a:pPr/>
              <a:t>392</a:t>
            </a:fld>
            <a:endParaRPr lang="en-US" altLang="en-US">
              <a:latin typeface="Times New Roman" panose="02020603050405020304" pitchFamily="18" charset="0"/>
            </a:endParaRPr>
          </a:p>
        </p:txBody>
      </p:sp>
      <p:sp>
        <p:nvSpPr>
          <p:cNvPr id="56322" name="Rectangle 2">
            <a:extLst>
              <a:ext uri="{FF2B5EF4-FFF2-40B4-BE49-F238E27FC236}">
                <a16:creationId xmlns:a16="http://schemas.microsoft.com/office/drawing/2014/main" id="{99D82252-23EB-4A7A-BAFD-57F96077D9B3}"/>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2985C9D0-DDF5-4203-A2BB-0A86572CA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393</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B8F2FBEB-02A4-4584-8264-A9584D0E16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B29415-63C3-4DAE-BA64-18F91B5F9D31}" type="slidenum">
              <a:rPr lang="en-US" altLang="en-US" smtClean="0">
                <a:latin typeface="Times New Roman" panose="02020603050405020304" pitchFamily="18" charset="0"/>
              </a:rPr>
              <a:pPr/>
              <a:t>394</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A02EF62C-439E-41F2-B592-539CA3CFE488}"/>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CBFD4124-805F-46D0-9DC2-2E8BE0FE29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0982E958-BD71-4DFE-9268-C0E01DBF5A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48A18A-D5C2-41F8-98D7-80F2A4AF2653}" type="slidenum">
              <a:rPr lang="en-US" altLang="en-US" smtClean="0">
                <a:latin typeface="Times New Roman" panose="02020603050405020304" pitchFamily="18" charset="0"/>
              </a:rPr>
              <a:pPr/>
              <a:t>395</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E853B1F9-D193-48F9-B084-B9AB1C769853}"/>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5100B38F-1388-4B80-A799-CE251DF2D7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342900" y="696913"/>
            <a:ext cx="61976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AD0BD55-6A92-4F88-90ED-359CE2D3E5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512000-0E18-4481-B56B-0DEA762F80A5}" type="slidenum">
              <a:rPr lang="en-US" altLang="en-US" smtClean="0">
                <a:latin typeface="Times New Roman" panose="02020603050405020304" pitchFamily="18" charset="0"/>
              </a:rPr>
              <a:pPr/>
              <a:t>396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E643181C-F470-46AF-A2B4-3EA6410E14E2}"/>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2E497F62-F187-4326-884D-04AE9539DB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513301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519C0DD0-7768-4606-AA45-3637BF83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5FD585-2D3C-4D4C-9C46-95A9B1AAE880}" type="slidenum">
              <a:rPr lang="en-US" altLang="en-US" smtClean="0">
                <a:latin typeface="Times New Roman" panose="02020603050405020304" pitchFamily="18" charset="0"/>
              </a:rPr>
              <a:pPr/>
              <a:t>397</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A6DC1BB6-9B39-4275-B20C-1BB155364C94}"/>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8FA965D6-E750-46A5-90AA-01EAA6CC7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CA416605-5709-44CD-83EA-5BDECB8FF8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92B4D-38DF-4064-9E16-CA90B4DE3B8F}" type="slidenum">
              <a:rPr lang="en-US" altLang="en-US" smtClean="0">
                <a:latin typeface="Times New Roman" panose="02020603050405020304" pitchFamily="18" charset="0"/>
              </a:rPr>
              <a:pPr/>
              <a:t>398</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4B271679-9AB4-493B-9423-CC79D90F157D}"/>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13E4955E-451B-45CB-B32B-A11B541DD3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399</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9218854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AD0BD55-6A92-4F88-90ED-359CE2D3E5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512000-0E18-4481-B56B-0DEA762F80A5}" type="slidenum">
              <a:rPr lang="en-US" altLang="en-US" smtClean="0">
                <a:latin typeface="Times New Roman" panose="02020603050405020304" pitchFamily="18" charset="0"/>
              </a:rPr>
              <a:pPr/>
              <a:t>400</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E643181C-F470-46AF-A2B4-3EA6410E14E2}"/>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2E497F62-F187-4326-884D-04AE9539DB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D9C756DA-0910-4B7D-BA30-48A9FC686C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DB137B5-843E-4699-AC99-27F3C83659A6}" type="slidenum">
              <a:rPr lang="en-US" altLang="en-US" smtClean="0">
                <a:latin typeface="Times New Roman" panose="02020603050405020304" pitchFamily="18" charset="0"/>
              </a:rPr>
              <a:pPr/>
              <a:t>401</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93A18B2-8712-47B2-8840-D2BF4C07E1B3}"/>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B65C61F6-2681-487B-AD98-ABBC081895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DB77C4CC-0B6E-4673-9841-95D0B39AA6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501839-7371-45B1-A86F-4D6848EB5C24}" type="slidenum">
              <a:rPr lang="en-US" altLang="en-US" smtClean="0">
                <a:latin typeface="Times New Roman" panose="02020603050405020304" pitchFamily="18" charset="0"/>
              </a:rPr>
              <a:pPr/>
              <a:t>402</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7E671584-9367-4579-B3BD-07FD1DBA19B5}"/>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67CCFE29-A06F-49EB-AABF-030082EB23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D61F197F-5985-42EE-A5E9-CD57D9499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EBD3818-B01B-49DE-A9B4-190047E85F15}" type="slidenum">
              <a:rPr lang="en-US" altLang="en-US" smtClean="0">
                <a:latin typeface="Times New Roman" panose="02020603050405020304" pitchFamily="18" charset="0"/>
              </a:rPr>
              <a:pPr/>
              <a:t>404</a:t>
            </a:fld>
            <a:endParaRPr lang="en-US" altLang="en-US">
              <a:latin typeface="Times New Roman" panose="02020603050405020304" pitchFamily="18" charset="0"/>
            </a:endParaRPr>
          </a:p>
        </p:txBody>
      </p:sp>
      <p:sp>
        <p:nvSpPr>
          <p:cNvPr id="77826" name="Rectangle 2">
            <a:extLst>
              <a:ext uri="{FF2B5EF4-FFF2-40B4-BE49-F238E27FC236}">
                <a16:creationId xmlns:a16="http://schemas.microsoft.com/office/drawing/2014/main" id="{73F67E41-F21A-4A73-B4CA-E151D827C398}"/>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D92DA414-71ED-4440-8AFB-8D0CE915DA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D61F197F-5985-42EE-A5E9-CD57D9499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EBD3818-B01B-49DE-A9B4-190047E85F15}" type="slidenum">
              <a:rPr lang="en-US" altLang="en-US" smtClean="0">
                <a:latin typeface="Times New Roman" panose="02020603050405020304" pitchFamily="18" charset="0"/>
              </a:rPr>
              <a:pPr/>
              <a:t>405</a:t>
            </a:fld>
            <a:endParaRPr lang="en-US" altLang="en-US">
              <a:latin typeface="Times New Roman" panose="02020603050405020304" pitchFamily="18" charset="0"/>
            </a:endParaRPr>
          </a:p>
        </p:txBody>
      </p:sp>
      <p:sp>
        <p:nvSpPr>
          <p:cNvPr id="77826" name="Rectangle 2">
            <a:extLst>
              <a:ext uri="{FF2B5EF4-FFF2-40B4-BE49-F238E27FC236}">
                <a16:creationId xmlns:a16="http://schemas.microsoft.com/office/drawing/2014/main" id="{73F67E41-F21A-4A73-B4CA-E151D827C398}"/>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D92DA414-71ED-4440-8AFB-8D0CE915DA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7578830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8E0421F-C869-41D1-9716-7CAF59026E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80AE906-C0B8-4912-8B43-B6F5DCC2F4F2}" type="slidenum">
              <a:rPr lang="en-US" altLang="en-US" smtClean="0">
                <a:latin typeface="Times New Roman" panose="02020603050405020304" pitchFamily="18" charset="0"/>
              </a:rPr>
              <a:pPr/>
              <a:t>406</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3A1099E5-7EC3-4BAD-B6C9-DF6EA2BB1C6E}"/>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AF7BABCC-290D-4003-9210-9DB91A87B0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342900" y="696913"/>
            <a:ext cx="61976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407</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777025"/>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711F51F3-CC39-46C9-AB2A-BC24FE639A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1B896F9-4E89-493F-A2B1-A321DE9304A5}" type="slidenum">
              <a:rPr lang="en-US" altLang="en-US" smtClean="0">
                <a:latin typeface="Times New Roman" panose="02020603050405020304" pitchFamily="18" charset="0"/>
              </a:rPr>
              <a:pPr/>
              <a:t>409</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8EB9FC2F-9560-43CD-84EB-42D0F528AF6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578C067F-078B-4408-AF29-DCA7A645CD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ADC8BFB-24B1-4297-B793-6F8A0D587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4F847D-A7FD-4514-818A-A1873C677874}" type="slidenum">
              <a:rPr lang="en-US" altLang="en-US" smtClean="0">
                <a:latin typeface="Times New Roman" panose="02020603050405020304" pitchFamily="18" charset="0"/>
              </a:rPr>
              <a:pPr/>
              <a:t>410</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D52D119C-B011-47A7-89E5-EC4CDBBF2E85}"/>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DD7969A-5C14-461F-9465-0BCB7FE110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FE1C5EA7-B174-4E26-B477-FFF72EF73B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7264869-670A-4456-94F0-35BE1D40917D}" type="slidenum">
              <a:rPr lang="en-US" altLang="en-US" smtClean="0">
                <a:latin typeface="Times New Roman" panose="02020603050405020304" pitchFamily="18" charset="0"/>
              </a:rPr>
              <a:pPr/>
              <a:t>411</a:t>
            </a:fld>
            <a:endParaRPr lang="en-US" altLang="en-US">
              <a:latin typeface="Times New Roman" panose="02020603050405020304" pitchFamily="18" charset="0"/>
            </a:endParaRPr>
          </a:p>
        </p:txBody>
      </p:sp>
      <p:sp>
        <p:nvSpPr>
          <p:cNvPr id="88066" name="Rectangle 2">
            <a:extLst>
              <a:ext uri="{FF2B5EF4-FFF2-40B4-BE49-F238E27FC236}">
                <a16:creationId xmlns:a16="http://schemas.microsoft.com/office/drawing/2014/main" id="{230705A2-DA89-47C3-9FB3-19749B58EAF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8A6CE70-EE5B-4268-A3D5-C2857B8913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ADC9AB17-50E1-449A-9A02-181C762C6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775EDE-691C-4E57-8B4F-6469856C297B}" type="slidenum">
              <a:rPr lang="en-US" altLang="en-US" smtClean="0">
                <a:latin typeface="Times New Roman" panose="02020603050405020304" pitchFamily="18" charset="0"/>
              </a:rPr>
              <a:pPr/>
              <a:t>412</a:t>
            </a:fld>
            <a:endParaRPr lang="en-US" altLang="en-US">
              <a:latin typeface="Times New Roman" panose="02020603050405020304" pitchFamily="18" charset="0"/>
            </a:endParaRPr>
          </a:p>
        </p:txBody>
      </p:sp>
      <p:sp>
        <p:nvSpPr>
          <p:cNvPr id="86018" name="Rectangle 2">
            <a:extLst>
              <a:ext uri="{FF2B5EF4-FFF2-40B4-BE49-F238E27FC236}">
                <a16:creationId xmlns:a16="http://schemas.microsoft.com/office/drawing/2014/main" id="{DA813B07-D589-472C-99F0-F378F999F036}"/>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4FF80E7A-A9BF-421F-A65B-7520FF9FE5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821992"/>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413</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239887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6AC06DF3-9AE2-41AA-9CBA-13E1929E3D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FAC1245-D4B7-4BF8-9C7C-5CCEA50EE6B4}" type="slidenum">
              <a:rPr lang="en-US" altLang="en-US">
                <a:latin typeface="Times New Roman" panose="02020603050405020304" pitchFamily="18" charset="0"/>
              </a:rPr>
              <a:pPr/>
              <a:t>414</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6F68B959-C08D-438B-A2B9-0BE8A788A2C9}"/>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BA0B3EA2-4E30-4C2D-A22C-A8F69CD23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3E49DA5C-9C96-455B-BD41-985D1B07CD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F77E98-83BC-45F0-9564-A2CA759AE191}" type="slidenum">
              <a:rPr lang="en-US" altLang="en-US">
                <a:latin typeface="Times New Roman" panose="02020603050405020304" pitchFamily="18" charset="0"/>
              </a:rPr>
              <a:pPr/>
              <a:t>415</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EA8B14E3-EAA5-468B-8771-F49BC03DE1AD}"/>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E6443A0-E601-4FA9-AF8A-86ED17B9E3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1132B9CC-18EE-4478-8D12-79FCC5CB9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27E375-79F8-453D-B390-C386C8FE8BB0}" type="slidenum">
              <a:rPr lang="en-US" altLang="en-US">
                <a:latin typeface="Times New Roman" panose="02020603050405020304" pitchFamily="18" charset="0"/>
              </a:rPr>
              <a:pPr/>
              <a:t>416</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D46E798B-69C3-4350-B87E-8BCD5B93D3E6}"/>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CC55E9DD-8D6A-4B1C-8480-D1203C92F1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AD5D30B1-CAA9-4C7E-82FB-CACCC63DF9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C752A8-8EC3-41CB-8B59-F3DE3C42BF38}" type="slidenum">
              <a:rPr lang="en-US" altLang="en-US">
                <a:latin typeface="Times New Roman" panose="02020603050405020304" pitchFamily="18" charset="0"/>
              </a:rPr>
              <a:pPr/>
              <a:t>417</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FA5E4639-96B8-4F2E-9BDC-7323C84004D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7256AD8A-0021-4843-A1C4-5D5EB55E5C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342900" y="696913"/>
            <a:ext cx="61976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418</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9DFB9DE9-23F1-4586-8476-EB7515F086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D9A07-B147-4B83-A52B-9062A420958D}" type="slidenum">
              <a:rPr lang="en-US" altLang="en-US">
                <a:latin typeface="Times New Roman" panose="02020603050405020304" pitchFamily="18" charset="0"/>
              </a:rPr>
              <a:pPr/>
              <a:t>419</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4990E245-8548-4FEA-8094-0CB87CE4012A}"/>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90ACF84F-14F0-44C1-87FE-68D25CB11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91A421C3-D251-468B-8986-49310FCBB5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32B5525-892E-4BC9-B86F-030983BEA0EC}" type="slidenum">
              <a:rPr lang="en-US" altLang="en-US">
                <a:latin typeface="Times New Roman" panose="02020603050405020304" pitchFamily="18" charset="0"/>
              </a:rPr>
              <a:pPr/>
              <a:t>420</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87EA6A59-C89E-4757-AE6C-872BEFC906E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EEA8330E-5E62-48F6-9094-D7C8ED9BCA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01DA7AD-4F6A-4E73-A41B-D405F5B10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66DD38-3EB5-4134-B79D-C9C4288F343A}" type="slidenum">
              <a:rPr lang="en-US" altLang="en-US">
                <a:latin typeface="Times New Roman" panose="02020603050405020304" pitchFamily="18" charset="0"/>
              </a:rPr>
              <a:pPr/>
              <a:t>422</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10E0A80F-DF39-4281-9C9A-11DBE79103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B6E452F-C003-4903-85A5-DF124EC5F9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145F13D-850B-4ECD-9C54-CC94AB539B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46B475-1E8C-4550-ADF8-00CA85A1A0DB}" type="slidenum">
              <a:rPr lang="en-US" altLang="en-US">
                <a:latin typeface="Times New Roman" panose="02020603050405020304" pitchFamily="18" charset="0"/>
              </a:rPr>
              <a:pPr/>
              <a:t>423</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19B6270F-5D7E-4AAA-BF78-BAA8346E9150}"/>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37E5F964-17B3-45FA-9C56-980A570697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82DC06A2-6609-45C8-BDEC-A716F778D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B62495-4ED4-41CA-BD1C-15D6C682AAAD}" type="slidenum">
              <a:rPr lang="en-US" altLang="en-US">
                <a:latin typeface="Times New Roman" panose="02020603050405020304" pitchFamily="18" charset="0"/>
              </a:rPr>
              <a:pPr/>
              <a:t>424</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B340B1FD-4D5A-405F-BAC9-0F32DCF3A4B7}"/>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9FBEA20-FF0E-408A-AFC5-16ED6CDFE7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89F2254-CEAC-49B1-BE0A-D6CB96F435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D41B5E-17FB-4D46-9362-847B144758B3}" type="slidenum">
              <a:rPr lang="en-US" altLang="en-US">
                <a:latin typeface="Times New Roman" panose="02020603050405020304" pitchFamily="18" charset="0"/>
              </a:rPr>
              <a:pPr/>
              <a:t>425</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4B1FD14C-9281-442C-8C41-64B3BE63764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594DEA45-1A08-4C66-97F7-6168200CE9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9A353AA0-75CC-497D-91B9-904D63A07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6E1ECD-C743-4D6B-BD89-29F8B07C8DD9}" type="slidenum">
              <a:rPr lang="en-US" altLang="en-US">
                <a:latin typeface="Times New Roman" panose="02020603050405020304" pitchFamily="18" charset="0"/>
              </a:rPr>
              <a:pPr/>
              <a:t>426</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9367321B-5D3F-40F6-873F-A0784A9360A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27737192-9A86-4917-AA29-F5DDF1F61A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3D1CD0EC-DA42-4B0A-91AE-C322FFF59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385A92-FB98-4E13-B633-A2409733F709}" type="slidenum">
              <a:rPr lang="en-US" altLang="en-US">
                <a:latin typeface="Times New Roman" panose="02020603050405020304" pitchFamily="18" charset="0"/>
              </a:rPr>
              <a:pPr/>
              <a:t>427</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A14F7186-B838-47BD-BB46-FCF66D59FA2F}"/>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C57AA80-DBC4-41A7-B1E2-378433EB66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9311C47-F7AB-46DF-911B-8A18B25975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5BC7FA-2A8F-4C00-BF8D-85AE95F3803B}" type="slidenum">
              <a:rPr lang="en-US" altLang="en-US">
                <a:latin typeface="Times New Roman" panose="02020603050405020304" pitchFamily="18" charset="0"/>
              </a:rPr>
              <a:pPr/>
              <a:t>429</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4BACDE31-FAC6-484D-B679-84D4734C971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AF1C660C-85C3-44DC-B351-84A7FEC205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342900" y="696913"/>
            <a:ext cx="61976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AD30CC9D-7DD3-44B2-A8FC-073E926D45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0FE232-0859-4FEB-B794-69908630F257}" type="slidenum">
              <a:rPr lang="en-US" altLang="en-US">
                <a:latin typeface="Times New Roman" panose="02020603050405020304" pitchFamily="18" charset="0"/>
              </a:rPr>
              <a:pPr/>
              <a:t>430</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23748D27-ADCC-4859-912A-07FA26801369}"/>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E5E0810E-A480-4FF7-B73F-6679962179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37028435-25E6-4A3F-B20A-EB7193F77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533BA6-63EA-4C8E-83D6-D75ED0A0DEDD}" type="slidenum">
              <a:rPr lang="en-US" altLang="en-US">
                <a:latin typeface="Times New Roman" panose="02020603050405020304" pitchFamily="18" charset="0"/>
              </a:rPr>
              <a:pPr/>
              <a:t>431</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60FDCA58-DEE3-4954-8951-F43ECB200C64}"/>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346113F0-86BE-41CA-9B9F-A08D697B7A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665131B-02A1-4089-8A6A-3ECBBEBF69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93F69B1-EE3C-4C05-93FA-4501AC790494}" type="slidenum">
              <a:rPr lang="en-US" altLang="en-US">
                <a:latin typeface="Times New Roman" panose="02020603050405020304" pitchFamily="18" charset="0"/>
              </a:rPr>
              <a:pPr/>
              <a:t>432</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233FA0CE-6439-42A3-9DCD-EA87FF718DB4}"/>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CE0A33F4-52D6-4093-86D6-67B742B188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792FF15-7A49-43D0-A115-585E2200E2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2923B9-B579-4C76-9C8F-F75E541564F1}" type="slidenum">
              <a:rPr lang="en-US" altLang="en-US">
                <a:latin typeface="Times New Roman" panose="02020603050405020304" pitchFamily="18" charset="0"/>
              </a:rPr>
              <a:pPr/>
              <a:t>433</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0CD7888D-A9DA-4CC5-A90D-5319A897CFD0}"/>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E4F605D-F0FE-4CA7-A649-128C342B29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7DD703A-9D9B-4A3C-94E4-94F0519663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CCD7ED-0622-4446-BEE7-FC6134B518E5}" type="slidenum">
              <a:rPr lang="en-US" altLang="en-US">
                <a:latin typeface="Times New Roman" panose="02020603050405020304" pitchFamily="18" charset="0"/>
              </a:rPr>
              <a:pPr/>
              <a:t>434</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5EED2E36-0063-4F32-BEBB-00285C49C25D}"/>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952F800A-2C32-447C-A000-2690B96256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C3333D1D-E65D-4B89-8425-6E44461AB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2AD3C6-3796-443F-BEF1-D7BB5126679A}" type="slidenum">
              <a:rPr lang="en-US" altLang="en-US">
                <a:latin typeface="Times New Roman" panose="02020603050405020304" pitchFamily="18" charset="0"/>
              </a:rPr>
              <a:pPr/>
              <a:t>435</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60D8270D-05F7-42B0-9BA1-8DD9811B93C1}"/>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1ECF7658-4FEB-4CBF-80D9-CB99F52E4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975D2170-B7E7-4E3E-9E59-992D46F816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E1D3FD-B35A-4DBF-B791-BA5787967C2A}" type="slidenum">
              <a:rPr lang="en-US" altLang="en-US">
                <a:latin typeface="Times New Roman" panose="02020603050405020304" pitchFamily="18" charset="0"/>
              </a:rPr>
              <a:pPr/>
              <a:t>436</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28803E2A-E437-4C89-A1E5-9341B9B6B614}"/>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2161F1-20B1-4BA8-BDB3-5D756C52D9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A4AF2CC2-7843-4103-B4FD-A7AAC6D1D6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24F6B0-400A-4243-88CD-37282AB90F11}" type="slidenum">
              <a:rPr lang="en-US" altLang="en-US">
                <a:latin typeface="Times New Roman" panose="02020603050405020304" pitchFamily="18" charset="0"/>
              </a:rPr>
              <a:pPr/>
              <a:t>437</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C1843D4D-D422-4E71-885E-FB6A7F165B2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49A406CF-8133-4241-A273-A716941B1C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6628516B-41BA-4A5F-B9F6-4374FDE05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586326-4BC7-4B67-B6D0-BCE4326A5AA3}" type="slidenum">
              <a:rPr lang="en-US" altLang="en-US">
                <a:latin typeface="Times New Roman" panose="02020603050405020304" pitchFamily="18" charset="0"/>
              </a:rPr>
              <a:pPr/>
              <a:t>438</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70E7C568-95D9-4222-9AF6-17DB50942FA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40EED6A-BEA4-4846-8DD6-49230CEDDE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916C152-73D8-464B-99EE-F6F1FA4B1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929230-05BF-4F8E-AAC6-9C2CABFA3A36}" type="slidenum">
              <a:rPr lang="en-US" altLang="en-US">
                <a:latin typeface="Times New Roman" panose="02020603050405020304" pitchFamily="18" charset="0"/>
              </a:rPr>
              <a:pPr/>
              <a:t>439</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9BA3C69-44B1-47E2-A112-EC9A898C7FDC}"/>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836193AF-01D3-4E16-BA42-54D7E3B299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342900" y="696913"/>
            <a:ext cx="61976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6DE0041D-EB20-44A4-B890-E4F7209FD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44A5C6-97A1-4829-A483-FFE95AC41A71}" type="slidenum">
              <a:rPr lang="en-US" altLang="en-US">
                <a:latin typeface="Times New Roman" panose="02020603050405020304" pitchFamily="18" charset="0"/>
              </a:rPr>
              <a:pPr/>
              <a:t>440</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FCB85357-8A0A-45B1-93B2-226D274F6587}"/>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46F5FF3A-C78E-4E91-9558-6F09843B9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C5AB899-77D3-455F-9B21-6A69A2B3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394D91-CE4B-4811-9F12-1C1C3BA044FD}" type="slidenum">
              <a:rPr lang="en-US" altLang="en-US">
                <a:latin typeface="Times New Roman" panose="02020603050405020304" pitchFamily="18" charset="0"/>
              </a:rPr>
              <a:pPr/>
              <a:t>441</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52DB2037-C37A-4CA1-BD76-5F7585DE66BD}"/>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07AB9C24-6195-4426-8F5C-F51C8B6148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442</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30159211-0323-4C37-9CD9-29B8BAD080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CE425D2-AF5D-4132-9A2F-C7A3D296DE2A}" type="slidenum">
              <a:rPr lang="en-US" altLang="en-US">
                <a:latin typeface="Times New Roman" panose="02020603050405020304" pitchFamily="18" charset="0"/>
              </a:rPr>
              <a:pPr/>
              <a:t>443</a:t>
            </a:fld>
            <a:endParaRPr lang="en-US" altLang="en-US">
              <a:latin typeface="Times New Roman" panose="02020603050405020304" pitchFamily="18" charset="0"/>
            </a:endParaRPr>
          </a:p>
        </p:txBody>
      </p:sp>
      <p:sp>
        <p:nvSpPr>
          <p:cNvPr id="59394" name="Rectangle 2">
            <a:extLst>
              <a:ext uri="{FF2B5EF4-FFF2-40B4-BE49-F238E27FC236}">
                <a16:creationId xmlns:a16="http://schemas.microsoft.com/office/drawing/2014/main" id="{8B34BB0D-33CC-42F0-82C9-4C7D28821B0F}"/>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6996B81-6007-4913-82D9-A0BE6BDC1E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AC21EC5-CA2D-46EA-97C3-F21B8C2A0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A33DEFD-8CE8-4151-BD0F-A1B90B603367}" type="slidenum">
              <a:rPr lang="en-US" altLang="en-US">
                <a:latin typeface="Times New Roman" panose="02020603050405020304" pitchFamily="18" charset="0"/>
              </a:rPr>
              <a:pPr/>
              <a:t>444</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39EAC599-FAF6-4398-BBBD-0FB3C67A4835}"/>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CF563622-5D37-42A4-B057-9D3EA55C5F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D6E12682-9701-4F39-BB3E-92E4FC21C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598336-7757-4016-8252-3D560ED463A8}" type="slidenum">
              <a:rPr lang="en-US" altLang="en-US">
                <a:latin typeface="Times New Roman" panose="02020603050405020304" pitchFamily="18" charset="0"/>
              </a:rPr>
              <a:pPr/>
              <a:t>445</a:t>
            </a:fld>
            <a:endParaRPr lang="en-US" altLang="en-US">
              <a:latin typeface="Times New Roman" panose="02020603050405020304" pitchFamily="18" charset="0"/>
            </a:endParaRPr>
          </a:p>
        </p:txBody>
      </p:sp>
      <p:sp>
        <p:nvSpPr>
          <p:cNvPr id="63490" name="Rectangle 2">
            <a:extLst>
              <a:ext uri="{FF2B5EF4-FFF2-40B4-BE49-F238E27FC236}">
                <a16:creationId xmlns:a16="http://schemas.microsoft.com/office/drawing/2014/main" id="{FE593242-7A5A-4B00-BA3E-61851F35DF6C}"/>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EF75FE67-284F-41B4-A1B6-F34F949441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7961B956-A0C3-490F-AA7C-63E1D3F15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44E0DDC-DEED-4536-B61A-5F0C9D5EB9D2}" type="slidenum">
              <a:rPr lang="en-US" altLang="en-US">
                <a:latin typeface="Times New Roman" panose="02020603050405020304" pitchFamily="18" charset="0"/>
              </a:rPr>
              <a:pPr/>
              <a:t>446</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2E350ED2-0623-4ED7-B1A2-C3ED08545029}"/>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025808C0-0E5E-4B5C-8D23-736C3CFF29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902642F4-E0F8-4929-B08E-2629073311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CEC565-1F79-4ED9-AF48-6877F7383DF8}" type="slidenum">
              <a:rPr lang="en-US" altLang="en-US">
                <a:latin typeface="Times New Roman" panose="02020603050405020304" pitchFamily="18" charset="0"/>
              </a:rPr>
              <a:pPr/>
              <a:t>447</a:t>
            </a:fld>
            <a:endParaRPr lang="en-US" altLang="en-US">
              <a:latin typeface="Times New Roman" panose="02020603050405020304" pitchFamily="18" charset="0"/>
            </a:endParaRPr>
          </a:p>
        </p:txBody>
      </p:sp>
      <p:sp>
        <p:nvSpPr>
          <p:cNvPr id="67586" name="Rectangle 2">
            <a:extLst>
              <a:ext uri="{FF2B5EF4-FFF2-40B4-BE49-F238E27FC236}">
                <a16:creationId xmlns:a16="http://schemas.microsoft.com/office/drawing/2014/main" id="{8E27F7D9-8FBC-41BD-A75A-49ABD406C915}"/>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B2EC3AE3-96CA-4114-B784-44078F699D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53DE3335-3CD8-4BE6-8520-4541D24D5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FF74AF4-5110-4B4D-8D5F-3D303766ACDC}" type="slidenum">
              <a:rPr lang="en-US" altLang="en-US">
                <a:latin typeface="Times New Roman" panose="02020603050405020304" pitchFamily="18" charset="0"/>
              </a:rPr>
              <a:pPr/>
              <a:t>448</a:t>
            </a:fld>
            <a:endParaRPr lang="en-US" altLang="en-US">
              <a:latin typeface="Times New Roman" panose="02020603050405020304" pitchFamily="18" charset="0"/>
            </a:endParaRPr>
          </a:p>
        </p:txBody>
      </p:sp>
      <p:sp>
        <p:nvSpPr>
          <p:cNvPr id="69634" name="Rectangle 2">
            <a:extLst>
              <a:ext uri="{FF2B5EF4-FFF2-40B4-BE49-F238E27FC236}">
                <a16:creationId xmlns:a16="http://schemas.microsoft.com/office/drawing/2014/main" id="{CD171C36-DE07-41E4-B9A5-C9C9558E4CD9}"/>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732FE629-FE3C-488F-8CC2-E0AB0D48F2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C4B30BFB-1565-48F8-9931-E4896EF528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584267-1E93-4193-AB8C-7CE8D18E655B}" type="slidenum">
              <a:rPr lang="en-US" altLang="en-US">
                <a:latin typeface="Times New Roman" panose="02020603050405020304" pitchFamily="18" charset="0"/>
              </a:rPr>
              <a:pPr/>
              <a:t>449</a:t>
            </a:fld>
            <a:endParaRPr lang="en-US" altLang="en-US">
              <a:latin typeface="Times New Roman" panose="02020603050405020304" pitchFamily="18" charset="0"/>
            </a:endParaRPr>
          </a:p>
        </p:txBody>
      </p:sp>
      <p:sp>
        <p:nvSpPr>
          <p:cNvPr id="71682" name="Rectangle 2">
            <a:extLst>
              <a:ext uri="{FF2B5EF4-FFF2-40B4-BE49-F238E27FC236}">
                <a16:creationId xmlns:a16="http://schemas.microsoft.com/office/drawing/2014/main" id="{5D799F1C-1708-4226-A08B-131126238D91}"/>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C8D6CD20-A953-4B1C-8FD6-2765356120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342900" y="696913"/>
            <a:ext cx="61976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EFC8381-020E-475F-9CBF-F1C9278751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BB14BB-F15E-4364-9A5F-D46CF6966674}" type="slidenum">
              <a:rPr lang="en-US" altLang="en-US">
                <a:latin typeface="Times New Roman" panose="02020603050405020304" pitchFamily="18" charset="0"/>
              </a:rPr>
              <a:pPr/>
              <a:t>450</a:t>
            </a:fld>
            <a:endParaRPr lang="en-US" altLang="en-US">
              <a:latin typeface="Times New Roman" panose="02020603050405020304" pitchFamily="18" charset="0"/>
            </a:endParaRPr>
          </a:p>
        </p:txBody>
      </p:sp>
      <p:sp>
        <p:nvSpPr>
          <p:cNvPr id="73730" name="Rectangle 2">
            <a:extLst>
              <a:ext uri="{FF2B5EF4-FFF2-40B4-BE49-F238E27FC236}">
                <a16:creationId xmlns:a16="http://schemas.microsoft.com/office/drawing/2014/main" id="{E839460C-E25F-4936-8FC3-1571CCB8EF05}"/>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1A1B5A7B-2C6F-4732-B6FF-6CAE4DD684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CA973F4B-8029-49E1-8C56-41A7E92407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4046-5666-41B3-886D-062DE8244CAC}" type="slidenum">
              <a:rPr lang="en-US" altLang="en-US">
                <a:latin typeface="Times New Roman" panose="02020603050405020304" pitchFamily="18" charset="0"/>
              </a:rPr>
              <a:pPr/>
              <a:t>451</a:t>
            </a:fld>
            <a:endParaRPr lang="en-US" altLang="en-US">
              <a:latin typeface="Times New Roman" panose="02020603050405020304" pitchFamily="18" charset="0"/>
            </a:endParaRPr>
          </a:p>
        </p:txBody>
      </p:sp>
      <p:sp>
        <p:nvSpPr>
          <p:cNvPr id="75778" name="Rectangle 2">
            <a:extLst>
              <a:ext uri="{FF2B5EF4-FFF2-40B4-BE49-F238E27FC236}">
                <a16:creationId xmlns:a16="http://schemas.microsoft.com/office/drawing/2014/main" id="{B0F8AA49-F542-42B6-975E-C7F0EFD76C26}"/>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6BCD7B1-5B82-46B6-AA4C-B0F269BACB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1CEC2E7B-5B2B-4EB2-AAAD-E5691A6E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A80C5E-8E4D-4DA5-A27C-ECDA1D1CE610}" type="slidenum">
              <a:rPr lang="en-US" altLang="en-US">
                <a:latin typeface="Times New Roman" panose="02020603050405020304" pitchFamily="18" charset="0"/>
              </a:rPr>
              <a:pPr/>
              <a:t>452</a:t>
            </a:fld>
            <a:endParaRPr lang="en-US" altLang="en-US">
              <a:latin typeface="Times New Roman" panose="02020603050405020304" pitchFamily="18" charset="0"/>
            </a:endParaRPr>
          </a:p>
        </p:txBody>
      </p:sp>
      <p:sp>
        <p:nvSpPr>
          <p:cNvPr id="77826" name="Rectangle 2">
            <a:extLst>
              <a:ext uri="{FF2B5EF4-FFF2-40B4-BE49-F238E27FC236}">
                <a16:creationId xmlns:a16="http://schemas.microsoft.com/office/drawing/2014/main" id="{E1E57FEC-A475-42F5-B967-B10F8AB19ACC}"/>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648F885B-5E1A-4E3A-B4EE-EBC0DC8DB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49EC4C22-398C-4206-BB0C-E5D96B849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FE1507-F8C6-4550-9308-FC6BF0D09833}" type="slidenum">
              <a:rPr lang="en-US" altLang="en-US">
                <a:latin typeface="Times New Roman" panose="02020603050405020304" pitchFamily="18" charset="0"/>
              </a:rPr>
              <a:pPr/>
              <a:t>453</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38DB72F6-E0EC-4635-B4F5-D9ECFAF7C420}"/>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B98D8344-5E35-4121-8B1D-84F0EB7D9F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04A8DED5-9BEB-4215-BE0F-7C846434FD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925D9D-7534-4064-99E1-C9780FC489DC}" type="slidenum">
              <a:rPr lang="en-US" altLang="en-US">
                <a:latin typeface="Times New Roman" panose="02020603050405020304" pitchFamily="18" charset="0"/>
              </a:rPr>
              <a:pPr/>
              <a:t>454</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80D493A7-4A45-4901-915C-EC9EF0A66176}"/>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1F78BDF-9E0C-4AA4-8E28-044D8E9941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11BBF78D-E4AF-4A4D-839B-A0D51076B0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B419FD-7D0A-4AA8-B70F-F67AF9A664FE}" type="slidenum">
              <a:rPr lang="en-US" altLang="en-US">
                <a:latin typeface="Times New Roman" panose="02020603050405020304" pitchFamily="18" charset="0"/>
              </a:rPr>
              <a:pPr/>
              <a:t>455</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E5BDA589-16EC-4BAC-BF6D-353F0ABD1106}"/>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DAF7CE04-5998-40E0-8D26-F2F518625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E7A3C8EC-B1D6-4E88-BD43-3582AB965A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7BAD9A3-4FA1-4968-95B7-8DD9DB52AB80}" type="slidenum">
              <a:rPr lang="en-US" altLang="en-US">
                <a:latin typeface="Times New Roman" panose="02020603050405020304" pitchFamily="18" charset="0"/>
              </a:rPr>
              <a:pPr/>
              <a:t>456</a:t>
            </a:fld>
            <a:endParaRPr lang="en-US" altLang="en-US">
              <a:latin typeface="Times New Roman" panose="02020603050405020304" pitchFamily="18" charset="0"/>
            </a:endParaRPr>
          </a:p>
        </p:txBody>
      </p:sp>
      <p:sp>
        <p:nvSpPr>
          <p:cNvPr id="86018" name="Rectangle 2">
            <a:extLst>
              <a:ext uri="{FF2B5EF4-FFF2-40B4-BE49-F238E27FC236}">
                <a16:creationId xmlns:a16="http://schemas.microsoft.com/office/drawing/2014/main" id="{D0A48504-0C82-4A63-A6BD-6647B10740AD}"/>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0AAF36EC-FFD6-4C4B-AA91-C9F49D483B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99622B3D-0367-4444-9539-0A19B9C5C9B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0F231A0-42E6-42C1-AA16-355CDC8B6E93}" type="slidenum">
              <a:rPr lang="en-US" altLang="en-US">
                <a:latin typeface="Helvetica" panose="020B0604020202020204" pitchFamily="34" charset="0"/>
              </a:rPr>
              <a:pPr/>
              <a:t>457</a:t>
            </a:fld>
            <a:endParaRPr lang="en-US" altLang="en-US">
              <a:latin typeface="Helvetica" panose="020B0604020202020204" pitchFamily="34" charset="0"/>
            </a:endParaRPr>
          </a:p>
        </p:txBody>
      </p:sp>
      <p:sp>
        <p:nvSpPr>
          <p:cNvPr id="72707" name="Rectangle 2">
            <a:extLst>
              <a:ext uri="{FF2B5EF4-FFF2-40B4-BE49-F238E27FC236}">
                <a16:creationId xmlns:a16="http://schemas.microsoft.com/office/drawing/2014/main" id="{EA8275E6-FD6A-48F9-B73C-B9CBBABB92EC}"/>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0E929097-3E92-4823-A49C-65FB8759C7A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30B147-5EF2-41FD-A336-400E429072B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55C31-64E2-43F9-BBBD-9CEB59C57D52}" type="slidenum">
              <a:rPr lang="en-US" altLang="en-US">
                <a:latin typeface="Helvetica" panose="020B0604020202020204" pitchFamily="34" charset="0"/>
              </a:rPr>
              <a:pPr/>
              <a:t>458</a:t>
            </a:fld>
            <a:endParaRPr lang="en-US" altLang="en-US">
              <a:latin typeface="Helvetica" panose="020B0604020202020204" pitchFamily="34" charset="0"/>
            </a:endParaRPr>
          </a:p>
        </p:txBody>
      </p:sp>
      <p:sp>
        <p:nvSpPr>
          <p:cNvPr id="73731" name="Rectangle 2">
            <a:extLst>
              <a:ext uri="{FF2B5EF4-FFF2-40B4-BE49-F238E27FC236}">
                <a16:creationId xmlns:a16="http://schemas.microsoft.com/office/drawing/2014/main" id="{B2EF8695-F0C2-4FCB-9C59-377007B3AE3D}"/>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0CE4DCE-61B5-44FB-9697-E30B508F942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16CDF5D-5DA4-4CFA-BCC7-390A2861EF6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AABF19-B1BB-4598-B75E-B058130364E3}" type="slidenum">
              <a:rPr lang="en-US" altLang="en-US">
                <a:latin typeface="Helvetica" panose="020B0604020202020204" pitchFamily="34" charset="0"/>
              </a:rPr>
              <a:pPr/>
              <a:t>459</a:t>
            </a:fld>
            <a:endParaRPr lang="en-US" altLang="en-US">
              <a:latin typeface="Helvetica" panose="020B0604020202020204" pitchFamily="34" charset="0"/>
            </a:endParaRPr>
          </a:p>
        </p:txBody>
      </p:sp>
      <p:sp>
        <p:nvSpPr>
          <p:cNvPr id="74755" name="Rectangle 2">
            <a:extLst>
              <a:ext uri="{FF2B5EF4-FFF2-40B4-BE49-F238E27FC236}">
                <a16:creationId xmlns:a16="http://schemas.microsoft.com/office/drawing/2014/main" id="{6FB5F106-41EE-4364-BF1E-20D5C6B2A496}"/>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0294DEFC-309C-4B8E-9AC7-318287BBAF3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342900" y="696913"/>
            <a:ext cx="61976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4CBE908-8BB0-4DF6-A630-7278A1DB2F8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2CC5BE-059E-4E33-A616-7566B8C50E03}" type="slidenum">
              <a:rPr lang="en-US" altLang="en-US">
                <a:latin typeface="Helvetica" panose="020B0604020202020204" pitchFamily="34" charset="0"/>
              </a:rPr>
              <a:pPr/>
              <a:t>460</a:t>
            </a:fld>
            <a:endParaRPr lang="en-US" altLang="en-US">
              <a:latin typeface="Helvetica" panose="020B0604020202020204" pitchFamily="34" charset="0"/>
            </a:endParaRPr>
          </a:p>
        </p:txBody>
      </p:sp>
      <p:sp>
        <p:nvSpPr>
          <p:cNvPr id="75779" name="Rectangle 2">
            <a:extLst>
              <a:ext uri="{FF2B5EF4-FFF2-40B4-BE49-F238E27FC236}">
                <a16:creationId xmlns:a16="http://schemas.microsoft.com/office/drawing/2014/main" id="{8C41B09B-CF38-410C-AB74-BB59838E0F40}"/>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0C60F9F9-E7B8-45A8-91CF-E2EF6341BFD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8DA1FFB-D227-47BC-9728-00B782DC28C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9090DC-ADAD-4D5C-A055-EC054CBA9BCF}" type="slidenum">
              <a:rPr lang="en-US" altLang="en-US">
                <a:latin typeface="Helvetica" panose="020B0604020202020204" pitchFamily="34" charset="0"/>
              </a:rPr>
              <a:pPr/>
              <a:t>461</a:t>
            </a:fld>
            <a:endParaRPr lang="en-US" altLang="en-US">
              <a:latin typeface="Helvetica" panose="020B0604020202020204" pitchFamily="34" charset="0"/>
            </a:endParaRPr>
          </a:p>
        </p:txBody>
      </p:sp>
      <p:sp>
        <p:nvSpPr>
          <p:cNvPr id="76803" name="Rectangle 2">
            <a:extLst>
              <a:ext uri="{FF2B5EF4-FFF2-40B4-BE49-F238E27FC236}">
                <a16:creationId xmlns:a16="http://schemas.microsoft.com/office/drawing/2014/main" id="{CD1394AA-6D61-4202-8BF0-CEA24B547311}"/>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F15A9A43-7F68-408F-9962-E7E257DA4290}"/>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2F9B0566-9DAA-40C6-BD9B-DA3EA413043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4794C4-13B3-47CE-ACEF-23B8A06F7C64}" type="slidenum">
              <a:rPr lang="en-US" altLang="en-US">
                <a:latin typeface="Helvetica" panose="020B0604020202020204" pitchFamily="34" charset="0"/>
              </a:rPr>
              <a:pPr/>
              <a:t>464</a:t>
            </a:fld>
            <a:endParaRPr lang="en-US" altLang="en-US">
              <a:latin typeface="Helvetica" panose="020B0604020202020204" pitchFamily="34" charset="0"/>
            </a:endParaRPr>
          </a:p>
        </p:txBody>
      </p:sp>
      <p:sp>
        <p:nvSpPr>
          <p:cNvPr id="77827" name="Rectangle 2">
            <a:extLst>
              <a:ext uri="{FF2B5EF4-FFF2-40B4-BE49-F238E27FC236}">
                <a16:creationId xmlns:a16="http://schemas.microsoft.com/office/drawing/2014/main" id="{81609710-F8FF-4ADB-8E3E-64DA55F859A2}"/>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DAD31A64-FBDF-459A-A519-16090EBFF30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45A6516-3DB2-4824-B72A-8EE1BBC9641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DB922B-DA28-4C54-94E7-219C3AC7D96C}" type="slidenum">
              <a:rPr lang="en-US" altLang="en-US">
                <a:latin typeface="Helvetica" panose="020B0604020202020204" pitchFamily="34" charset="0"/>
              </a:rPr>
              <a:pPr/>
              <a:t>465</a:t>
            </a:fld>
            <a:endParaRPr lang="en-US" altLang="en-US">
              <a:latin typeface="Helvetica" panose="020B0604020202020204" pitchFamily="34" charset="0"/>
            </a:endParaRPr>
          </a:p>
        </p:txBody>
      </p:sp>
      <p:sp>
        <p:nvSpPr>
          <p:cNvPr id="78851" name="Rectangle 2">
            <a:extLst>
              <a:ext uri="{FF2B5EF4-FFF2-40B4-BE49-F238E27FC236}">
                <a16:creationId xmlns:a16="http://schemas.microsoft.com/office/drawing/2014/main" id="{A894EF00-BCDC-4C20-B789-F97A7D949885}"/>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9C601010-0C10-45CE-AA58-E5A36F0C523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8A20251-A093-4172-BD74-A36C2A3F8B9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EEF4FF4-C9FD-46D9-BF24-6598973F25B8}" type="slidenum">
              <a:rPr lang="en-US" altLang="en-US">
                <a:latin typeface="Helvetica" panose="020B0604020202020204" pitchFamily="34" charset="0"/>
              </a:rPr>
              <a:pPr/>
              <a:t>466</a:t>
            </a:fld>
            <a:endParaRPr lang="en-US" altLang="en-US">
              <a:latin typeface="Helvetica" panose="020B0604020202020204" pitchFamily="34" charset="0"/>
            </a:endParaRPr>
          </a:p>
        </p:txBody>
      </p:sp>
      <p:sp>
        <p:nvSpPr>
          <p:cNvPr id="79875" name="Rectangle 2">
            <a:extLst>
              <a:ext uri="{FF2B5EF4-FFF2-40B4-BE49-F238E27FC236}">
                <a16:creationId xmlns:a16="http://schemas.microsoft.com/office/drawing/2014/main" id="{6BD19E41-E753-43B4-A52C-F3C0FDC8098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AFC68E5A-AEFD-4D41-934B-C0BEE57967D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2D03978-248F-4696-B60F-15CD45A7CC0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5C935A-6734-4108-A7F7-F209D07F3D5B}" type="slidenum">
              <a:rPr lang="en-US" altLang="en-US">
                <a:latin typeface="Helvetica" panose="020B0604020202020204" pitchFamily="34" charset="0"/>
              </a:rPr>
              <a:pPr/>
              <a:t>467</a:t>
            </a:fld>
            <a:endParaRPr lang="en-US" altLang="en-US">
              <a:latin typeface="Helvetica" panose="020B0604020202020204" pitchFamily="34" charset="0"/>
            </a:endParaRPr>
          </a:p>
        </p:txBody>
      </p:sp>
      <p:sp>
        <p:nvSpPr>
          <p:cNvPr id="80899" name="Rectangle 2">
            <a:extLst>
              <a:ext uri="{FF2B5EF4-FFF2-40B4-BE49-F238E27FC236}">
                <a16:creationId xmlns:a16="http://schemas.microsoft.com/office/drawing/2014/main" id="{14A40313-58A0-42FC-AA3D-425318110877}"/>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BA8BA248-769F-4CA6-AD44-A8BE8C9CDC6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CE0E1E75-0157-44F3-9622-F350D085CCE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07A095-AA18-4824-800F-5810C91ED729}" type="slidenum">
              <a:rPr lang="en-US" altLang="en-US">
                <a:latin typeface="Helvetica" panose="020B0604020202020204" pitchFamily="34" charset="0"/>
              </a:rPr>
              <a:pPr/>
              <a:t>468</a:t>
            </a:fld>
            <a:endParaRPr lang="en-US" altLang="en-US">
              <a:latin typeface="Helvetica" panose="020B0604020202020204" pitchFamily="34" charset="0"/>
            </a:endParaRPr>
          </a:p>
        </p:txBody>
      </p:sp>
      <p:sp>
        <p:nvSpPr>
          <p:cNvPr id="81923" name="Rectangle 2">
            <a:extLst>
              <a:ext uri="{FF2B5EF4-FFF2-40B4-BE49-F238E27FC236}">
                <a16:creationId xmlns:a16="http://schemas.microsoft.com/office/drawing/2014/main" id="{325FA7A5-5293-4037-A8FE-84A57628CC5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B76E2EA0-63AB-4CE6-9C1C-A93A950A4AE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9EA5C68-574E-43D3-8AA4-1A0D2027A073}"/>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BCCD95-CD05-47DB-845C-969685A4B775}" type="slidenum">
              <a:rPr lang="en-US" altLang="en-US">
                <a:latin typeface="Helvetica" panose="020B0604020202020204" pitchFamily="34" charset="0"/>
              </a:rPr>
              <a:pPr/>
              <a:t>469</a:t>
            </a:fld>
            <a:endParaRPr lang="en-US" altLang="en-US">
              <a:latin typeface="Helvetica" panose="020B0604020202020204" pitchFamily="34" charset="0"/>
            </a:endParaRPr>
          </a:p>
        </p:txBody>
      </p:sp>
      <p:sp>
        <p:nvSpPr>
          <p:cNvPr id="82947" name="Rectangle 2">
            <a:extLst>
              <a:ext uri="{FF2B5EF4-FFF2-40B4-BE49-F238E27FC236}">
                <a16:creationId xmlns:a16="http://schemas.microsoft.com/office/drawing/2014/main" id="{D6CC32CC-C84C-408C-875E-EC881AC2B52B}"/>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316F2FD8-38C8-4D92-A346-9A90DEADB3E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B43D4C6-B078-49B2-94A6-F75E8608119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A43B7E-7F16-4CAA-8D0B-87BEF463E3F2}" type="slidenum">
              <a:rPr lang="en-US" altLang="en-US">
                <a:latin typeface="Helvetica" panose="020B0604020202020204" pitchFamily="34" charset="0"/>
              </a:rPr>
              <a:pPr/>
              <a:t>470</a:t>
            </a:fld>
            <a:endParaRPr lang="en-US" altLang="en-US">
              <a:latin typeface="Helvetica" panose="020B0604020202020204" pitchFamily="34" charset="0"/>
            </a:endParaRPr>
          </a:p>
        </p:txBody>
      </p:sp>
      <p:sp>
        <p:nvSpPr>
          <p:cNvPr id="83971" name="Rectangle 2">
            <a:extLst>
              <a:ext uri="{FF2B5EF4-FFF2-40B4-BE49-F238E27FC236}">
                <a16:creationId xmlns:a16="http://schemas.microsoft.com/office/drawing/2014/main" id="{E292BC99-152D-4943-9445-C6754FFD279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E8606BA-AF5C-481E-B48E-40B54C2A2B9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F7928AB6-7C3B-4284-B62D-52F8811E965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F6CBA1-5D3E-43EC-A5A8-ECCA8CDA3AD6}" type="slidenum">
              <a:rPr lang="en-US" altLang="en-US">
                <a:latin typeface="Helvetica" panose="020B0604020202020204" pitchFamily="34" charset="0"/>
              </a:rPr>
              <a:pPr/>
              <a:t>471</a:t>
            </a:fld>
            <a:endParaRPr lang="en-US" altLang="en-US">
              <a:latin typeface="Helvetica" panose="020B0604020202020204" pitchFamily="34" charset="0"/>
            </a:endParaRPr>
          </a:p>
        </p:txBody>
      </p:sp>
      <p:sp>
        <p:nvSpPr>
          <p:cNvPr id="84995" name="Rectangle 2">
            <a:extLst>
              <a:ext uri="{FF2B5EF4-FFF2-40B4-BE49-F238E27FC236}">
                <a16:creationId xmlns:a16="http://schemas.microsoft.com/office/drawing/2014/main" id="{CA8E06C7-855A-4A71-93B8-11AE283BF50C}"/>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D7B26E9D-0999-4B30-AAA7-486C7B89D8C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342900" y="696913"/>
            <a:ext cx="61976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1E2D357-98EF-44EF-B229-8FA6D524396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A78D6B-1C3F-43B1-8131-69093AE887F4}" type="slidenum">
              <a:rPr lang="en-US" altLang="en-US">
                <a:latin typeface="Helvetica" panose="020B0604020202020204" pitchFamily="34" charset="0"/>
              </a:rPr>
              <a:pPr/>
              <a:t>472</a:t>
            </a:fld>
            <a:endParaRPr lang="en-US" altLang="en-US">
              <a:latin typeface="Helvetica" panose="020B0604020202020204" pitchFamily="34" charset="0"/>
            </a:endParaRPr>
          </a:p>
        </p:txBody>
      </p:sp>
      <p:sp>
        <p:nvSpPr>
          <p:cNvPr id="86019" name="Rectangle 2">
            <a:extLst>
              <a:ext uri="{FF2B5EF4-FFF2-40B4-BE49-F238E27FC236}">
                <a16:creationId xmlns:a16="http://schemas.microsoft.com/office/drawing/2014/main" id="{B9137F58-B6E2-4DA1-8F77-D8941EA61BC4}"/>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9923125C-6B37-4814-8FA7-9CCA22E99AE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A5E9E73-6680-4E2A-BDBC-23CBA418BA2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949489-9DD0-4351-83D6-B782AC42A5C2}" type="slidenum">
              <a:rPr lang="en-US" altLang="en-US">
                <a:latin typeface="Helvetica" panose="020B0604020202020204" pitchFamily="34" charset="0"/>
              </a:rPr>
              <a:pPr/>
              <a:t>473</a:t>
            </a:fld>
            <a:endParaRPr lang="en-US" altLang="en-US">
              <a:latin typeface="Helvetica" panose="020B0604020202020204" pitchFamily="34" charset="0"/>
            </a:endParaRPr>
          </a:p>
        </p:txBody>
      </p:sp>
      <p:sp>
        <p:nvSpPr>
          <p:cNvPr id="87043" name="Rectangle 2">
            <a:extLst>
              <a:ext uri="{FF2B5EF4-FFF2-40B4-BE49-F238E27FC236}">
                <a16:creationId xmlns:a16="http://schemas.microsoft.com/office/drawing/2014/main" id="{B84BDA33-3B5E-4843-A374-C409C28EBA3F}"/>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DCD1BC93-1450-4427-8557-C475503C487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23FCA68B-76DE-4E19-AFEB-C704D673A8D3}"/>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AA47A3-9678-4904-932E-9EDB75B03B24}" type="slidenum">
              <a:rPr lang="en-US" altLang="en-US">
                <a:latin typeface="Helvetica" panose="020B0604020202020204" pitchFamily="34" charset="0"/>
              </a:rPr>
              <a:pPr/>
              <a:t>474</a:t>
            </a:fld>
            <a:endParaRPr lang="en-US" altLang="en-US">
              <a:latin typeface="Helvetica" panose="020B0604020202020204" pitchFamily="34" charset="0"/>
            </a:endParaRPr>
          </a:p>
        </p:txBody>
      </p:sp>
      <p:sp>
        <p:nvSpPr>
          <p:cNvPr id="88067" name="Rectangle 2">
            <a:extLst>
              <a:ext uri="{FF2B5EF4-FFF2-40B4-BE49-F238E27FC236}">
                <a16:creationId xmlns:a16="http://schemas.microsoft.com/office/drawing/2014/main" id="{2DA20A22-D5AD-48A6-BFB6-E91F19D04240}"/>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3B366905-0837-46D1-8A35-E7D3946BBF0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DF6CBB8-BE1B-4115-8FA4-3DA7E668450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8548D9-7E48-4BD7-865E-CD96DE02414D}" type="slidenum">
              <a:rPr lang="en-US" altLang="en-US">
                <a:latin typeface="Helvetica" panose="020B0604020202020204" pitchFamily="34" charset="0"/>
              </a:rPr>
              <a:pPr/>
              <a:t>475</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6AA81E7E-1E15-49B4-BC44-1BDAD286773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D836AD2-F06B-4210-85C4-32B1FA7D468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13C20D6-3B91-4BDF-A0EB-A01D448F974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747A0-3F23-4346-9D94-40B7D7FD4BD7}" type="slidenum">
              <a:rPr lang="en-US" altLang="en-US">
                <a:latin typeface="Helvetica" panose="020B0604020202020204" pitchFamily="34" charset="0"/>
              </a:rPr>
              <a:pPr/>
              <a:t>476</a:t>
            </a:fld>
            <a:endParaRPr lang="en-US" altLang="en-US">
              <a:latin typeface="Helvetica" panose="020B0604020202020204" pitchFamily="34" charset="0"/>
            </a:endParaRPr>
          </a:p>
        </p:txBody>
      </p:sp>
      <p:sp>
        <p:nvSpPr>
          <p:cNvPr id="90115" name="Rectangle 2">
            <a:extLst>
              <a:ext uri="{FF2B5EF4-FFF2-40B4-BE49-F238E27FC236}">
                <a16:creationId xmlns:a16="http://schemas.microsoft.com/office/drawing/2014/main" id="{2DF4BF30-6508-4917-B4C4-0D2D5FF3DA1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BA14F544-E18E-4FD8-8779-D7DF3900C700}"/>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0C617EC-69D7-48FD-96B7-888407EFA1C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2E3722-5434-4F37-913B-2B1F1F97A901}" type="slidenum">
              <a:rPr lang="en-US" altLang="en-US">
                <a:latin typeface="Helvetica" panose="020B0604020202020204" pitchFamily="34" charset="0"/>
              </a:rPr>
              <a:pPr/>
              <a:t>477</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6E09880E-5593-4F49-B83A-1998139242D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A483F1E-ED51-4E4A-83B7-93984987F06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6243B76-2943-42FA-AE2E-8057E0DD31D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09C96D-E87B-4C31-99FE-48B6AE2110B9}" type="slidenum">
              <a:rPr lang="en-US" altLang="en-US">
                <a:latin typeface="Helvetica" panose="020B0604020202020204" pitchFamily="34" charset="0"/>
              </a:rPr>
              <a:pPr/>
              <a:t>479</a:t>
            </a:fld>
            <a:endParaRPr lang="en-US" altLang="en-US">
              <a:latin typeface="Helvetica" panose="020B0604020202020204" pitchFamily="34" charset="0"/>
            </a:endParaRPr>
          </a:p>
        </p:txBody>
      </p:sp>
      <p:sp>
        <p:nvSpPr>
          <p:cNvPr id="92163" name="Rectangle 2">
            <a:extLst>
              <a:ext uri="{FF2B5EF4-FFF2-40B4-BE49-F238E27FC236}">
                <a16:creationId xmlns:a16="http://schemas.microsoft.com/office/drawing/2014/main" id="{4A9262E4-57B9-4642-B155-37E91B7CC58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A1AB74C-BD95-4DD3-84AC-B364BD691C8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901C5943-A604-4186-BD17-441B8EDDC0A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BD022F-97F0-4574-BB51-63412DE8BAAC}" type="slidenum">
              <a:rPr lang="en-US" altLang="en-US">
                <a:latin typeface="Helvetica" panose="020B0604020202020204" pitchFamily="34" charset="0"/>
              </a:rPr>
              <a:pPr/>
              <a:t>480</a:t>
            </a:fld>
            <a:endParaRPr lang="en-US" altLang="en-US">
              <a:latin typeface="Helvetica" panose="020B0604020202020204" pitchFamily="34" charset="0"/>
            </a:endParaRPr>
          </a:p>
        </p:txBody>
      </p:sp>
      <p:sp>
        <p:nvSpPr>
          <p:cNvPr id="93187" name="Rectangle 2">
            <a:extLst>
              <a:ext uri="{FF2B5EF4-FFF2-40B4-BE49-F238E27FC236}">
                <a16:creationId xmlns:a16="http://schemas.microsoft.com/office/drawing/2014/main" id="{FF507C2D-484D-4A5B-B922-81627BBC5C5E}"/>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03FF2E32-DC03-4BBA-B152-8A4AC669FB5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23A9656-86B1-4C99-926E-64E7EC4E8643}"/>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CB05FC-BB22-4350-90D1-FD01A765181B}" type="slidenum">
              <a:rPr lang="en-US" altLang="en-US">
                <a:latin typeface="Helvetica" panose="020B0604020202020204" pitchFamily="34" charset="0"/>
              </a:rPr>
              <a:pPr/>
              <a:t>481</a:t>
            </a:fld>
            <a:endParaRPr lang="en-US" altLang="en-US">
              <a:latin typeface="Helvetica" panose="020B0604020202020204" pitchFamily="34" charset="0"/>
            </a:endParaRPr>
          </a:p>
        </p:txBody>
      </p:sp>
      <p:sp>
        <p:nvSpPr>
          <p:cNvPr id="94211" name="Rectangle 2">
            <a:extLst>
              <a:ext uri="{FF2B5EF4-FFF2-40B4-BE49-F238E27FC236}">
                <a16:creationId xmlns:a16="http://schemas.microsoft.com/office/drawing/2014/main" id="{8512BC6C-8103-4427-AE5D-8B165659894D}"/>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365BBC49-203D-48FB-B5E3-E304CAFE68D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46A3333C-AE35-4AAE-8347-17622A596CC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A05447-E3CE-4EF1-A94F-D7CBC0B7D017}" type="slidenum">
              <a:rPr lang="en-US" altLang="en-US">
                <a:latin typeface="Helvetica" panose="020B0604020202020204" pitchFamily="34" charset="0"/>
              </a:rPr>
              <a:pPr/>
              <a:t>482</a:t>
            </a:fld>
            <a:endParaRPr lang="en-US" altLang="en-US">
              <a:latin typeface="Helvetica" panose="020B0604020202020204" pitchFamily="34" charset="0"/>
            </a:endParaRPr>
          </a:p>
        </p:txBody>
      </p:sp>
      <p:sp>
        <p:nvSpPr>
          <p:cNvPr id="95235" name="Rectangle 2">
            <a:extLst>
              <a:ext uri="{FF2B5EF4-FFF2-40B4-BE49-F238E27FC236}">
                <a16:creationId xmlns:a16="http://schemas.microsoft.com/office/drawing/2014/main" id="{F3D210D4-6BF0-4A24-8068-30C18155C84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3DC1F24-2CCF-4C8C-A244-1B90B164B63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342900" y="696913"/>
            <a:ext cx="61976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8C2DA0D5-8D6D-4EE4-9EE4-6DBD76E8F78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994C-A057-4A63-AE72-3FF0DACC8E52}" type="slidenum">
              <a:rPr lang="en-US" altLang="en-US">
                <a:latin typeface="Helvetica" panose="020B0604020202020204" pitchFamily="34" charset="0"/>
              </a:rPr>
              <a:pPr/>
              <a:t>485</a:t>
            </a:fld>
            <a:endParaRPr lang="en-US" altLang="en-US">
              <a:latin typeface="Helvetica" panose="020B0604020202020204" pitchFamily="34" charset="0"/>
            </a:endParaRPr>
          </a:p>
        </p:txBody>
      </p:sp>
      <p:sp>
        <p:nvSpPr>
          <p:cNvPr id="96259" name="Rectangle 2">
            <a:extLst>
              <a:ext uri="{FF2B5EF4-FFF2-40B4-BE49-F238E27FC236}">
                <a16:creationId xmlns:a16="http://schemas.microsoft.com/office/drawing/2014/main" id="{0B2AAB34-98DF-4C8C-A90B-B710AF16F0BF}"/>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FF7C1FB6-D31C-46B7-9D58-808998AF7628}"/>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F8059EB-C1F4-41C7-8BDD-788F7EBF2EE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913BD3-2B56-45D2-9EE3-2D6BA22F452A}" type="slidenum">
              <a:rPr lang="en-US" altLang="en-US">
                <a:latin typeface="Helvetica" panose="020B0604020202020204" pitchFamily="34" charset="0"/>
              </a:rPr>
              <a:pPr/>
              <a:t>486</a:t>
            </a:fld>
            <a:endParaRPr lang="en-US" altLang="en-US">
              <a:latin typeface="Helvetica" panose="020B0604020202020204" pitchFamily="34" charset="0"/>
            </a:endParaRPr>
          </a:p>
        </p:txBody>
      </p:sp>
      <p:sp>
        <p:nvSpPr>
          <p:cNvPr id="97283" name="Rectangle 2">
            <a:extLst>
              <a:ext uri="{FF2B5EF4-FFF2-40B4-BE49-F238E27FC236}">
                <a16:creationId xmlns:a16="http://schemas.microsoft.com/office/drawing/2014/main" id="{858E480D-A895-4DA3-BB9A-E02ED49B55E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96BF19E-94FF-4012-BDC7-437E159A15A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D03251D-B2B5-4661-A4DC-47F059246C6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8E53CD-0E68-44EA-8FA1-CA1DA7ACA031}" type="slidenum">
              <a:rPr lang="en-US" altLang="en-US">
                <a:latin typeface="Helvetica" panose="020B0604020202020204" pitchFamily="34" charset="0"/>
              </a:rPr>
              <a:pPr/>
              <a:t>487</a:t>
            </a:fld>
            <a:endParaRPr lang="en-US" altLang="en-US">
              <a:latin typeface="Helvetica" panose="020B0604020202020204" pitchFamily="34" charset="0"/>
            </a:endParaRPr>
          </a:p>
        </p:txBody>
      </p:sp>
      <p:sp>
        <p:nvSpPr>
          <p:cNvPr id="98307" name="Rectangle 2">
            <a:extLst>
              <a:ext uri="{FF2B5EF4-FFF2-40B4-BE49-F238E27FC236}">
                <a16:creationId xmlns:a16="http://schemas.microsoft.com/office/drawing/2014/main" id="{E816B22A-223C-46BB-B5D9-3EF020289AB4}"/>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40F016C1-8C0F-4D11-B19D-1B0E182EEFD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8408D356-8C72-4527-8A9E-B805AC7855F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4299F4-DE32-472A-828E-99AC97F85AD6}" type="slidenum">
              <a:rPr lang="en-US" altLang="en-US">
                <a:latin typeface="Helvetica" panose="020B0604020202020204" pitchFamily="34" charset="0"/>
              </a:rPr>
              <a:pPr/>
              <a:t>488</a:t>
            </a:fld>
            <a:endParaRPr lang="en-US" altLang="en-US">
              <a:latin typeface="Helvetica" panose="020B0604020202020204" pitchFamily="34" charset="0"/>
            </a:endParaRPr>
          </a:p>
        </p:txBody>
      </p:sp>
      <p:sp>
        <p:nvSpPr>
          <p:cNvPr id="99331" name="Rectangle 2">
            <a:extLst>
              <a:ext uri="{FF2B5EF4-FFF2-40B4-BE49-F238E27FC236}">
                <a16:creationId xmlns:a16="http://schemas.microsoft.com/office/drawing/2014/main" id="{22E28FCD-1056-4D3D-9ACD-83965BCF1896}"/>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C10C43C3-A73A-42A6-A35F-C138D4AF4D3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3E5A769-B41F-409B-96F7-18D03BDE4B07}"/>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4B1DCA8-7D2E-45C2-A17E-B777FE8BF056}" type="slidenum">
              <a:rPr lang="en-US" altLang="en-US">
                <a:latin typeface="Helvetica" panose="020B0604020202020204" pitchFamily="34" charset="0"/>
              </a:rPr>
              <a:pPr/>
              <a:t>489</a:t>
            </a:fld>
            <a:endParaRPr lang="en-US" altLang="en-US">
              <a:latin typeface="Helvetica" panose="020B0604020202020204" pitchFamily="34" charset="0"/>
            </a:endParaRPr>
          </a:p>
        </p:txBody>
      </p:sp>
      <p:sp>
        <p:nvSpPr>
          <p:cNvPr id="100355" name="Rectangle 2">
            <a:extLst>
              <a:ext uri="{FF2B5EF4-FFF2-40B4-BE49-F238E27FC236}">
                <a16:creationId xmlns:a16="http://schemas.microsoft.com/office/drawing/2014/main" id="{8F55E19D-E8B3-4452-A038-9BCF911F5FE8}"/>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6D1C4F68-5A97-427E-AB9C-31AA19BCF86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160A673-73B6-4D0B-AE41-74007955905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9055B3-7CA8-468D-80A4-EFD1891BDB98}" type="slidenum">
              <a:rPr lang="en-US" altLang="en-US">
                <a:latin typeface="Helvetica" panose="020B0604020202020204" pitchFamily="34" charset="0"/>
              </a:rPr>
              <a:pPr/>
              <a:t>490</a:t>
            </a:fld>
            <a:endParaRPr lang="en-US" altLang="en-US">
              <a:latin typeface="Helvetica" panose="020B0604020202020204" pitchFamily="34" charset="0"/>
            </a:endParaRPr>
          </a:p>
        </p:txBody>
      </p:sp>
      <p:sp>
        <p:nvSpPr>
          <p:cNvPr id="101379" name="Rectangle 2">
            <a:extLst>
              <a:ext uri="{FF2B5EF4-FFF2-40B4-BE49-F238E27FC236}">
                <a16:creationId xmlns:a16="http://schemas.microsoft.com/office/drawing/2014/main" id="{BEA9070E-1FCE-4DD4-AEED-61B1DD5C8B0C}"/>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BF3319BC-D57C-4115-A220-CA1578D2170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C3F4BD51-7370-4471-9455-9FAA962FEC1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D35ECC-3C35-45A9-90FF-173B28872470}" type="slidenum">
              <a:rPr lang="en-US" altLang="en-US">
                <a:latin typeface="Helvetica" panose="020B0604020202020204" pitchFamily="34" charset="0"/>
              </a:rPr>
              <a:pPr/>
              <a:t>491</a:t>
            </a:fld>
            <a:endParaRPr lang="en-US" altLang="en-US">
              <a:latin typeface="Helvetica" panose="020B0604020202020204" pitchFamily="34" charset="0"/>
            </a:endParaRPr>
          </a:p>
        </p:txBody>
      </p:sp>
      <p:sp>
        <p:nvSpPr>
          <p:cNvPr id="102403" name="Rectangle 2">
            <a:extLst>
              <a:ext uri="{FF2B5EF4-FFF2-40B4-BE49-F238E27FC236}">
                <a16:creationId xmlns:a16="http://schemas.microsoft.com/office/drawing/2014/main" id="{0AB19387-36B0-44FF-A334-CD940F2A753E}"/>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35F188A5-8C67-46D5-8035-90BDFED9F5E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05E2778-289B-4FA5-A492-109BEB533093}"/>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7FBAA6-8447-4B86-94DA-8EBECE675900}" type="slidenum">
              <a:rPr lang="en-US" altLang="en-US">
                <a:latin typeface="Helvetica" panose="020B0604020202020204" pitchFamily="34" charset="0"/>
              </a:rPr>
              <a:pPr/>
              <a:t>492</a:t>
            </a:fld>
            <a:endParaRPr lang="en-US" altLang="en-US">
              <a:latin typeface="Helvetica" panose="020B0604020202020204" pitchFamily="34" charset="0"/>
            </a:endParaRPr>
          </a:p>
        </p:txBody>
      </p:sp>
      <p:sp>
        <p:nvSpPr>
          <p:cNvPr id="103427" name="Rectangle 2">
            <a:extLst>
              <a:ext uri="{FF2B5EF4-FFF2-40B4-BE49-F238E27FC236}">
                <a16:creationId xmlns:a16="http://schemas.microsoft.com/office/drawing/2014/main" id="{79229461-A223-439E-9F67-F96DEE523FE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1408816B-F76B-4AC2-A2E1-9FCADC0E3E7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CC0926BF-5F58-45F3-886B-2FC15B7FF75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89229-DE4E-445F-987B-9FB85B6EB635}" type="slidenum">
              <a:rPr lang="en-US" altLang="en-US">
                <a:latin typeface="Helvetica" panose="020B0604020202020204" pitchFamily="34" charset="0"/>
              </a:rPr>
              <a:pPr/>
              <a:t>493</a:t>
            </a:fld>
            <a:endParaRPr lang="en-US" altLang="en-US">
              <a:latin typeface="Helvetica" panose="020B0604020202020204" pitchFamily="34" charset="0"/>
            </a:endParaRPr>
          </a:p>
        </p:txBody>
      </p:sp>
      <p:sp>
        <p:nvSpPr>
          <p:cNvPr id="104451" name="Rectangle 2">
            <a:extLst>
              <a:ext uri="{FF2B5EF4-FFF2-40B4-BE49-F238E27FC236}">
                <a16:creationId xmlns:a16="http://schemas.microsoft.com/office/drawing/2014/main" id="{77D4AAE1-3D09-4155-A61A-3F1F36C42C7A}"/>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86A985B6-3037-4C54-BA8E-73201FFC526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95F55ED-CF22-47BB-A4F1-B460B1D8B58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3E603D-49B1-4296-AFD2-423EB8C53B4D}" type="slidenum">
              <a:rPr lang="en-US" altLang="en-US">
                <a:latin typeface="Helvetica" panose="020B0604020202020204" pitchFamily="34" charset="0"/>
              </a:rPr>
              <a:pPr/>
              <a:t>494</a:t>
            </a:fld>
            <a:endParaRPr lang="en-US" altLang="en-US">
              <a:latin typeface="Helvetica" panose="020B0604020202020204" pitchFamily="34" charset="0"/>
            </a:endParaRPr>
          </a:p>
        </p:txBody>
      </p:sp>
      <p:sp>
        <p:nvSpPr>
          <p:cNvPr id="105475" name="Rectangle 2">
            <a:extLst>
              <a:ext uri="{FF2B5EF4-FFF2-40B4-BE49-F238E27FC236}">
                <a16:creationId xmlns:a16="http://schemas.microsoft.com/office/drawing/2014/main" id="{9BC7AB09-93B9-4BA4-877E-3CCE3D14DAA5}"/>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F8C03A3-1A3A-401F-BD0A-A1C0DA492D3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342900" y="696913"/>
            <a:ext cx="61976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342900" y="696913"/>
            <a:ext cx="61976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2E9F2BA-6286-4675-A574-E6B57F2B8FF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63ADF-0873-41FA-9C34-062DC213BF4E}" type="slidenum">
              <a:rPr lang="en-US" altLang="en-US">
                <a:latin typeface="Helvetica" panose="020B0604020202020204" pitchFamily="34" charset="0"/>
              </a:rPr>
              <a:pPr/>
              <a:t>495</a:t>
            </a:fld>
            <a:endParaRPr lang="en-US" altLang="en-US">
              <a:latin typeface="Helvetica" panose="020B0604020202020204" pitchFamily="34" charset="0"/>
            </a:endParaRPr>
          </a:p>
        </p:txBody>
      </p:sp>
      <p:sp>
        <p:nvSpPr>
          <p:cNvPr id="106499" name="Rectangle 2">
            <a:extLst>
              <a:ext uri="{FF2B5EF4-FFF2-40B4-BE49-F238E27FC236}">
                <a16:creationId xmlns:a16="http://schemas.microsoft.com/office/drawing/2014/main" id="{CB25B9E3-8879-4B53-9B9A-FE00C8F84C3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F12CBF22-8D18-428E-9818-515DCCEEC8D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6044D9D1-4022-4B17-AC3A-FC63E3105A4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553468A-38EB-46C6-BF85-948BB8C046E0}" type="slidenum">
              <a:rPr lang="en-US" altLang="en-US">
                <a:latin typeface="Helvetica" panose="020B0604020202020204" pitchFamily="34" charset="0"/>
              </a:rPr>
              <a:pPr/>
              <a:t>496</a:t>
            </a:fld>
            <a:endParaRPr lang="en-US" altLang="en-US">
              <a:latin typeface="Helvetica" panose="020B0604020202020204" pitchFamily="34" charset="0"/>
            </a:endParaRPr>
          </a:p>
        </p:txBody>
      </p:sp>
      <p:sp>
        <p:nvSpPr>
          <p:cNvPr id="107523" name="Rectangle 2">
            <a:extLst>
              <a:ext uri="{FF2B5EF4-FFF2-40B4-BE49-F238E27FC236}">
                <a16:creationId xmlns:a16="http://schemas.microsoft.com/office/drawing/2014/main" id="{34DA4BF8-CC55-4E4C-B1AE-1BCAB50DA71A}"/>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02ECD0A4-9571-447C-BBD7-4957F744494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A676750-B4D3-4F18-AA52-519F9E76915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EE3CDB-421C-4E33-8E8E-873AD4598F3E}" type="slidenum">
              <a:rPr lang="en-US" altLang="en-US">
                <a:latin typeface="Helvetica" panose="020B0604020202020204" pitchFamily="34" charset="0"/>
              </a:rPr>
              <a:pPr/>
              <a:t>497</a:t>
            </a:fld>
            <a:endParaRPr lang="en-US" altLang="en-US">
              <a:latin typeface="Helvetica" panose="020B0604020202020204" pitchFamily="34" charset="0"/>
            </a:endParaRPr>
          </a:p>
        </p:txBody>
      </p:sp>
      <p:sp>
        <p:nvSpPr>
          <p:cNvPr id="108547" name="Rectangle 2">
            <a:extLst>
              <a:ext uri="{FF2B5EF4-FFF2-40B4-BE49-F238E27FC236}">
                <a16:creationId xmlns:a16="http://schemas.microsoft.com/office/drawing/2014/main" id="{B9B86B8A-9592-4F2B-88CC-5725A5D37209}"/>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A6A5A5C3-6C82-4C1B-950D-A1B6687A43E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7C44AEC8-02CE-442B-AD2A-963292252FB7}"/>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EA03B-198F-4011-9BDC-983A5F1750D4}" type="slidenum">
              <a:rPr lang="en-US" altLang="en-US">
                <a:latin typeface="Helvetica" panose="020B0604020202020204" pitchFamily="34" charset="0"/>
              </a:rPr>
              <a:pPr/>
              <a:t>498</a:t>
            </a:fld>
            <a:endParaRPr lang="en-US" altLang="en-US">
              <a:latin typeface="Helvetica" panose="020B0604020202020204" pitchFamily="34" charset="0"/>
            </a:endParaRPr>
          </a:p>
        </p:txBody>
      </p:sp>
      <p:sp>
        <p:nvSpPr>
          <p:cNvPr id="109571" name="Rectangle 2">
            <a:extLst>
              <a:ext uri="{FF2B5EF4-FFF2-40B4-BE49-F238E27FC236}">
                <a16:creationId xmlns:a16="http://schemas.microsoft.com/office/drawing/2014/main" id="{5B237BFB-5094-48A6-8D1D-812AB43C8FC9}"/>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CDCBE579-7F53-441F-BC12-B153F1DDD59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AEEB3116-0A89-4DB2-9F89-09786855641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3D6632-CA5F-4B56-8AD9-AB8805051578}" type="slidenum">
              <a:rPr lang="en-US" altLang="en-US">
                <a:latin typeface="Helvetica" panose="020B0604020202020204" pitchFamily="34" charset="0"/>
              </a:rPr>
              <a:pPr/>
              <a:t>500</a:t>
            </a:fld>
            <a:endParaRPr lang="en-US" altLang="en-US">
              <a:latin typeface="Helvetica" panose="020B0604020202020204" pitchFamily="34" charset="0"/>
            </a:endParaRPr>
          </a:p>
        </p:txBody>
      </p:sp>
      <p:sp>
        <p:nvSpPr>
          <p:cNvPr id="110595" name="Rectangle 2">
            <a:extLst>
              <a:ext uri="{FF2B5EF4-FFF2-40B4-BE49-F238E27FC236}">
                <a16:creationId xmlns:a16="http://schemas.microsoft.com/office/drawing/2014/main" id="{1A4D3144-9169-4202-8CFC-05EBC6596884}"/>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F45851CC-2986-4769-9EDF-BD13E088F1C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E9FDADC0-F5DF-4D1F-B8F6-B07400DF01A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A4E3610-9E09-4C5F-B265-434A74CEF86E}" type="slidenum">
              <a:rPr lang="en-US" altLang="en-US">
                <a:latin typeface="Helvetica" panose="020B0604020202020204" pitchFamily="34" charset="0"/>
              </a:rPr>
              <a:pPr/>
              <a:t>501</a:t>
            </a:fld>
            <a:endParaRPr lang="en-US" altLang="en-US">
              <a:latin typeface="Helvetica" panose="020B0604020202020204" pitchFamily="34" charset="0"/>
            </a:endParaRPr>
          </a:p>
        </p:txBody>
      </p:sp>
      <p:sp>
        <p:nvSpPr>
          <p:cNvPr id="111619" name="Rectangle 2">
            <a:extLst>
              <a:ext uri="{FF2B5EF4-FFF2-40B4-BE49-F238E27FC236}">
                <a16:creationId xmlns:a16="http://schemas.microsoft.com/office/drawing/2014/main" id="{D4BE53D0-AA2F-4499-8CF1-022EEB9C5824}"/>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1B8BC2EB-E345-4207-8D96-428E55C5D2B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38E2BCC-6763-4F93-9A27-415FB4345DA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9B9FD1-100D-4C2E-9427-0CDF0A2FB98D}" type="slidenum">
              <a:rPr lang="en-US" altLang="en-US">
                <a:latin typeface="Helvetica" panose="020B0604020202020204" pitchFamily="34" charset="0"/>
              </a:rPr>
              <a:pPr/>
              <a:t>502</a:t>
            </a:fld>
            <a:endParaRPr lang="en-US" altLang="en-US">
              <a:latin typeface="Helvetica" panose="020B0604020202020204" pitchFamily="34" charset="0"/>
            </a:endParaRPr>
          </a:p>
        </p:txBody>
      </p:sp>
      <p:sp>
        <p:nvSpPr>
          <p:cNvPr id="112643" name="Rectangle 2">
            <a:extLst>
              <a:ext uri="{FF2B5EF4-FFF2-40B4-BE49-F238E27FC236}">
                <a16:creationId xmlns:a16="http://schemas.microsoft.com/office/drawing/2014/main" id="{4627EDFF-B8C3-4BDD-9F08-8EF15D1B487E}"/>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7F1191-666F-4ECF-896F-F12B93A3AAB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395AA5DD-A159-4BC8-B0B4-62C228F8A83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A29CC0-F102-4AA1-A9A2-5E8696EDCEA1}" type="slidenum">
              <a:rPr lang="en-US" altLang="en-US">
                <a:latin typeface="Helvetica" panose="020B0604020202020204" pitchFamily="34" charset="0"/>
              </a:rPr>
              <a:pPr/>
              <a:t>503</a:t>
            </a:fld>
            <a:endParaRPr lang="en-US" altLang="en-US">
              <a:latin typeface="Helvetica" panose="020B0604020202020204" pitchFamily="34" charset="0"/>
            </a:endParaRPr>
          </a:p>
        </p:txBody>
      </p:sp>
      <p:sp>
        <p:nvSpPr>
          <p:cNvPr id="113667" name="Rectangle 2">
            <a:extLst>
              <a:ext uri="{FF2B5EF4-FFF2-40B4-BE49-F238E27FC236}">
                <a16:creationId xmlns:a16="http://schemas.microsoft.com/office/drawing/2014/main" id="{72118A2F-2588-4308-98F3-4C540E01943B}"/>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D0D00539-4C19-4343-8F60-D0ECE1BCE748}"/>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2869BB6A-A424-4A9F-8F08-9E5CED4A362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D26438-1D7C-4B65-BD22-47AB5585AE9F}" type="slidenum">
              <a:rPr lang="en-US" altLang="en-US">
                <a:latin typeface="Helvetica" panose="020B0604020202020204" pitchFamily="34" charset="0"/>
              </a:rPr>
              <a:pPr/>
              <a:t>504</a:t>
            </a:fld>
            <a:endParaRPr lang="en-US" altLang="en-US">
              <a:latin typeface="Helvetica" panose="020B0604020202020204" pitchFamily="34" charset="0"/>
            </a:endParaRPr>
          </a:p>
        </p:txBody>
      </p:sp>
      <p:sp>
        <p:nvSpPr>
          <p:cNvPr id="114691" name="Rectangle 2">
            <a:extLst>
              <a:ext uri="{FF2B5EF4-FFF2-40B4-BE49-F238E27FC236}">
                <a16:creationId xmlns:a16="http://schemas.microsoft.com/office/drawing/2014/main" id="{7C562C5D-B6F1-410C-9C15-862B61F47EFB}"/>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CCFBF8B-BAA5-4791-B56F-89AE8DECAA8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D0DE149E-B4E9-447D-A96F-52CED7627DA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6C1A27-5E0E-4519-B47D-CE7061E41505}" type="slidenum">
              <a:rPr lang="en-US" altLang="en-US">
                <a:latin typeface="Helvetica" panose="020B0604020202020204" pitchFamily="34" charset="0"/>
              </a:rPr>
              <a:pPr/>
              <a:t>505</a:t>
            </a:fld>
            <a:endParaRPr lang="en-US" altLang="en-US">
              <a:latin typeface="Helvetica" panose="020B0604020202020204" pitchFamily="34" charset="0"/>
            </a:endParaRPr>
          </a:p>
        </p:txBody>
      </p:sp>
      <p:sp>
        <p:nvSpPr>
          <p:cNvPr id="115715" name="Rectangle 2">
            <a:extLst>
              <a:ext uri="{FF2B5EF4-FFF2-40B4-BE49-F238E27FC236}">
                <a16:creationId xmlns:a16="http://schemas.microsoft.com/office/drawing/2014/main" id="{7FFAF1B4-28CB-4198-8533-8A8CD9404647}"/>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0C7A78A9-8BCC-4FDB-8409-FB8A22AB78B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342900" y="696913"/>
            <a:ext cx="61976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C0D01FE7-E886-40E8-92FA-8D1E3FB675E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E6D4CE-7E51-45F9-9D38-C961FBDFB35D}" type="slidenum">
              <a:rPr lang="en-US" altLang="en-US">
                <a:latin typeface="Helvetica" panose="020B0604020202020204" pitchFamily="34" charset="0"/>
              </a:rPr>
              <a:pPr/>
              <a:t>506</a:t>
            </a:fld>
            <a:endParaRPr lang="en-US" altLang="en-US">
              <a:latin typeface="Helvetica" panose="020B0604020202020204" pitchFamily="34" charset="0"/>
            </a:endParaRPr>
          </a:p>
        </p:txBody>
      </p:sp>
      <p:sp>
        <p:nvSpPr>
          <p:cNvPr id="116739" name="Rectangle 2">
            <a:extLst>
              <a:ext uri="{FF2B5EF4-FFF2-40B4-BE49-F238E27FC236}">
                <a16:creationId xmlns:a16="http://schemas.microsoft.com/office/drawing/2014/main" id="{FFE513B4-8EB5-4368-ADC7-E41FF4071A82}"/>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D2238889-0C7B-45C6-998F-D0BFA15F75B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4C6EACAF-E6EA-457D-8641-E32A9D95C02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CEC8C6-E810-4484-A297-26A2437CEBA7}" type="slidenum">
              <a:rPr lang="en-US" altLang="en-US">
                <a:latin typeface="Helvetica" panose="020B0604020202020204" pitchFamily="34" charset="0"/>
              </a:rPr>
              <a:pPr/>
              <a:t>507</a:t>
            </a:fld>
            <a:endParaRPr lang="en-US" altLang="en-US">
              <a:latin typeface="Helvetica" panose="020B0604020202020204" pitchFamily="34" charset="0"/>
            </a:endParaRPr>
          </a:p>
        </p:txBody>
      </p:sp>
      <p:sp>
        <p:nvSpPr>
          <p:cNvPr id="117763" name="Rectangle 2">
            <a:extLst>
              <a:ext uri="{FF2B5EF4-FFF2-40B4-BE49-F238E27FC236}">
                <a16:creationId xmlns:a16="http://schemas.microsoft.com/office/drawing/2014/main" id="{F41D4B89-0756-4DD7-8336-2BFB3BDAC204}"/>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08A804A-2118-4ED2-BE3C-0C1214B971B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E9A843E-1C4B-4C88-B075-0559BA69AA6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8E3A2B-1C0B-471A-A4D6-4233FF161C8C}" type="slidenum">
              <a:rPr lang="en-US" altLang="en-US">
                <a:latin typeface="Helvetica" panose="020B0604020202020204" pitchFamily="34" charset="0"/>
              </a:rPr>
              <a:pPr/>
              <a:t>508</a:t>
            </a:fld>
            <a:endParaRPr lang="en-US" altLang="en-US">
              <a:latin typeface="Helvetica" panose="020B0604020202020204" pitchFamily="34" charset="0"/>
            </a:endParaRPr>
          </a:p>
        </p:txBody>
      </p:sp>
      <p:sp>
        <p:nvSpPr>
          <p:cNvPr id="118787" name="Rectangle 2">
            <a:extLst>
              <a:ext uri="{FF2B5EF4-FFF2-40B4-BE49-F238E27FC236}">
                <a16:creationId xmlns:a16="http://schemas.microsoft.com/office/drawing/2014/main" id="{008F5292-EF3C-4544-82EA-378A615937FB}"/>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1F80D565-56DF-403E-B659-3C94647E27F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E5E56C28-C60C-4E30-B37A-C45B0ABB017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5C7750-47E1-458A-9989-9BA8D4448C94}" type="slidenum">
              <a:rPr lang="en-US" altLang="en-US">
                <a:latin typeface="Helvetica" panose="020B0604020202020204" pitchFamily="34" charset="0"/>
              </a:rPr>
              <a:pPr/>
              <a:t>509</a:t>
            </a:fld>
            <a:endParaRPr lang="en-US" altLang="en-US">
              <a:latin typeface="Helvetica" panose="020B0604020202020204" pitchFamily="34" charset="0"/>
            </a:endParaRPr>
          </a:p>
        </p:txBody>
      </p:sp>
      <p:sp>
        <p:nvSpPr>
          <p:cNvPr id="119811" name="Rectangle 2">
            <a:extLst>
              <a:ext uri="{FF2B5EF4-FFF2-40B4-BE49-F238E27FC236}">
                <a16:creationId xmlns:a16="http://schemas.microsoft.com/office/drawing/2014/main" id="{316BCF08-E5F3-4982-863F-E15695200732}"/>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246B23B8-CBD0-4DC0-A03E-62ED08FCA81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D3347AF9-CA54-42AC-9FA2-E17F9D18B90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0C2A26-FBF5-46FA-899B-D75458F32531}" type="slidenum">
              <a:rPr lang="en-US" altLang="en-US">
                <a:latin typeface="Helvetica" panose="020B0604020202020204" pitchFamily="34" charset="0"/>
              </a:rPr>
              <a:pPr/>
              <a:t>513</a:t>
            </a:fld>
            <a:endParaRPr lang="en-US" altLang="en-US">
              <a:latin typeface="Helvetica" panose="020B0604020202020204" pitchFamily="34" charset="0"/>
            </a:endParaRPr>
          </a:p>
        </p:txBody>
      </p:sp>
      <p:sp>
        <p:nvSpPr>
          <p:cNvPr id="120835" name="Rectangle 2">
            <a:extLst>
              <a:ext uri="{FF2B5EF4-FFF2-40B4-BE49-F238E27FC236}">
                <a16:creationId xmlns:a16="http://schemas.microsoft.com/office/drawing/2014/main" id="{62558D90-8CA8-4F16-A6C4-3F37608C4506}"/>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87E4D024-6FA4-4D6B-903C-7C347FA170D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12713C8E-F06D-48F7-9A44-14B868B44EB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AEE641A-9D92-4373-A5E0-4C11D51957E7}" type="slidenum">
              <a:rPr lang="en-US" altLang="en-US">
                <a:latin typeface="Helvetica" panose="020B0604020202020204" pitchFamily="34" charset="0"/>
              </a:rPr>
              <a:pPr/>
              <a:t>514</a:t>
            </a:fld>
            <a:endParaRPr lang="en-US" altLang="en-US">
              <a:latin typeface="Helvetica" panose="020B0604020202020204" pitchFamily="34" charset="0"/>
            </a:endParaRPr>
          </a:p>
        </p:txBody>
      </p:sp>
      <p:sp>
        <p:nvSpPr>
          <p:cNvPr id="121859" name="Rectangle 2">
            <a:extLst>
              <a:ext uri="{FF2B5EF4-FFF2-40B4-BE49-F238E27FC236}">
                <a16:creationId xmlns:a16="http://schemas.microsoft.com/office/drawing/2014/main" id="{4E7ACE6D-059D-483A-A103-CE92675F2B3F}"/>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9E07AD1A-894F-44C2-B8F0-559D0E99B6D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9A2A9F0C-8B1F-4324-A783-5596BAC59F63}"/>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959CA7-2AF4-41B1-8F12-DE232B007B07}" type="slidenum">
              <a:rPr lang="en-US" altLang="en-US">
                <a:latin typeface="Helvetica" panose="020B0604020202020204" pitchFamily="34" charset="0"/>
              </a:rPr>
              <a:pPr/>
              <a:t>515</a:t>
            </a:fld>
            <a:endParaRPr lang="en-US" altLang="en-US">
              <a:latin typeface="Helvetica" panose="020B0604020202020204" pitchFamily="34" charset="0"/>
            </a:endParaRPr>
          </a:p>
        </p:txBody>
      </p:sp>
      <p:sp>
        <p:nvSpPr>
          <p:cNvPr id="122883" name="Rectangle 2">
            <a:extLst>
              <a:ext uri="{FF2B5EF4-FFF2-40B4-BE49-F238E27FC236}">
                <a16:creationId xmlns:a16="http://schemas.microsoft.com/office/drawing/2014/main" id="{A495CF2E-10C4-49A6-B353-620534988C92}"/>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04D12019-D120-4BCE-9EFE-1883EE02D94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53451A08-37D6-4065-ADF9-DCFC5E7F544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F6A302-414C-4CF1-ABBB-AF2CB72D9427}" type="slidenum">
              <a:rPr lang="en-US" altLang="en-US">
                <a:latin typeface="Helvetica" panose="020B0604020202020204" pitchFamily="34" charset="0"/>
              </a:rPr>
              <a:pPr/>
              <a:t>516</a:t>
            </a:fld>
            <a:endParaRPr lang="en-US" altLang="en-US">
              <a:latin typeface="Helvetica" panose="020B0604020202020204" pitchFamily="34" charset="0"/>
            </a:endParaRPr>
          </a:p>
        </p:txBody>
      </p:sp>
      <p:sp>
        <p:nvSpPr>
          <p:cNvPr id="123907" name="Rectangle 2">
            <a:extLst>
              <a:ext uri="{FF2B5EF4-FFF2-40B4-BE49-F238E27FC236}">
                <a16:creationId xmlns:a16="http://schemas.microsoft.com/office/drawing/2014/main" id="{D5FEAE45-D480-4553-9BB5-5A0507ABE536}"/>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7B30AC3E-C36C-4606-A8DA-4C89455DB7E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3964CCA-B0C6-4BC4-9C47-2A0B624ED583}"/>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4AC478-933A-4CBB-A14C-170BD7B7A37D}" type="slidenum">
              <a:rPr lang="en-US" altLang="en-US">
                <a:latin typeface="Helvetica" panose="020B0604020202020204" pitchFamily="34" charset="0"/>
              </a:rPr>
              <a:pPr/>
              <a:t>517</a:t>
            </a:fld>
            <a:endParaRPr lang="en-US" altLang="en-US">
              <a:latin typeface="Helvetica" panose="020B0604020202020204" pitchFamily="34" charset="0"/>
            </a:endParaRPr>
          </a:p>
        </p:txBody>
      </p:sp>
      <p:sp>
        <p:nvSpPr>
          <p:cNvPr id="124931" name="Rectangle 2">
            <a:extLst>
              <a:ext uri="{FF2B5EF4-FFF2-40B4-BE49-F238E27FC236}">
                <a16:creationId xmlns:a16="http://schemas.microsoft.com/office/drawing/2014/main" id="{5BA5CE0E-B27A-4856-9DE3-4E3B5F085534}"/>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F3BEEA9A-3ADC-4256-823F-620A5A5D3EF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7F14923-ACFB-4915-B395-086C762B82E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B647AF-E822-4E57-BBE1-148D84FF4D7D}" type="slidenum">
              <a:rPr lang="en-US" altLang="en-US">
                <a:latin typeface="Helvetica" panose="020B0604020202020204" pitchFamily="34" charset="0"/>
              </a:rPr>
              <a:pPr/>
              <a:t>518</a:t>
            </a:fld>
            <a:endParaRPr lang="en-US" altLang="en-US">
              <a:latin typeface="Helvetica" panose="020B0604020202020204" pitchFamily="34" charset="0"/>
            </a:endParaRPr>
          </a:p>
        </p:txBody>
      </p:sp>
      <p:sp>
        <p:nvSpPr>
          <p:cNvPr id="125955" name="Rectangle 2">
            <a:extLst>
              <a:ext uri="{FF2B5EF4-FFF2-40B4-BE49-F238E27FC236}">
                <a16:creationId xmlns:a16="http://schemas.microsoft.com/office/drawing/2014/main" id="{87E30E3B-E975-4CB0-A0C9-8AAF2DFCC0B7}"/>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5C53E0C4-D20D-4178-B4B6-479C700AF88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342900" y="696913"/>
            <a:ext cx="61976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C389213D-C1B2-4D5F-A81C-61550948760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CCD4250-8549-41EB-B8CE-11C2FE70C1AD}" type="slidenum">
              <a:rPr lang="en-US" altLang="en-US">
                <a:latin typeface="Helvetica" panose="020B0604020202020204" pitchFamily="34" charset="0"/>
              </a:rPr>
              <a:pPr/>
              <a:t>519</a:t>
            </a:fld>
            <a:endParaRPr lang="en-US" altLang="en-US">
              <a:latin typeface="Helvetica" panose="020B0604020202020204" pitchFamily="34" charset="0"/>
            </a:endParaRPr>
          </a:p>
        </p:txBody>
      </p:sp>
      <p:sp>
        <p:nvSpPr>
          <p:cNvPr id="126979" name="Rectangle 2">
            <a:extLst>
              <a:ext uri="{FF2B5EF4-FFF2-40B4-BE49-F238E27FC236}">
                <a16:creationId xmlns:a16="http://schemas.microsoft.com/office/drawing/2014/main" id="{FE9DAFE2-DC1F-4D1E-B399-6B86FC7E2D2C}"/>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091DFE67-CF76-4428-8F44-8818B6CA45C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ED0B62DC-CB08-44D1-BC03-AEB34D5AEA0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3A73F-90DC-456E-8045-F336DF30EDE6}" type="slidenum">
              <a:rPr lang="en-US" altLang="en-US">
                <a:latin typeface="Helvetica" panose="020B0604020202020204" pitchFamily="34" charset="0"/>
              </a:rPr>
              <a:pPr/>
              <a:t>520</a:t>
            </a:fld>
            <a:endParaRPr lang="en-US" altLang="en-US">
              <a:latin typeface="Helvetica" panose="020B0604020202020204" pitchFamily="34" charset="0"/>
            </a:endParaRPr>
          </a:p>
        </p:txBody>
      </p:sp>
      <p:sp>
        <p:nvSpPr>
          <p:cNvPr id="128003" name="Rectangle 2">
            <a:extLst>
              <a:ext uri="{FF2B5EF4-FFF2-40B4-BE49-F238E27FC236}">
                <a16:creationId xmlns:a16="http://schemas.microsoft.com/office/drawing/2014/main" id="{0845853C-5FA1-4025-BED7-C0AB0146FBAD}"/>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00CAEAE0-BD27-4E21-A6F6-851C82C8742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A637A56-6863-41EE-AA0A-373A6CE79C0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5DB225-437D-47A1-AC86-C348FBB6B5C2}" type="slidenum">
              <a:rPr lang="en-US" altLang="en-US">
                <a:latin typeface="Helvetica" panose="020B0604020202020204" pitchFamily="34" charset="0"/>
              </a:rPr>
              <a:pPr/>
              <a:t>521</a:t>
            </a:fld>
            <a:endParaRPr lang="en-US" altLang="en-US">
              <a:latin typeface="Helvetica" panose="020B0604020202020204" pitchFamily="34" charset="0"/>
            </a:endParaRPr>
          </a:p>
        </p:txBody>
      </p:sp>
      <p:sp>
        <p:nvSpPr>
          <p:cNvPr id="129027" name="Rectangle 2">
            <a:extLst>
              <a:ext uri="{FF2B5EF4-FFF2-40B4-BE49-F238E27FC236}">
                <a16:creationId xmlns:a16="http://schemas.microsoft.com/office/drawing/2014/main" id="{866B417B-93D6-4ED8-B9CC-B9C6B0EAE8B2}"/>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CC7CAEC1-5261-4D7B-B4CB-0B9C19BF7C3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87E65574-C17F-4176-AEAD-E10057288D7B}"/>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DB658E-05DD-4628-B2EA-452E849C1C28}" type="slidenum">
              <a:rPr lang="en-US" altLang="en-US">
                <a:latin typeface="Helvetica" panose="020B0604020202020204" pitchFamily="34" charset="0"/>
              </a:rPr>
              <a:pPr/>
              <a:t>522</a:t>
            </a:fld>
            <a:endParaRPr lang="en-US" altLang="en-US">
              <a:latin typeface="Helvetica" panose="020B0604020202020204" pitchFamily="34" charset="0"/>
            </a:endParaRPr>
          </a:p>
        </p:txBody>
      </p:sp>
      <p:sp>
        <p:nvSpPr>
          <p:cNvPr id="130051" name="Rectangle 2">
            <a:extLst>
              <a:ext uri="{FF2B5EF4-FFF2-40B4-BE49-F238E27FC236}">
                <a16:creationId xmlns:a16="http://schemas.microsoft.com/office/drawing/2014/main" id="{29E3D940-7858-42F4-BFF7-ADDBC0AA9F2D}"/>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BACAC1CB-C347-4FF6-BB9C-CDBBAF17F72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DF69C08F-D0B7-4A7F-B4BC-CA12D73A0F7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09B2EB-74E1-4827-890E-11429954D163}" type="slidenum">
              <a:rPr lang="en-US" altLang="en-US">
                <a:latin typeface="Helvetica" panose="020B0604020202020204" pitchFamily="34" charset="0"/>
              </a:rPr>
              <a:pPr/>
              <a:t>523</a:t>
            </a:fld>
            <a:endParaRPr lang="en-US" altLang="en-US">
              <a:latin typeface="Helvetica" panose="020B0604020202020204" pitchFamily="34" charset="0"/>
            </a:endParaRPr>
          </a:p>
        </p:txBody>
      </p:sp>
      <p:sp>
        <p:nvSpPr>
          <p:cNvPr id="131075" name="Rectangle 2">
            <a:extLst>
              <a:ext uri="{FF2B5EF4-FFF2-40B4-BE49-F238E27FC236}">
                <a16:creationId xmlns:a16="http://schemas.microsoft.com/office/drawing/2014/main" id="{503BE3B8-8709-416F-955A-C1B867F72270}"/>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5E9933E8-7EB8-47B5-A34A-BA868C636AD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8A920543-D350-443A-A721-991FEA8129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5653E0-F2FD-4551-8B22-FE330671DA1C}" type="slidenum">
              <a:rPr lang="en-US" altLang="en-US">
                <a:latin typeface="Times New Roman" panose="02020603050405020304" pitchFamily="18" charset="0"/>
              </a:rPr>
              <a:pPr/>
              <a:t>524</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809E82CE-770C-49D3-84E8-6A6FC8AFBC7A}"/>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1892899B-C57A-458A-8DEF-195B98857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571C26FC-F52D-411F-A4CB-DE8513A2B0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0C0BC62-2152-49E6-8AF5-50FF44F1E1D3}" type="slidenum">
              <a:rPr lang="en-US" altLang="en-US">
                <a:latin typeface="Times New Roman" panose="02020603050405020304" pitchFamily="18" charset="0"/>
              </a:rPr>
              <a:pPr/>
              <a:t>525</a:t>
            </a:fld>
            <a:endParaRPr lang="en-US" altLang="en-US">
              <a:latin typeface="Times New Roman" panose="02020603050405020304" pitchFamily="18" charset="0"/>
            </a:endParaRPr>
          </a:p>
        </p:txBody>
      </p:sp>
      <p:sp>
        <p:nvSpPr>
          <p:cNvPr id="92163" name="Rectangle 2">
            <a:extLst>
              <a:ext uri="{FF2B5EF4-FFF2-40B4-BE49-F238E27FC236}">
                <a16:creationId xmlns:a16="http://schemas.microsoft.com/office/drawing/2014/main" id="{82389DE3-D492-4B0A-B0C5-CFC9B6B6F44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13180D19-5B10-4758-A8C9-92667670D7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52E873C4-C9CD-4CD4-BAA9-E38AC88BF0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70FF08-90E6-43CF-AED6-E70CDB6B1112}" type="slidenum">
              <a:rPr lang="en-US" altLang="en-US">
                <a:latin typeface="Times New Roman" panose="02020603050405020304" pitchFamily="18" charset="0"/>
              </a:rPr>
              <a:pPr/>
              <a:t>526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3F1D349B-2E24-48E3-8375-7C2C1F69B6CC}"/>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E228C2F-8790-4E86-8B66-4D3492B2E5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71000D4E-8A67-4003-8E87-772D9024C6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365149-E38C-4DAC-84B8-8F4AFF2A5D63}" type="slidenum">
              <a:rPr lang="en-US" altLang="en-US">
                <a:latin typeface="Times New Roman" panose="02020603050405020304" pitchFamily="18" charset="0"/>
              </a:rPr>
              <a:pPr/>
              <a:t>527</a:t>
            </a:fld>
            <a:endParaRPr lang="en-US" altLang="en-US">
              <a:latin typeface="Times New Roman" panose="02020603050405020304" pitchFamily="18" charset="0"/>
            </a:endParaRPr>
          </a:p>
        </p:txBody>
      </p:sp>
      <p:sp>
        <p:nvSpPr>
          <p:cNvPr id="94211" name="Rectangle 2">
            <a:extLst>
              <a:ext uri="{FF2B5EF4-FFF2-40B4-BE49-F238E27FC236}">
                <a16:creationId xmlns:a16="http://schemas.microsoft.com/office/drawing/2014/main" id="{D4E0BBA3-E5B3-4DF0-BCF9-576ABB3C3BFB}"/>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822619B1-76CC-405A-8360-27F1944D1B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7EDF6219-82C1-4A93-ABED-5E34596BBC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A3B3F0-AAF5-4CFC-A7B5-497CCE8C3F5E}" type="slidenum">
              <a:rPr lang="en-US" altLang="en-US">
                <a:latin typeface="Times New Roman" panose="02020603050405020304" pitchFamily="18" charset="0"/>
              </a:rPr>
              <a:pPr/>
              <a:t>528</a:t>
            </a:fld>
            <a:endParaRPr lang="en-US" altLang="en-US">
              <a:latin typeface="Times New Roman" panose="02020603050405020304" pitchFamily="18" charset="0"/>
            </a:endParaRPr>
          </a:p>
        </p:txBody>
      </p:sp>
      <p:sp>
        <p:nvSpPr>
          <p:cNvPr id="95235" name="Rectangle 2">
            <a:extLst>
              <a:ext uri="{FF2B5EF4-FFF2-40B4-BE49-F238E27FC236}">
                <a16:creationId xmlns:a16="http://schemas.microsoft.com/office/drawing/2014/main" id="{1956D3A9-AF53-4EE2-8367-5C87C40B8BD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EDD8E06E-9ABA-4101-95DC-533C74A921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342900" y="696913"/>
            <a:ext cx="61976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2E8E951B-6D4F-4F3C-BA0F-CE3137BC43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EBF62B-A5D8-4ED3-B7C7-E5B4C8E4833B}" type="slidenum">
              <a:rPr lang="en-US" altLang="en-US">
                <a:latin typeface="Times New Roman" panose="02020603050405020304" pitchFamily="18" charset="0"/>
              </a:rPr>
              <a:pPr/>
              <a:t>529</a:t>
            </a:fld>
            <a:endParaRPr lang="en-US" altLang="en-US">
              <a:latin typeface="Times New Roman" panose="02020603050405020304" pitchFamily="18" charset="0"/>
            </a:endParaRPr>
          </a:p>
        </p:txBody>
      </p:sp>
      <p:sp>
        <p:nvSpPr>
          <p:cNvPr id="96259" name="Rectangle 2">
            <a:extLst>
              <a:ext uri="{FF2B5EF4-FFF2-40B4-BE49-F238E27FC236}">
                <a16:creationId xmlns:a16="http://schemas.microsoft.com/office/drawing/2014/main" id="{609817C1-9D09-405F-A4BE-35AA840FB3FE}"/>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3C7757C3-4E01-44F0-9943-4A8D5D2ED2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412E0F5-3DB3-4276-9E28-E97E37598C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7D0DB0-2893-40A2-A92B-B204CAA7AA0A}" type="slidenum">
              <a:rPr lang="en-US" altLang="en-US">
                <a:latin typeface="Times New Roman" panose="02020603050405020304" pitchFamily="18" charset="0"/>
              </a:rPr>
              <a:pPr/>
              <a:t>530</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76849717-E504-4367-AE73-45E19248425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7A02F3-4A7A-4C49-8E28-03B39609B5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CABBBA32-327C-4520-BB88-E93BCE413C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553D4C-F3A2-40EC-A353-CAF60F6FAB16}" type="slidenum">
              <a:rPr lang="en-US" altLang="en-US">
                <a:latin typeface="Times New Roman" panose="02020603050405020304" pitchFamily="18" charset="0"/>
              </a:rPr>
              <a:pPr/>
              <a:t>531</a:t>
            </a:fld>
            <a:endParaRPr lang="en-US" altLang="en-US">
              <a:latin typeface="Times New Roman" panose="02020603050405020304" pitchFamily="18" charset="0"/>
            </a:endParaRPr>
          </a:p>
        </p:txBody>
      </p:sp>
      <p:sp>
        <p:nvSpPr>
          <p:cNvPr id="98307" name="Rectangle 2">
            <a:extLst>
              <a:ext uri="{FF2B5EF4-FFF2-40B4-BE49-F238E27FC236}">
                <a16:creationId xmlns:a16="http://schemas.microsoft.com/office/drawing/2014/main" id="{D77ED832-6662-429B-8811-E6909535F8F2}"/>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01340DBE-8380-4A63-8CC7-AB75088D56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2FEA61-84E0-4F6E-A5DE-438DD3F1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98E264-0F87-448A-8621-D998F18CE072}" type="slidenum">
              <a:rPr lang="en-US" altLang="en-US">
                <a:latin typeface="Times New Roman" panose="02020603050405020304" pitchFamily="18" charset="0"/>
              </a:rPr>
              <a:pPr/>
              <a:t>532</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70867D87-173B-443F-8109-C247DF510552}"/>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72E0E792-E4EE-44D7-9914-9DC91BCBD3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EE992A3-26D2-44B8-92BB-28FFF646A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55654F-329B-48DD-8FA1-1D00BD4AA2CD}" type="slidenum">
              <a:rPr lang="en-US" altLang="en-US">
                <a:latin typeface="Times New Roman" panose="02020603050405020304" pitchFamily="18" charset="0"/>
              </a:rPr>
              <a:pPr/>
              <a:t>533</a:t>
            </a:fld>
            <a:endParaRPr lang="en-US" altLang="en-US">
              <a:latin typeface="Times New Roman" panose="02020603050405020304" pitchFamily="18" charset="0"/>
            </a:endParaRPr>
          </a:p>
        </p:txBody>
      </p:sp>
      <p:sp>
        <p:nvSpPr>
          <p:cNvPr id="100355" name="Rectangle 2">
            <a:extLst>
              <a:ext uri="{FF2B5EF4-FFF2-40B4-BE49-F238E27FC236}">
                <a16:creationId xmlns:a16="http://schemas.microsoft.com/office/drawing/2014/main" id="{3C5E8084-CD27-45F0-948B-527CF3E8CCDF}"/>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1C2F6CE-343E-4E7D-B50B-7FBBE87E4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FBD6615-ED48-4079-BAA7-A84844D677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8E5558-88DF-40FE-90FF-9EB1FEE63A86}" type="slidenum">
              <a:rPr lang="en-US" altLang="en-US">
                <a:latin typeface="Times New Roman" panose="02020603050405020304" pitchFamily="18" charset="0"/>
              </a:rPr>
              <a:pPr/>
              <a:t>534</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B825ED8D-9E3E-4698-BB5C-C026B0475BB8}"/>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0D5306E4-3AAE-4121-B023-8B43D082CA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0BFD4EBE-353D-4C31-99D7-B7C3FEC6C1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B80A18-0C17-4A8A-A28E-1B3AD0E8B888}" type="slidenum">
              <a:rPr lang="en-US" altLang="en-US">
                <a:latin typeface="Times New Roman" panose="02020603050405020304" pitchFamily="18" charset="0"/>
              </a:rPr>
              <a:pPr/>
              <a:t>536</a:t>
            </a:fld>
            <a:endParaRPr lang="en-US" altLang="en-US">
              <a:latin typeface="Times New Roman" panose="02020603050405020304" pitchFamily="18" charset="0"/>
            </a:endParaRPr>
          </a:p>
        </p:txBody>
      </p:sp>
      <p:sp>
        <p:nvSpPr>
          <p:cNvPr id="102403" name="Rectangle 2">
            <a:extLst>
              <a:ext uri="{FF2B5EF4-FFF2-40B4-BE49-F238E27FC236}">
                <a16:creationId xmlns:a16="http://schemas.microsoft.com/office/drawing/2014/main" id="{8A02C982-0312-4EC7-A741-67B0BEDA4925}"/>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11F7861C-35C5-4B12-8A55-F7A16557D9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E2EC3CC7-E29A-4D50-9A98-532553638A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6C72E5-BDBA-4628-BBAF-85FBB5CCE3BE}" type="slidenum">
              <a:rPr lang="en-US" altLang="en-US">
                <a:latin typeface="Times New Roman" panose="02020603050405020304" pitchFamily="18" charset="0"/>
              </a:rPr>
              <a:pPr/>
              <a:t>537</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B01CE6FA-B36D-49C3-8371-51A4E976452C}"/>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8274DE9-BC41-40F6-83AC-5A3D3773C2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AA015233-DFC5-4181-9DBD-191581D3D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AA9686-8C45-4B6B-B192-53184893EC9B}" type="slidenum">
              <a:rPr lang="en-US" altLang="en-US">
                <a:latin typeface="Times New Roman" panose="02020603050405020304" pitchFamily="18" charset="0"/>
              </a:rPr>
              <a:pPr/>
              <a:t>538</a:t>
            </a:fld>
            <a:endParaRPr lang="en-US" altLang="en-US">
              <a:latin typeface="Times New Roman" panose="02020603050405020304" pitchFamily="18" charset="0"/>
            </a:endParaRPr>
          </a:p>
        </p:txBody>
      </p:sp>
      <p:sp>
        <p:nvSpPr>
          <p:cNvPr id="104451" name="Rectangle 2">
            <a:extLst>
              <a:ext uri="{FF2B5EF4-FFF2-40B4-BE49-F238E27FC236}">
                <a16:creationId xmlns:a16="http://schemas.microsoft.com/office/drawing/2014/main" id="{D606F670-2456-4E74-98E3-6F8992538806}"/>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81CE9A51-74EA-466B-956F-199FC346E1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6551FA5F-3DAF-4F79-96DF-B76D1641D9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4D4E91-7487-49F0-9D91-43B839F06F41}" type="slidenum">
              <a:rPr lang="en-US" altLang="en-US">
                <a:latin typeface="Times New Roman" panose="02020603050405020304" pitchFamily="18" charset="0"/>
              </a:rPr>
              <a:pPr/>
              <a:t>539</a:t>
            </a:fld>
            <a:endParaRPr lang="en-US" altLang="en-US">
              <a:latin typeface="Times New Roman" panose="02020603050405020304" pitchFamily="18" charset="0"/>
            </a:endParaRPr>
          </a:p>
        </p:txBody>
      </p:sp>
      <p:sp>
        <p:nvSpPr>
          <p:cNvPr id="105475" name="Rectangle 2">
            <a:extLst>
              <a:ext uri="{FF2B5EF4-FFF2-40B4-BE49-F238E27FC236}">
                <a16:creationId xmlns:a16="http://schemas.microsoft.com/office/drawing/2014/main" id="{167C6B9E-26B1-4F34-923D-B2966B89441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C351E2D8-3E9B-4911-A879-EA20F380F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342900" y="696913"/>
            <a:ext cx="61976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8A00347-BFEB-47CE-B8F7-F4A3E8EC8E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B8A3B8-FFC6-4EAE-BC20-3413272D7E23}" type="slidenum">
              <a:rPr lang="en-US" altLang="en-US">
                <a:latin typeface="Times New Roman" panose="02020603050405020304" pitchFamily="18" charset="0"/>
              </a:rPr>
              <a:pPr/>
              <a:t>541</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29DEC50F-F8EB-47B2-9592-C432BA44F4ED}"/>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7B4D387E-81FF-4C55-AE2B-EDD0B9D58D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BB9D8362-CFFE-4239-A0CE-16166762BF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54A397-8FAE-4C30-A05F-CF91331CD813}" type="slidenum">
              <a:rPr lang="en-US" altLang="en-US">
                <a:latin typeface="Times New Roman" panose="02020603050405020304" pitchFamily="18" charset="0"/>
              </a:rPr>
              <a:pPr/>
              <a:t>542</a:t>
            </a:fld>
            <a:endParaRPr lang="en-US" altLang="en-US">
              <a:latin typeface="Times New Roman" panose="02020603050405020304" pitchFamily="18" charset="0"/>
            </a:endParaRPr>
          </a:p>
        </p:txBody>
      </p:sp>
      <p:sp>
        <p:nvSpPr>
          <p:cNvPr id="107523" name="Rectangle 2">
            <a:extLst>
              <a:ext uri="{FF2B5EF4-FFF2-40B4-BE49-F238E27FC236}">
                <a16:creationId xmlns:a16="http://schemas.microsoft.com/office/drawing/2014/main" id="{00D4DD15-6D6E-4697-8517-23E5CECAC25E}"/>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3F296D03-4616-4EA3-8B0A-A93A466732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3BE82472-66AF-4BF7-A2A7-57FD11ECB4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009F0B-5F82-4126-923B-E013C3AAF972}" type="slidenum">
              <a:rPr lang="en-US" altLang="en-US">
                <a:latin typeface="Times New Roman" panose="02020603050405020304" pitchFamily="18" charset="0"/>
              </a:rPr>
              <a:pPr/>
              <a:t>543</a:t>
            </a:fld>
            <a:endParaRPr lang="en-US" altLang="en-US">
              <a:latin typeface="Times New Roman" panose="02020603050405020304" pitchFamily="18" charset="0"/>
            </a:endParaRPr>
          </a:p>
        </p:txBody>
      </p:sp>
      <p:sp>
        <p:nvSpPr>
          <p:cNvPr id="108547" name="Rectangle 2">
            <a:extLst>
              <a:ext uri="{FF2B5EF4-FFF2-40B4-BE49-F238E27FC236}">
                <a16:creationId xmlns:a16="http://schemas.microsoft.com/office/drawing/2014/main" id="{93C9793E-0DAB-48C2-A22A-A9ACDD8828C5}"/>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7AC332B0-F66D-4C3F-8DDB-E1E0D7FC2D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6F09507-C2E2-47B2-82A8-B5E3C87D79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B546AF-CFB6-4A26-A155-B7AC52B1171E}" type="slidenum">
              <a:rPr lang="en-US" altLang="en-US">
                <a:latin typeface="Times New Roman" panose="02020603050405020304" pitchFamily="18" charset="0"/>
              </a:rPr>
              <a:pPr/>
              <a:t>544</a:t>
            </a:fld>
            <a:endParaRPr lang="en-US" altLang="en-US">
              <a:latin typeface="Times New Roman" panose="02020603050405020304" pitchFamily="18" charset="0"/>
            </a:endParaRPr>
          </a:p>
        </p:txBody>
      </p:sp>
      <p:sp>
        <p:nvSpPr>
          <p:cNvPr id="109571" name="Rectangle 2">
            <a:extLst>
              <a:ext uri="{FF2B5EF4-FFF2-40B4-BE49-F238E27FC236}">
                <a16:creationId xmlns:a16="http://schemas.microsoft.com/office/drawing/2014/main" id="{84A5CD44-BF84-48EC-B0BC-E076CADF8C2B}"/>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26D7BA3-2768-4887-B710-E8BBC3F5A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3ABA041F-CBD6-47AF-B833-FA2229A9BA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018407F-AAA5-4963-A6A5-D6FE6F7F8BA8}" type="slidenum">
              <a:rPr lang="en-US" altLang="en-US">
                <a:latin typeface="Times New Roman" panose="02020603050405020304" pitchFamily="18" charset="0"/>
              </a:rPr>
              <a:pPr/>
              <a:t>545</a:t>
            </a:fld>
            <a:endParaRPr lang="en-US" altLang="en-US">
              <a:latin typeface="Times New Roman" panose="02020603050405020304" pitchFamily="18" charset="0"/>
            </a:endParaRPr>
          </a:p>
        </p:txBody>
      </p:sp>
      <p:sp>
        <p:nvSpPr>
          <p:cNvPr id="110595" name="Rectangle 2">
            <a:extLst>
              <a:ext uri="{FF2B5EF4-FFF2-40B4-BE49-F238E27FC236}">
                <a16:creationId xmlns:a16="http://schemas.microsoft.com/office/drawing/2014/main" id="{76824097-C234-4268-8A44-3B4C9960D14A}"/>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27E9339F-4D5C-4423-AB79-A4E63110E9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26C1E9B0-A878-46DB-8C55-CED0E9E89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802788-C8C7-415D-889B-42AFD28A494F}" type="slidenum">
              <a:rPr lang="en-US" altLang="en-US">
                <a:latin typeface="Times New Roman" panose="02020603050405020304" pitchFamily="18" charset="0"/>
              </a:rPr>
              <a:pPr/>
              <a:t>546</a:t>
            </a:fld>
            <a:endParaRPr lang="en-US" altLang="en-US">
              <a:latin typeface="Times New Roman" panose="02020603050405020304" pitchFamily="18" charset="0"/>
            </a:endParaRPr>
          </a:p>
        </p:txBody>
      </p:sp>
      <p:sp>
        <p:nvSpPr>
          <p:cNvPr id="111619" name="Rectangle 2">
            <a:extLst>
              <a:ext uri="{FF2B5EF4-FFF2-40B4-BE49-F238E27FC236}">
                <a16:creationId xmlns:a16="http://schemas.microsoft.com/office/drawing/2014/main" id="{70E474D5-321A-4ED0-BC07-F4E9910BD7AB}"/>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C002F093-C941-47F5-A1B8-8DC559F3F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9CBD93AF-1180-4ACB-9B95-D6F986AB45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2B255F6-0496-42D9-A50C-21BEA778293C}" type="slidenum">
              <a:rPr lang="en-US" altLang="en-US">
                <a:latin typeface="Times New Roman" panose="02020603050405020304" pitchFamily="18" charset="0"/>
              </a:rPr>
              <a:pPr/>
              <a:t>548</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B6DBED89-49D3-4018-980D-509023030EA8}"/>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11938EE8-081A-42B2-B3E3-2DCAF241F7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5DC1615E-A180-4CE3-9A53-8271AC49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D8C993A-8BC4-4561-A588-A2EFC571D9A6}" type="slidenum">
              <a:rPr lang="en-US" altLang="en-US">
                <a:latin typeface="Times New Roman" panose="02020603050405020304" pitchFamily="18" charset="0"/>
              </a:rPr>
              <a:pPr/>
              <a:t>549</a:t>
            </a:fld>
            <a:endParaRPr lang="en-US" altLang="en-US">
              <a:latin typeface="Times New Roman" panose="02020603050405020304" pitchFamily="18" charset="0"/>
            </a:endParaRPr>
          </a:p>
        </p:txBody>
      </p:sp>
      <p:sp>
        <p:nvSpPr>
          <p:cNvPr id="113667" name="Rectangle 2">
            <a:extLst>
              <a:ext uri="{FF2B5EF4-FFF2-40B4-BE49-F238E27FC236}">
                <a16:creationId xmlns:a16="http://schemas.microsoft.com/office/drawing/2014/main" id="{BA66C066-A5EF-433F-84A3-1071B0062D29}"/>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86C147CD-5F3C-4F88-8F21-4753C14C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19767D9D-50C3-4A1C-92C8-AA3F556042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96695E-9013-4825-AE74-B375198EC2BE}" type="slidenum">
              <a:rPr lang="en-US" altLang="en-US">
                <a:latin typeface="Times New Roman" panose="02020603050405020304" pitchFamily="18" charset="0"/>
              </a:rPr>
              <a:pPr/>
              <a:t>550</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EA1EB2ED-6056-4EC3-8117-D8088A5E3C47}"/>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61C9E284-09E4-4F27-8106-417FB840C5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8A49125B-F571-4E5D-9BAD-1D212CCFBF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0FA2C5A-08D3-4CEE-94AC-EFFD301638E0}" type="slidenum">
              <a:rPr lang="en-US" altLang="en-US">
                <a:latin typeface="Times New Roman" panose="02020603050405020304" pitchFamily="18" charset="0"/>
              </a:rPr>
              <a:pPr/>
              <a:t>551</a:t>
            </a:fld>
            <a:endParaRPr lang="en-US" altLang="en-US">
              <a:latin typeface="Times New Roman" panose="02020603050405020304" pitchFamily="18" charset="0"/>
            </a:endParaRPr>
          </a:p>
        </p:txBody>
      </p:sp>
      <p:sp>
        <p:nvSpPr>
          <p:cNvPr id="115715" name="Rectangle 2">
            <a:extLst>
              <a:ext uri="{FF2B5EF4-FFF2-40B4-BE49-F238E27FC236}">
                <a16:creationId xmlns:a16="http://schemas.microsoft.com/office/drawing/2014/main" id="{AD870FB1-A095-437C-B6D2-2B1B4AAB9A56}"/>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F501E773-1178-4204-823A-15B92DFAFB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342900" y="696913"/>
            <a:ext cx="61976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30CCC09F-8FEA-4870-9E40-37BBE7100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CE3FF5-CEA2-48B8-900D-389C7BA3E78B}" type="slidenum">
              <a:rPr lang="en-US" altLang="en-US">
                <a:latin typeface="Times New Roman" panose="02020603050405020304" pitchFamily="18" charset="0"/>
              </a:rPr>
              <a:pPr/>
              <a:t>552</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A081F303-3AE6-4FDF-9914-380C5084DCFD}"/>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4F7AB753-E023-44B0-B607-E3C978A6E2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BEDA1708-FBD0-46B6-B6E0-9DACFC6E82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1FD1554-F607-4188-A668-41EC0D745C1C}" type="slidenum">
              <a:rPr lang="en-US" altLang="en-US">
                <a:latin typeface="Times New Roman" panose="02020603050405020304" pitchFamily="18" charset="0"/>
              </a:rPr>
              <a:pPr/>
              <a:t>553</a:t>
            </a:fld>
            <a:endParaRPr lang="en-US" altLang="en-US">
              <a:latin typeface="Times New Roman" panose="02020603050405020304" pitchFamily="18" charset="0"/>
            </a:endParaRPr>
          </a:p>
        </p:txBody>
      </p:sp>
      <p:sp>
        <p:nvSpPr>
          <p:cNvPr id="117763" name="Rectangle 2">
            <a:extLst>
              <a:ext uri="{FF2B5EF4-FFF2-40B4-BE49-F238E27FC236}">
                <a16:creationId xmlns:a16="http://schemas.microsoft.com/office/drawing/2014/main" id="{360FA1B4-6A09-4A5E-8B97-24767F39BC02}"/>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F52D03A7-D598-4B7B-B4F2-C1353D7B2B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047A01C-D4F1-483C-95F6-D9DE64F05F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9C2251A-E27D-4976-912A-372946474BDD}" type="slidenum">
              <a:rPr lang="en-US" altLang="en-US">
                <a:latin typeface="Times New Roman" panose="02020603050405020304" pitchFamily="18" charset="0"/>
              </a:rPr>
              <a:pPr/>
              <a:t>554</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377D733F-0F22-4399-A6D3-B09E70F2D1C0}"/>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6FF7E3D3-1282-4112-B6EE-171A108389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6694149F-4152-4367-835B-291215C66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08CBD02-7938-4655-89C2-245E2DD80BF2}" type="slidenum">
              <a:rPr lang="en-US" altLang="en-US">
                <a:latin typeface="Times New Roman" panose="02020603050405020304" pitchFamily="18" charset="0"/>
              </a:rPr>
              <a:pPr/>
              <a:t>555</a:t>
            </a:fld>
            <a:endParaRPr lang="en-US" altLang="en-US">
              <a:latin typeface="Times New Roman" panose="02020603050405020304" pitchFamily="18" charset="0"/>
            </a:endParaRPr>
          </a:p>
        </p:txBody>
      </p:sp>
      <p:sp>
        <p:nvSpPr>
          <p:cNvPr id="119811" name="Rectangle 2">
            <a:extLst>
              <a:ext uri="{FF2B5EF4-FFF2-40B4-BE49-F238E27FC236}">
                <a16:creationId xmlns:a16="http://schemas.microsoft.com/office/drawing/2014/main" id="{2F98E2D8-A745-4482-8D31-1C44102899FD}"/>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4AD3CFA0-D397-4059-BF40-57150D5F1A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90C51AA2-08CA-4188-A0D0-CDB58CB18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E4C9D0-7D0A-45DF-B0CE-6AB3AEE439B1}" type="slidenum">
              <a:rPr lang="en-US" altLang="en-US">
                <a:latin typeface="Times New Roman" panose="02020603050405020304" pitchFamily="18" charset="0"/>
              </a:rPr>
              <a:pPr/>
              <a:t>556</a:t>
            </a:fld>
            <a:endParaRPr lang="en-US" altLang="en-US">
              <a:latin typeface="Times New Roman" panose="02020603050405020304" pitchFamily="18" charset="0"/>
            </a:endParaRPr>
          </a:p>
        </p:txBody>
      </p:sp>
      <p:sp>
        <p:nvSpPr>
          <p:cNvPr id="120835" name="Rectangle 2">
            <a:extLst>
              <a:ext uri="{FF2B5EF4-FFF2-40B4-BE49-F238E27FC236}">
                <a16:creationId xmlns:a16="http://schemas.microsoft.com/office/drawing/2014/main" id="{99033DF3-330A-4632-AE16-C1DAED31B0B5}"/>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EC5A0E66-0ED9-4D39-8C8C-9D502F65B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9C520A68-97AF-4954-BF27-3B60903A2D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6D5DB69-22AD-4E1E-A59B-E2B46FD50CA7}" type="slidenum">
              <a:rPr lang="en-US" altLang="en-US">
                <a:latin typeface="Times New Roman" panose="02020603050405020304" pitchFamily="18" charset="0"/>
              </a:rPr>
              <a:pPr/>
              <a:t>557</a:t>
            </a:fld>
            <a:endParaRPr lang="en-US" altLang="en-US">
              <a:latin typeface="Times New Roman" panose="02020603050405020304" pitchFamily="18" charset="0"/>
            </a:endParaRPr>
          </a:p>
        </p:txBody>
      </p:sp>
      <p:sp>
        <p:nvSpPr>
          <p:cNvPr id="121859" name="Rectangle 2">
            <a:extLst>
              <a:ext uri="{FF2B5EF4-FFF2-40B4-BE49-F238E27FC236}">
                <a16:creationId xmlns:a16="http://schemas.microsoft.com/office/drawing/2014/main" id="{6D96FEF4-316D-4EC7-948A-A33AE5D7CB97}"/>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2B50E5CE-2EAD-485C-9DC4-25D3E4546E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A64CD54C-44CE-436F-93BE-552425E6C2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9EFB345-C37B-41EB-99D5-09E432045D94}" type="slidenum">
              <a:rPr lang="en-US" altLang="en-US">
                <a:latin typeface="Times New Roman" panose="02020603050405020304" pitchFamily="18" charset="0"/>
              </a:rPr>
              <a:pPr/>
              <a:t>558</a:t>
            </a:fld>
            <a:endParaRPr lang="en-US" altLang="en-US">
              <a:latin typeface="Times New Roman" panose="02020603050405020304" pitchFamily="18" charset="0"/>
            </a:endParaRPr>
          </a:p>
        </p:txBody>
      </p:sp>
      <p:sp>
        <p:nvSpPr>
          <p:cNvPr id="122883" name="Rectangle 2">
            <a:extLst>
              <a:ext uri="{FF2B5EF4-FFF2-40B4-BE49-F238E27FC236}">
                <a16:creationId xmlns:a16="http://schemas.microsoft.com/office/drawing/2014/main" id="{29DAD370-8DFA-4D0F-8574-87D667E4749C}"/>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AA98057B-1F4A-419C-B813-443BAD14DB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9E6F61F9-6FB5-4918-9153-29413636AE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2A2CBD-2239-4BE7-9133-34E34F8619C7}" type="slidenum">
              <a:rPr lang="en-US" altLang="en-US">
                <a:latin typeface="Times New Roman" panose="02020603050405020304" pitchFamily="18" charset="0"/>
              </a:rPr>
              <a:pPr/>
              <a:t>559</a:t>
            </a:fld>
            <a:endParaRPr lang="en-US" altLang="en-US">
              <a:latin typeface="Times New Roman" panose="02020603050405020304" pitchFamily="18" charset="0"/>
            </a:endParaRPr>
          </a:p>
        </p:txBody>
      </p:sp>
      <p:sp>
        <p:nvSpPr>
          <p:cNvPr id="123907" name="Rectangle 2">
            <a:extLst>
              <a:ext uri="{FF2B5EF4-FFF2-40B4-BE49-F238E27FC236}">
                <a16:creationId xmlns:a16="http://schemas.microsoft.com/office/drawing/2014/main" id="{4C82101A-24CB-4B36-B9D2-613DABCA4CCB}"/>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204C5FBE-F01E-4B1E-BA23-180B64B1E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69926037-2DFC-49C1-BFE5-BEEB906707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720897-7524-49C1-AB7E-87D63B342608}" type="slidenum">
              <a:rPr lang="en-US" altLang="en-US">
                <a:latin typeface="Times New Roman" panose="02020603050405020304" pitchFamily="18" charset="0"/>
              </a:rPr>
              <a:pPr/>
              <a:t>560</a:t>
            </a:fld>
            <a:endParaRPr lang="en-US" altLang="en-US">
              <a:latin typeface="Times New Roman" panose="02020603050405020304" pitchFamily="18" charset="0"/>
            </a:endParaRPr>
          </a:p>
        </p:txBody>
      </p:sp>
      <p:sp>
        <p:nvSpPr>
          <p:cNvPr id="124931" name="Rectangle 2">
            <a:extLst>
              <a:ext uri="{FF2B5EF4-FFF2-40B4-BE49-F238E27FC236}">
                <a16:creationId xmlns:a16="http://schemas.microsoft.com/office/drawing/2014/main" id="{31EBDBDF-5FCA-4213-A6C0-A7B61F0EDD65}"/>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4B5706BF-EA71-4A33-91AF-EA4A2A0C53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96CBA23C-2721-468E-BF26-9B4A852354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65F5A3-B020-4290-AD98-D5279638C08E}" type="slidenum">
              <a:rPr lang="en-US" altLang="en-US">
                <a:latin typeface="Times New Roman" panose="02020603050405020304" pitchFamily="18" charset="0"/>
              </a:rPr>
              <a:pPr/>
              <a:t>561</a:t>
            </a:fld>
            <a:endParaRPr lang="en-US" altLang="en-US">
              <a:latin typeface="Times New Roman" panose="02020603050405020304" pitchFamily="18" charset="0"/>
            </a:endParaRPr>
          </a:p>
        </p:txBody>
      </p:sp>
      <p:sp>
        <p:nvSpPr>
          <p:cNvPr id="125955" name="Rectangle 2">
            <a:extLst>
              <a:ext uri="{FF2B5EF4-FFF2-40B4-BE49-F238E27FC236}">
                <a16:creationId xmlns:a16="http://schemas.microsoft.com/office/drawing/2014/main" id="{20008BC1-ECF1-41C8-9E3A-3EF0899AF3B8}"/>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AE97A9E2-2C5D-40BF-956A-508D26D46D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342900" y="696913"/>
            <a:ext cx="61976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779C6C28-A40F-4623-9D7D-7346DF865F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E5443D-CFE2-4772-BFAF-AEDA3BB82639}" type="slidenum">
              <a:rPr lang="en-US" altLang="en-US">
                <a:latin typeface="Times New Roman" panose="02020603050405020304" pitchFamily="18" charset="0"/>
              </a:rPr>
              <a:pPr/>
              <a:t>562</a:t>
            </a:fld>
            <a:endParaRPr lang="en-US" altLang="en-US">
              <a:latin typeface="Times New Roman" panose="02020603050405020304" pitchFamily="18" charset="0"/>
            </a:endParaRPr>
          </a:p>
        </p:txBody>
      </p:sp>
      <p:sp>
        <p:nvSpPr>
          <p:cNvPr id="126979" name="Rectangle 2">
            <a:extLst>
              <a:ext uri="{FF2B5EF4-FFF2-40B4-BE49-F238E27FC236}">
                <a16:creationId xmlns:a16="http://schemas.microsoft.com/office/drawing/2014/main" id="{FAB53808-5F2A-46E3-A99B-9661F40E0F7B}"/>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8D83F4BE-5527-406F-84C4-756486D506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779C6C28-A40F-4623-9D7D-7346DF865F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E5443D-CFE2-4772-BFAF-AEDA3BB82639}" type="slidenum">
              <a:rPr lang="en-US" altLang="en-US">
                <a:latin typeface="Times New Roman" panose="02020603050405020304" pitchFamily="18" charset="0"/>
              </a:rPr>
              <a:pPr/>
              <a:t>563</a:t>
            </a:fld>
            <a:endParaRPr lang="en-US" altLang="en-US">
              <a:latin typeface="Times New Roman" panose="02020603050405020304" pitchFamily="18" charset="0"/>
            </a:endParaRPr>
          </a:p>
        </p:txBody>
      </p:sp>
      <p:sp>
        <p:nvSpPr>
          <p:cNvPr id="126979" name="Rectangle 2">
            <a:extLst>
              <a:ext uri="{FF2B5EF4-FFF2-40B4-BE49-F238E27FC236}">
                <a16:creationId xmlns:a16="http://schemas.microsoft.com/office/drawing/2014/main" id="{FAB53808-5F2A-46E3-A99B-9661F40E0F7B}"/>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8D83F4BE-5527-406F-84C4-756486D506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6783972"/>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9B12ECC0-6236-49B0-ADB5-B045D66C40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0AF29B-E1F3-4565-9FEC-4E13442F52B7}" type="slidenum">
              <a:rPr lang="en-US" altLang="en-US">
                <a:latin typeface="Times New Roman" panose="02020603050405020304" pitchFamily="18" charset="0"/>
              </a:rPr>
              <a:pPr/>
              <a:t>564</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id="{9D1B6244-C5E7-4D86-A203-764BEF822B83}"/>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E5412847-FD60-400B-AA9D-2092F9AB4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33821855"/>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9B12ECC0-6236-49B0-ADB5-B045D66C40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0AF29B-E1F3-4565-9FEC-4E13442F52B7}" type="slidenum">
              <a:rPr lang="en-US" altLang="en-US">
                <a:latin typeface="Times New Roman" panose="02020603050405020304" pitchFamily="18" charset="0"/>
              </a:rPr>
              <a:pPr/>
              <a:t>565</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id="{9D1B6244-C5E7-4D86-A203-764BEF822B83}"/>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E5412847-FD60-400B-AA9D-2092F9AB4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35D95203-074A-4EA2-A43A-43C79DFAF0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4756FE-28C0-4689-86B3-AA8D861AF58F}" type="slidenum">
              <a:rPr lang="en-US" altLang="en-US">
                <a:latin typeface="Times New Roman" panose="02020603050405020304" pitchFamily="18" charset="0"/>
              </a:rPr>
              <a:pPr/>
              <a:t>566</a:t>
            </a:fld>
            <a:endParaRPr lang="en-US" altLang="en-US">
              <a:latin typeface="Times New Roman" panose="02020603050405020304" pitchFamily="18" charset="0"/>
            </a:endParaRPr>
          </a:p>
        </p:txBody>
      </p:sp>
      <p:sp>
        <p:nvSpPr>
          <p:cNvPr id="130051" name="Rectangle 2">
            <a:extLst>
              <a:ext uri="{FF2B5EF4-FFF2-40B4-BE49-F238E27FC236}">
                <a16:creationId xmlns:a16="http://schemas.microsoft.com/office/drawing/2014/main" id="{BD125F85-1222-4EE5-8421-F621F6A6C5BE}"/>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53A3A95C-A148-408D-A44E-6944866E30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65DA9622-ECD4-4E4D-A9C5-B037F3BF22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872443-CB56-4F1E-A9D0-0CA6A3CCD69F}" type="slidenum">
              <a:rPr lang="en-US" altLang="en-US">
                <a:latin typeface="Times New Roman" panose="02020603050405020304" pitchFamily="18" charset="0"/>
              </a:rPr>
              <a:pPr/>
              <a:t>567</a:t>
            </a:fld>
            <a:endParaRPr lang="en-US" altLang="en-US">
              <a:latin typeface="Times New Roman" panose="02020603050405020304" pitchFamily="18" charset="0"/>
            </a:endParaRPr>
          </a:p>
        </p:txBody>
      </p:sp>
      <p:sp>
        <p:nvSpPr>
          <p:cNvPr id="131075" name="Rectangle 2">
            <a:extLst>
              <a:ext uri="{FF2B5EF4-FFF2-40B4-BE49-F238E27FC236}">
                <a16:creationId xmlns:a16="http://schemas.microsoft.com/office/drawing/2014/main" id="{A18C2702-4265-41C0-BAB1-23B3407FB8AA}"/>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639B9B21-AD3F-4EC3-88E5-425A7776CE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173C5A7B-AD1F-42C6-ACEC-C22E37FDEF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E28EDC-8892-4BD4-9B03-820979DFF076}" type="slidenum">
              <a:rPr lang="en-US" altLang="en-US">
                <a:latin typeface="Times New Roman" panose="02020603050405020304" pitchFamily="18" charset="0"/>
              </a:rPr>
              <a:pPr/>
              <a:t>568</a:t>
            </a:fld>
            <a:endParaRPr lang="en-US" altLang="en-US">
              <a:latin typeface="Times New Roman" panose="02020603050405020304" pitchFamily="18" charset="0"/>
            </a:endParaRPr>
          </a:p>
        </p:txBody>
      </p:sp>
      <p:sp>
        <p:nvSpPr>
          <p:cNvPr id="132099" name="Rectangle 2">
            <a:extLst>
              <a:ext uri="{FF2B5EF4-FFF2-40B4-BE49-F238E27FC236}">
                <a16:creationId xmlns:a16="http://schemas.microsoft.com/office/drawing/2014/main" id="{D57D674F-0290-48DC-AE81-36542FB42F18}"/>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3DD1A532-1569-4A5E-88FC-8C5BA0E7A3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517E168-3094-4E5B-84D7-5C0153B13B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F00E586-48D7-4940-A2DF-E461BD85B025}" type="slidenum">
              <a:rPr lang="en-US" altLang="en-US">
                <a:latin typeface="Times New Roman" panose="02020603050405020304" pitchFamily="18" charset="0"/>
              </a:rPr>
              <a:pPr/>
              <a:t>571</a:t>
            </a:fld>
            <a:endParaRPr lang="en-US" altLang="en-US">
              <a:latin typeface="Times New Roman" panose="02020603050405020304" pitchFamily="18" charset="0"/>
            </a:endParaRPr>
          </a:p>
        </p:txBody>
      </p:sp>
      <p:sp>
        <p:nvSpPr>
          <p:cNvPr id="133123" name="Rectangle 2">
            <a:extLst>
              <a:ext uri="{FF2B5EF4-FFF2-40B4-BE49-F238E27FC236}">
                <a16:creationId xmlns:a16="http://schemas.microsoft.com/office/drawing/2014/main" id="{A319D073-D867-48CB-B66A-DADB82FB0EA0}"/>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57FA871D-7C7C-49FB-B8AC-D03BA6E06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805B1C17-66FA-4D85-BCF6-7A91DE02FC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5281E3-0C39-498B-AF39-48565B4544FA}" type="slidenum">
              <a:rPr lang="en-US" altLang="en-US">
                <a:latin typeface="Times New Roman" panose="02020603050405020304" pitchFamily="18" charset="0"/>
              </a:rPr>
              <a:pPr/>
              <a:t>572</a:t>
            </a:fld>
            <a:endParaRPr lang="en-US" altLang="en-US">
              <a:latin typeface="Times New Roman" panose="02020603050405020304" pitchFamily="18" charset="0"/>
            </a:endParaRPr>
          </a:p>
        </p:txBody>
      </p:sp>
      <p:sp>
        <p:nvSpPr>
          <p:cNvPr id="134147" name="Rectangle 2">
            <a:extLst>
              <a:ext uri="{FF2B5EF4-FFF2-40B4-BE49-F238E27FC236}">
                <a16:creationId xmlns:a16="http://schemas.microsoft.com/office/drawing/2014/main" id="{1F9038FE-BD6E-44F1-ACE4-DD73792DB1A5}"/>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6096AB29-C31A-45C0-B5E1-9D36AC040B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4F2D9B1C-DEA5-4665-B47D-209786DA89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D877D31-AB4E-4210-B2DB-080238C5EE9B}" type="slidenum">
              <a:rPr lang="en-US" altLang="en-US">
                <a:latin typeface="Times New Roman" panose="02020603050405020304" pitchFamily="18" charset="0"/>
              </a:rPr>
              <a:pPr/>
              <a:t>573</a:t>
            </a:fld>
            <a:endParaRPr lang="en-US" altLang="en-US">
              <a:latin typeface="Times New Roman" panose="02020603050405020304" pitchFamily="18" charset="0"/>
            </a:endParaRPr>
          </a:p>
        </p:txBody>
      </p:sp>
      <p:sp>
        <p:nvSpPr>
          <p:cNvPr id="135171" name="Rectangle 2">
            <a:extLst>
              <a:ext uri="{FF2B5EF4-FFF2-40B4-BE49-F238E27FC236}">
                <a16:creationId xmlns:a16="http://schemas.microsoft.com/office/drawing/2014/main" id="{4FEDE9AA-CD44-4982-B7AE-FB416BFCBF8A}"/>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49FDFE4F-372F-44B2-A051-88D045B253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4C151E44-C6F0-41B5-B34F-C628B106D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B98D01-049E-4171-943F-B5ABC66237D0}" type="slidenum">
              <a:rPr lang="en-US" altLang="en-US">
                <a:latin typeface="Times New Roman" panose="02020603050405020304" pitchFamily="18" charset="0"/>
              </a:rPr>
              <a:pPr/>
              <a:t>574</a:t>
            </a:fld>
            <a:endParaRPr lang="en-US" altLang="en-US">
              <a:latin typeface="Times New Roman" panose="02020603050405020304" pitchFamily="18" charset="0"/>
            </a:endParaRPr>
          </a:p>
        </p:txBody>
      </p:sp>
      <p:sp>
        <p:nvSpPr>
          <p:cNvPr id="136195" name="Rectangle 2">
            <a:extLst>
              <a:ext uri="{FF2B5EF4-FFF2-40B4-BE49-F238E27FC236}">
                <a16:creationId xmlns:a16="http://schemas.microsoft.com/office/drawing/2014/main" id="{E82A76F2-128F-483D-9772-9EC72CDD50DA}"/>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42C6AA12-EFFD-48F7-8712-4AAE83A1B9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52A60322-55A6-48F1-BDAD-4359650DA0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D7419C-205B-4822-9762-6573B1EDC7C6}" type="slidenum">
              <a:rPr lang="en-US" altLang="en-US">
                <a:latin typeface="Times New Roman" panose="02020603050405020304" pitchFamily="18" charset="0"/>
              </a:rPr>
              <a:pPr/>
              <a:t>575</a:t>
            </a:fld>
            <a:endParaRPr lang="en-US" altLang="en-US">
              <a:latin typeface="Times New Roman" panose="02020603050405020304" pitchFamily="18" charset="0"/>
            </a:endParaRPr>
          </a:p>
        </p:txBody>
      </p:sp>
      <p:sp>
        <p:nvSpPr>
          <p:cNvPr id="137219" name="Rectangle 2">
            <a:extLst>
              <a:ext uri="{FF2B5EF4-FFF2-40B4-BE49-F238E27FC236}">
                <a16:creationId xmlns:a16="http://schemas.microsoft.com/office/drawing/2014/main" id="{12F1FD45-5D18-421B-B1DB-64EA20059BAD}"/>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D6A9EE16-EFCB-4E01-84DE-734D0AA18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BE2D0BFB-ECA4-4C07-8994-8A88F29AAD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FC82682-D545-467D-8124-18513B1E9CEB}" type="slidenum">
              <a:rPr lang="en-US" altLang="en-US">
                <a:latin typeface="Times New Roman" panose="02020603050405020304" pitchFamily="18" charset="0"/>
              </a:rPr>
              <a:pPr/>
              <a:t>578</a:t>
            </a:fld>
            <a:endParaRPr lang="en-US" altLang="en-US">
              <a:latin typeface="Times New Roman" panose="02020603050405020304" pitchFamily="18" charset="0"/>
            </a:endParaRPr>
          </a:p>
        </p:txBody>
      </p:sp>
      <p:sp>
        <p:nvSpPr>
          <p:cNvPr id="138243" name="Rectangle 2">
            <a:extLst>
              <a:ext uri="{FF2B5EF4-FFF2-40B4-BE49-F238E27FC236}">
                <a16:creationId xmlns:a16="http://schemas.microsoft.com/office/drawing/2014/main" id="{5A43AED6-E6E9-43A7-AC93-64E1E9990A89}"/>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772FBEB7-042D-4152-8A9C-1370E47C76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28D453DF-2D5F-4B73-B4AC-B5CF546FD1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7D4C080-24BF-412B-8F06-E36EDFECF8DD}" type="slidenum">
              <a:rPr lang="en-US" altLang="en-US">
                <a:latin typeface="Times New Roman" panose="02020603050405020304" pitchFamily="18" charset="0"/>
              </a:rPr>
              <a:pPr/>
              <a:t>579</a:t>
            </a:fld>
            <a:endParaRPr lang="en-US" altLang="en-US">
              <a:latin typeface="Times New Roman" panose="02020603050405020304" pitchFamily="18" charset="0"/>
            </a:endParaRPr>
          </a:p>
        </p:txBody>
      </p:sp>
      <p:sp>
        <p:nvSpPr>
          <p:cNvPr id="139267" name="Rectangle 2">
            <a:extLst>
              <a:ext uri="{FF2B5EF4-FFF2-40B4-BE49-F238E27FC236}">
                <a16:creationId xmlns:a16="http://schemas.microsoft.com/office/drawing/2014/main" id="{5B0E173E-03EA-4E90-8188-93FE2E0C3F1A}"/>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52774992-1B31-4E69-A7C1-2E636C6DF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9280E73A-3A4D-4752-BAA4-1A310FEAB3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2676500-2F49-4FEE-A5A8-EF61C8B87081}" type="slidenum">
              <a:rPr lang="en-US" altLang="en-US">
                <a:latin typeface="Times New Roman" panose="02020603050405020304" pitchFamily="18" charset="0"/>
              </a:rPr>
              <a:pPr/>
              <a:t>580</a:t>
            </a:fld>
            <a:endParaRPr lang="en-US" altLang="en-US">
              <a:latin typeface="Times New Roman" panose="02020603050405020304" pitchFamily="18" charset="0"/>
            </a:endParaRPr>
          </a:p>
        </p:txBody>
      </p:sp>
      <p:sp>
        <p:nvSpPr>
          <p:cNvPr id="140291" name="Rectangle 2">
            <a:extLst>
              <a:ext uri="{FF2B5EF4-FFF2-40B4-BE49-F238E27FC236}">
                <a16:creationId xmlns:a16="http://schemas.microsoft.com/office/drawing/2014/main" id="{A701F2A2-FCDE-49FF-B7E2-98FCCB5C7E4C}"/>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D974233A-95CA-4EDD-A652-9932AF03DB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99445CA8-5C0C-4299-8325-D07E0D5C01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81BFE0-00FB-494F-8EAE-0AA4F1450B8A}" type="slidenum">
              <a:rPr lang="en-US" altLang="en-US">
                <a:latin typeface="Times New Roman" panose="02020603050405020304" pitchFamily="18" charset="0"/>
              </a:rPr>
              <a:pPr/>
              <a:t>581</a:t>
            </a:fld>
            <a:endParaRPr lang="en-US" altLang="en-US">
              <a:latin typeface="Times New Roman" panose="02020603050405020304" pitchFamily="18" charset="0"/>
            </a:endParaRPr>
          </a:p>
        </p:txBody>
      </p:sp>
      <p:sp>
        <p:nvSpPr>
          <p:cNvPr id="141315" name="Rectangle 2">
            <a:extLst>
              <a:ext uri="{FF2B5EF4-FFF2-40B4-BE49-F238E27FC236}">
                <a16:creationId xmlns:a16="http://schemas.microsoft.com/office/drawing/2014/main" id="{E8DC24D7-B195-4DB9-B58D-A05EAF17D681}"/>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50F5443B-D336-4868-B2F6-610239DE8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EA78C8BE-AB62-4F13-B00E-23C8DED2CA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6397F0-D1D0-4685-84E3-808C672B4567}" type="slidenum">
              <a:rPr lang="en-US" altLang="en-US">
                <a:latin typeface="Times New Roman" panose="02020603050405020304" pitchFamily="18" charset="0"/>
              </a:rPr>
              <a:pPr/>
              <a:t>582</a:t>
            </a:fld>
            <a:endParaRPr lang="en-US" altLang="en-US">
              <a:latin typeface="Times New Roman" panose="02020603050405020304" pitchFamily="18" charset="0"/>
            </a:endParaRPr>
          </a:p>
        </p:txBody>
      </p:sp>
      <p:sp>
        <p:nvSpPr>
          <p:cNvPr id="142339" name="Rectangle 2">
            <a:extLst>
              <a:ext uri="{FF2B5EF4-FFF2-40B4-BE49-F238E27FC236}">
                <a16:creationId xmlns:a16="http://schemas.microsoft.com/office/drawing/2014/main" id="{69050607-AE8D-4105-AE83-64E736433EE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66ED02AB-6AB5-46AA-944A-EA7BCF3764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915C5E4C-7431-45EA-8BB3-5BD8E06B6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AAEF08-9DD4-482D-90BC-07DC57F8A327}" type="slidenum">
              <a:rPr lang="en-US" altLang="en-US">
                <a:latin typeface="Times New Roman" panose="02020603050405020304" pitchFamily="18" charset="0"/>
              </a:rPr>
              <a:pPr/>
              <a:t>583</a:t>
            </a:fld>
            <a:endParaRPr lang="en-US" altLang="en-US">
              <a:latin typeface="Times New Roman" panose="02020603050405020304" pitchFamily="18" charset="0"/>
            </a:endParaRPr>
          </a:p>
        </p:txBody>
      </p:sp>
      <p:sp>
        <p:nvSpPr>
          <p:cNvPr id="143363" name="Rectangle 2">
            <a:extLst>
              <a:ext uri="{FF2B5EF4-FFF2-40B4-BE49-F238E27FC236}">
                <a16:creationId xmlns:a16="http://schemas.microsoft.com/office/drawing/2014/main" id="{558B275E-9CF5-48D4-A5BD-19F5360CA187}"/>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A74547C7-FBD4-4B6C-85C6-85B97262E9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6F0924F5-C8A0-4A82-B2C8-3A8764D335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E3A684B-4A3B-43F3-9569-2AE451F94590}" type="slidenum">
              <a:rPr lang="en-US" altLang="en-US">
                <a:latin typeface="Times New Roman" panose="02020603050405020304" pitchFamily="18" charset="0"/>
              </a:rPr>
              <a:pPr/>
              <a:t>584</a:t>
            </a:fld>
            <a:endParaRPr lang="en-US" altLang="en-US">
              <a:latin typeface="Times New Roman" panose="02020603050405020304" pitchFamily="18" charset="0"/>
            </a:endParaRPr>
          </a:p>
        </p:txBody>
      </p:sp>
      <p:sp>
        <p:nvSpPr>
          <p:cNvPr id="144387" name="Rectangle 2">
            <a:extLst>
              <a:ext uri="{FF2B5EF4-FFF2-40B4-BE49-F238E27FC236}">
                <a16:creationId xmlns:a16="http://schemas.microsoft.com/office/drawing/2014/main" id="{6272F2C8-C727-4B13-8012-44109A3196C7}"/>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CBA7C6D9-345E-49A5-81CA-E9E72D3B9F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E5CE511C-DD44-4CC6-9CBE-9703CA8C25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3DACEB9-9E2C-4066-B0B4-6F4B7E0755DC}" type="slidenum">
              <a:rPr lang="en-US" altLang="en-US">
                <a:latin typeface="Times New Roman" panose="02020603050405020304" pitchFamily="18" charset="0"/>
              </a:rPr>
              <a:pPr/>
              <a:t>585</a:t>
            </a:fld>
            <a:endParaRPr lang="en-US" altLang="en-US">
              <a:latin typeface="Times New Roman" panose="02020603050405020304" pitchFamily="18" charset="0"/>
            </a:endParaRPr>
          </a:p>
        </p:txBody>
      </p:sp>
      <p:sp>
        <p:nvSpPr>
          <p:cNvPr id="145411" name="Rectangle 2">
            <a:extLst>
              <a:ext uri="{FF2B5EF4-FFF2-40B4-BE49-F238E27FC236}">
                <a16:creationId xmlns:a16="http://schemas.microsoft.com/office/drawing/2014/main" id="{597FC37B-8921-4AC3-B9D3-A6A50323504B}"/>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CF833D2F-50D5-4C3B-8971-F677EE3583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342900" y="696913"/>
            <a:ext cx="61976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278167FF-68E7-4609-AA07-581132200330}"/>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F62007A9-F825-4249-B71C-96CE76C933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EC77DD2-9B86-424C-BB4C-63BF79E105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38AE1AD-3F56-4889-BDA2-43C04193A71C}" type="slidenum">
              <a:rPr lang="en-US" altLang="en-US">
                <a:latin typeface="Times New Roman" panose="02020603050405020304" pitchFamily="18" charset="0"/>
              </a:rPr>
              <a:pPr/>
              <a:t>587</a:t>
            </a:fld>
            <a:endParaRPr lang="en-US" altLang="en-US">
              <a:latin typeface="Times New Roman" panose="02020603050405020304" pitchFamily="18" charset="0"/>
            </a:endParaRPr>
          </a:p>
        </p:txBody>
      </p:sp>
      <p:sp>
        <p:nvSpPr>
          <p:cNvPr id="147459" name="Rectangle 2">
            <a:extLst>
              <a:ext uri="{FF2B5EF4-FFF2-40B4-BE49-F238E27FC236}">
                <a16:creationId xmlns:a16="http://schemas.microsoft.com/office/drawing/2014/main" id="{9ACCB673-3231-4E3A-8A17-1FEB8B70B190}"/>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CA63D3B0-42BE-44B8-A3E2-964AF31408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8BEEDF24-5968-420B-81A6-9FE8EB2344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7D0B8B-BAFD-4A3D-B391-FA971194D587}" type="slidenum">
              <a:rPr lang="en-US" altLang="en-US">
                <a:latin typeface="Times New Roman" panose="02020603050405020304" pitchFamily="18" charset="0"/>
              </a:rPr>
              <a:pPr/>
              <a:t>588</a:t>
            </a:fld>
            <a:endParaRPr lang="en-US" altLang="en-US">
              <a:latin typeface="Times New Roman" panose="02020603050405020304" pitchFamily="18" charset="0"/>
            </a:endParaRPr>
          </a:p>
        </p:txBody>
      </p:sp>
      <p:sp>
        <p:nvSpPr>
          <p:cNvPr id="148483" name="Rectangle 2">
            <a:extLst>
              <a:ext uri="{FF2B5EF4-FFF2-40B4-BE49-F238E27FC236}">
                <a16:creationId xmlns:a16="http://schemas.microsoft.com/office/drawing/2014/main" id="{7AFA0411-D5C7-44F5-92FB-4A81DF3D6019}"/>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E683C887-9813-4BAE-8C1E-9184E7ADE6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A2EE2621-441A-47D4-B399-3CB877370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70A1341-C92E-4F22-99B6-43D85D252F2A}" type="slidenum">
              <a:rPr lang="en-US" altLang="en-US">
                <a:latin typeface="Times New Roman" panose="02020603050405020304" pitchFamily="18" charset="0"/>
              </a:rPr>
              <a:pPr/>
              <a:t>589</a:t>
            </a:fld>
            <a:endParaRPr lang="en-US" altLang="en-US">
              <a:latin typeface="Times New Roman" panose="02020603050405020304" pitchFamily="18" charset="0"/>
            </a:endParaRPr>
          </a:p>
        </p:txBody>
      </p:sp>
      <p:sp>
        <p:nvSpPr>
          <p:cNvPr id="149507" name="Rectangle 2">
            <a:extLst>
              <a:ext uri="{FF2B5EF4-FFF2-40B4-BE49-F238E27FC236}">
                <a16:creationId xmlns:a16="http://schemas.microsoft.com/office/drawing/2014/main" id="{943D789C-96B6-4CD8-BF4B-586C6695EB2C}"/>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AE772594-B020-4887-B006-EBA746493F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DCE7D996-9F9E-4347-BCF2-24A8BF9B68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6D20E2-6F0E-4310-B85C-56C40751DFA6}" type="slidenum">
              <a:rPr lang="en-US" altLang="en-US">
                <a:latin typeface="Times New Roman" panose="02020603050405020304" pitchFamily="18" charset="0"/>
              </a:rPr>
              <a:pPr/>
              <a:t>590</a:t>
            </a:fld>
            <a:endParaRPr lang="en-US" altLang="en-US">
              <a:latin typeface="Times New Roman" panose="02020603050405020304" pitchFamily="18" charset="0"/>
            </a:endParaRPr>
          </a:p>
        </p:txBody>
      </p:sp>
      <p:sp>
        <p:nvSpPr>
          <p:cNvPr id="150531" name="Rectangle 2">
            <a:extLst>
              <a:ext uri="{FF2B5EF4-FFF2-40B4-BE49-F238E27FC236}">
                <a16:creationId xmlns:a16="http://schemas.microsoft.com/office/drawing/2014/main" id="{006B23E7-D1B0-4608-9D99-3972F8CE9782}"/>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D0CECFB1-4291-4316-886C-C03A781430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492DF3B2-6C49-4F9C-A110-A174063523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B346C7A-1455-4A31-B80D-17977E7A4EF8}" type="slidenum">
              <a:rPr lang="en-US" altLang="en-US">
                <a:latin typeface="Times New Roman" panose="02020603050405020304" pitchFamily="18" charset="0"/>
              </a:rPr>
              <a:pPr/>
              <a:t>591</a:t>
            </a:fld>
            <a:endParaRPr lang="en-US" altLang="en-US">
              <a:latin typeface="Times New Roman" panose="02020603050405020304" pitchFamily="18" charset="0"/>
            </a:endParaRPr>
          </a:p>
        </p:txBody>
      </p:sp>
      <p:sp>
        <p:nvSpPr>
          <p:cNvPr id="151555" name="Rectangle 2">
            <a:extLst>
              <a:ext uri="{FF2B5EF4-FFF2-40B4-BE49-F238E27FC236}">
                <a16:creationId xmlns:a16="http://schemas.microsoft.com/office/drawing/2014/main" id="{6CCEDD2E-339A-4418-835D-64B58B723597}"/>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C57B1906-6C47-46E2-BDAD-997A0BD236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BD92895B-4956-49C8-82F0-80BD7C3FB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514684-2866-4F4C-BBA1-FDD60510CA6C}" type="slidenum">
              <a:rPr lang="en-US" altLang="en-US">
                <a:latin typeface="Times New Roman" panose="02020603050405020304" pitchFamily="18" charset="0"/>
              </a:rPr>
              <a:pPr/>
              <a:t>592</a:t>
            </a:fld>
            <a:endParaRPr lang="en-US" altLang="en-US">
              <a:latin typeface="Times New Roman" panose="02020603050405020304" pitchFamily="18" charset="0"/>
            </a:endParaRPr>
          </a:p>
        </p:txBody>
      </p:sp>
      <p:sp>
        <p:nvSpPr>
          <p:cNvPr id="152579" name="Rectangle 2">
            <a:extLst>
              <a:ext uri="{FF2B5EF4-FFF2-40B4-BE49-F238E27FC236}">
                <a16:creationId xmlns:a16="http://schemas.microsoft.com/office/drawing/2014/main" id="{908E9BE6-BEEA-4EFA-87DA-D8D4D67D25DC}"/>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F1113B83-162C-4998-89A0-8B8A49BA07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A7204802-73F0-4EFE-80F8-B5F8745CB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7FEAF7-4BEB-42B5-B76A-25A683C8B678}" type="slidenum">
              <a:rPr lang="en-US" altLang="en-US">
                <a:latin typeface="Times New Roman" panose="02020603050405020304" pitchFamily="18" charset="0"/>
              </a:rPr>
              <a:pPr/>
              <a:t>593</a:t>
            </a:fld>
            <a:endParaRPr lang="en-US" altLang="en-US">
              <a:latin typeface="Times New Roman" panose="02020603050405020304" pitchFamily="18" charset="0"/>
            </a:endParaRPr>
          </a:p>
        </p:txBody>
      </p:sp>
      <p:sp>
        <p:nvSpPr>
          <p:cNvPr id="153603" name="Rectangle 2">
            <a:extLst>
              <a:ext uri="{FF2B5EF4-FFF2-40B4-BE49-F238E27FC236}">
                <a16:creationId xmlns:a16="http://schemas.microsoft.com/office/drawing/2014/main" id="{3EF8D3C4-8F2E-438D-BB36-43E69FF1D8AE}"/>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C4C68196-D54E-4148-B032-CB54D71FDB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EC2E17CB-4D30-407C-BFB4-332CEFB719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3E10020-71C2-454F-B242-56666943DF34}" type="slidenum">
              <a:rPr lang="en-US" altLang="en-US">
                <a:latin typeface="Times New Roman" panose="02020603050405020304" pitchFamily="18" charset="0"/>
              </a:rPr>
              <a:pPr/>
              <a:t>594</a:t>
            </a:fld>
            <a:endParaRPr lang="en-US" altLang="en-US">
              <a:latin typeface="Times New Roman" panose="02020603050405020304" pitchFamily="18" charset="0"/>
            </a:endParaRPr>
          </a:p>
        </p:txBody>
      </p:sp>
      <p:sp>
        <p:nvSpPr>
          <p:cNvPr id="154627" name="Rectangle 2">
            <a:extLst>
              <a:ext uri="{FF2B5EF4-FFF2-40B4-BE49-F238E27FC236}">
                <a16:creationId xmlns:a16="http://schemas.microsoft.com/office/drawing/2014/main" id="{F12DF0AA-3AA1-48FF-AE11-5633BA1365DD}"/>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5CCB7352-60B6-4ACB-9204-DD7FB14CB8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2796DFB2-176E-4C36-8157-233A382622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19EF8C-4231-4782-B39A-7B2E0F77F2B4}" type="slidenum">
              <a:rPr lang="en-US" altLang="en-US">
                <a:latin typeface="Times New Roman" panose="02020603050405020304" pitchFamily="18" charset="0"/>
              </a:rPr>
              <a:pPr/>
              <a:t>595</a:t>
            </a:fld>
            <a:endParaRPr lang="en-US" altLang="en-US">
              <a:latin typeface="Times New Roman" panose="02020603050405020304" pitchFamily="18" charset="0"/>
            </a:endParaRPr>
          </a:p>
        </p:txBody>
      </p:sp>
      <p:sp>
        <p:nvSpPr>
          <p:cNvPr id="155651" name="Rectangle 2">
            <a:extLst>
              <a:ext uri="{FF2B5EF4-FFF2-40B4-BE49-F238E27FC236}">
                <a16:creationId xmlns:a16="http://schemas.microsoft.com/office/drawing/2014/main" id="{6BA96F8A-0303-451B-8FF0-F0231FFBE8A8}"/>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C2E866F9-9F63-4267-AE12-FD26BF4B92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342900" y="696913"/>
            <a:ext cx="61976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F465EF95-595A-4F41-97F1-F2BBA1F412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8CCE5AD-C314-4DFB-97F8-C64B9C4C8E4F}" type="slidenum">
              <a:rPr lang="en-US" altLang="en-US">
                <a:latin typeface="Times New Roman" panose="02020603050405020304" pitchFamily="18" charset="0"/>
              </a:rPr>
              <a:pPr/>
              <a:t>596</a:t>
            </a:fld>
            <a:endParaRPr lang="en-US" altLang="en-US">
              <a:latin typeface="Times New Roman" panose="02020603050405020304" pitchFamily="18" charset="0"/>
            </a:endParaRPr>
          </a:p>
        </p:txBody>
      </p:sp>
      <p:sp>
        <p:nvSpPr>
          <p:cNvPr id="156675" name="Rectangle 2">
            <a:extLst>
              <a:ext uri="{FF2B5EF4-FFF2-40B4-BE49-F238E27FC236}">
                <a16:creationId xmlns:a16="http://schemas.microsoft.com/office/drawing/2014/main" id="{DBE3F616-377A-4393-9F02-287285E02A33}"/>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C682FE68-026E-4D64-ACA9-90978CF26E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56B4D174-7712-4CB1-A41E-3E47996C66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90860-9AF5-424D-A333-7DC8522BDD90}" type="slidenum">
              <a:rPr lang="en-US" altLang="en-US">
                <a:latin typeface="Times New Roman" panose="02020603050405020304" pitchFamily="18" charset="0"/>
              </a:rPr>
              <a:pPr/>
              <a:t>597</a:t>
            </a:fld>
            <a:endParaRPr lang="en-US" altLang="en-US">
              <a:latin typeface="Times New Roman" panose="02020603050405020304" pitchFamily="18" charset="0"/>
            </a:endParaRPr>
          </a:p>
        </p:txBody>
      </p:sp>
      <p:sp>
        <p:nvSpPr>
          <p:cNvPr id="157699" name="Rectangle 2">
            <a:extLst>
              <a:ext uri="{FF2B5EF4-FFF2-40B4-BE49-F238E27FC236}">
                <a16:creationId xmlns:a16="http://schemas.microsoft.com/office/drawing/2014/main" id="{D34CB649-2117-4081-91C0-CE968BFCFCC4}"/>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1E59B376-3E44-42AB-A505-B2EEEB3625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5866CDD-4811-42A2-B280-A13D1C6C07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5CAD1E-1E22-4637-B2E6-50F21264D3FA}" type="slidenum">
              <a:rPr lang="en-US" altLang="en-US">
                <a:latin typeface="Times New Roman" panose="02020603050405020304" pitchFamily="18" charset="0"/>
              </a:rPr>
              <a:pPr/>
              <a:t>598</a:t>
            </a:fld>
            <a:endParaRPr lang="en-US" altLang="en-US">
              <a:latin typeface="Times New Roman" panose="02020603050405020304" pitchFamily="18" charset="0"/>
            </a:endParaRPr>
          </a:p>
        </p:txBody>
      </p:sp>
      <p:sp>
        <p:nvSpPr>
          <p:cNvPr id="158723" name="Rectangle 2">
            <a:extLst>
              <a:ext uri="{FF2B5EF4-FFF2-40B4-BE49-F238E27FC236}">
                <a16:creationId xmlns:a16="http://schemas.microsoft.com/office/drawing/2014/main" id="{C26A336E-B0A4-4355-9177-376B2811343F}"/>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A2DC4382-E997-4207-A545-B2CB280F0B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93E4F0CE-D923-4137-8356-335CED0DAB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658769-8F6C-489F-90D1-9CC8B1660090}" type="slidenum">
              <a:rPr lang="en-US" altLang="en-US">
                <a:latin typeface="Times New Roman" panose="02020603050405020304" pitchFamily="18" charset="0"/>
              </a:rPr>
              <a:pPr/>
              <a:t>599</a:t>
            </a:fld>
            <a:endParaRPr lang="en-US" altLang="en-US">
              <a:latin typeface="Times New Roman" panose="02020603050405020304" pitchFamily="18" charset="0"/>
            </a:endParaRPr>
          </a:p>
        </p:txBody>
      </p:sp>
      <p:sp>
        <p:nvSpPr>
          <p:cNvPr id="159747" name="Rectangle 2">
            <a:extLst>
              <a:ext uri="{FF2B5EF4-FFF2-40B4-BE49-F238E27FC236}">
                <a16:creationId xmlns:a16="http://schemas.microsoft.com/office/drawing/2014/main" id="{60738C59-F0E4-448F-A9D3-AD8236E66B50}"/>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976268BD-A21D-4A9C-83D9-F6E58693A9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590FCDA9-D6D2-4A25-9451-9A1C9532C5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BBE8513-7EE7-473B-AF73-11B00E2FA16E}" type="slidenum">
              <a:rPr lang="en-US" altLang="en-US">
                <a:latin typeface="Times New Roman" panose="02020603050405020304" pitchFamily="18" charset="0"/>
              </a:rPr>
              <a:pPr/>
              <a:t>600</a:t>
            </a:fld>
            <a:endParaRPr lang="en-US" altLang="en-US">
              <a:latin typeface="Times New Roman" panose="02020603050405020304" pitchFamily="18" charset="0"/>
            </a:endParaRPr>
          </a:p>
        </p:txBody>
      </p:sp>
      <p:sp>
        <p:nvSpPr>
          <p:cNvPr id="160771" name="Rectangle 2">
            <a:extLst>
              <a:ext uri="{FF2B5EF4-FFF2-40B4-BE49-F238E27FC236}">
                <a16:creationId xmlns:a16="http://schemas.microsoft.com/office/drawing/2014/main" id="{8907C65B-75F9-4EFC-95B6-AD05FDE781EB}"/>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54E0E54F-40AD-446E-881F-0326A4A41B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1837ECB5-7162-4CEC-A47D-E4BE9B6BEC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09FEF30-9510-4C58-8BDC-945E5163F881}" type="slidenum">
              <a:rPr lang="en-US" altLang="en-US">
                <a:latin typeface="Times New Roman" panose="02020603050405020304" pitchFamily="18" charset="0"/>
              </a:rPr>
              <a:pPr/>
              <a:t>601</a:t>
            </a:fld>
            <a:endParaRPr lang="en-US" altLang="en-US">
              <a:latin typeface="Times New Roman" panose="02020603050405020304" pitchFamily="18" charset="0"/>
            </a:endParaRPr>
          </a:p>
        </p:txBody>
      </p:sp>
      <p:sp>
        <p:nvSpPr>
          <p:cNvPr id="161795" name="Rectangle 2">
            <a:extLst>
              <a:ext uri="{FF2B5EF4-FFF2-40B4-BE49-F238E27FC236}">
                <a16:creationId xmlns:a16="http://schemas.microsoft.com/office/drawing/2014/main" id="{07995171-3EE2-4E73-8490-2043FAF0F70A}"/>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8C7CE5D7-69FE-4842-BF55-75D2A5D5EA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9D6C97B1-3832-4F66-B910-70D74BAE37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3FEAB0-D0B8-4413-8091-47B30D592B6D}" type="slidenum">
              <a:rPr lang="en-US" altLang="en-US">
                <a:latin typeface="Times New Roman" panose="02020603050405020304" pitchFamily="18" charset="0"/>
              </a:rPr>
              <a:pPr/>
              <a:t>602</a:t>
            </a:fld>
            <a:endParaRPr lang="en-US" altLang="en-US">
              <a:latin typeface="Times New Roman" panose="02020603050405020304" pitchFamily="18" charset="0"/>
            </a:endParaRPr>
          </a:p>
        </p:txBody>
      </p:sp>
      <p:sp>
        <p:nvSpPr>
          <p:cNvPr id="162819" name="Rectangle 2">
            <a:extLst>
              <a:ext uri="{FF2B5EF4-FFF2-40B4-BE49-F238E27FC236}">
                <a16:creationId xmlns:a16="http://schemas.microsoft.com/office/drawing/2014/main" id="{0CEA0066-5027-4471-91EA-9985ABD18916}"/>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47BEC658-299A-49A8-97E6-0EB7A45AE7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B5D1975B-F866-4C46-9280-F72E2CB244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A1AAD5-B1CB-4150-8FBD-59C5EEEBE590}" type="slidenum">
              <a:rPr lang="en-US" altLang="en-US">
                <a:latin typeface="Times New Roman" panose="02020603050405020304" pitchFamily="18" charset="0"/>
              </a:rPr>
              <a:pPr/>
              <a:t>603</a:t>
            </a:fld>
            <a:endParaRPr lang="en-US" altLang="en-US">
              <a:latin typeface="Times New Roman" panose="02020603050405020304" pitchFamily="18" charset="0"/>
            </a:endParaRPr>
          </a:p>
        </p:txBody>
      </p:sp>
      <p:sp>
        <p:nvSpPr>
          <p:cNvPr id="163843" name="Rectangle 2">
            <a:extLst>
              <a:ext uri="{FF2B5EF4-FFF2-40B4-BE49-F238E27FC236}">
                <a16:creationId xmlns:a16="http://schemas.microsoft.com/office/drawing/2014/main" id="{CD0501A9-BE48-4120-9C77-F88180A38FF6}"/>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7DD218C6-639C-4E06-B2EF-B8F6E1A0A4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E45A9722-F4BC-45A6-9014-F76DB9CBCF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FA84A1-1FEE-4467-9D36-F04EF63A92D2}" type="slidenum">
              <a:rPr lang="en-US" altLang="en-US">
                <a:latin typeface="Times New Roman" panose="02020603050405020304" pitchFamily="18" charset="0"/>
              </a:rPr>
              <a:pPr/>
              <a:t>604</a:t>
            </a:fld>
            <a:endParaRPr lang="en-US" altLang="en-US">
              <a:latin typeface="Times New Roman" panose="02020603050405020304" pitchFamily="18" charset="0"/>
            </a:endParaRPr>
          </a:p>
        </p:txBody>
      </p:sp>
      <p:sp>
        <p:nvSpPr>
          <p:cNvPr id="164867" name="Rectangle 2">
            <a:extLst>
              <a:ext uri="{FF2B5EF4-FFF2-40B4-BE49-F238E27FC236}">
                <a16:creationId xmlns:a16="http://schemas.microsoft.com/office/drawing/2014/main" id="{1B7CE1BA-7068-4A1D-A07E-04E7B13B5703}"/>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34D636C2-C7FC-470A-9494-50E3661E34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24D3D8AE-4DAC-4DEE-AA5C-7B9D62ADCA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644C32-2110-4DA3-B36E-B20BD12B7688}" type="slidenum">
              <a:rPr lang="en-US" altLang="en-US">
                <a:latin typeface="Times New Roman" panose="02020603050405020304" pitchFamily="18" charset="0"/>
              </a:rPr>
              <a:pPr/>
              <a:t>605</a:t>
            </a:fld>
            <a:endParaRPr lang="en-US" altLang="en-US">
              <a:latin typeface="Times New Roman" panose="02020603050405020304" pitchFamily="18" charset="0"/>
            </a:endParaRPr>
          </a:p>
        </p:txBody>
      </p:sp>
      <p:sp>
        <p:nvSpPr>
          <p:cNvPr id="165891" name="Rectangle 2">
            <a:extLst>
              <a:ext uri="{FF2B5EF4-FFF2-40B4-BE49-F238E27FC236}">
                <a16:creationId xmlns:a16="http://schemas.microsoft.com/office/drawing/2014/main" id="{4CF9635B-E972-4ADB-922D-5E8C0E1E473E}"/>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DF851186-E4D7-4063-9EAE-A010C389FE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419100" y="701675"/>
            <a:ext cx="6240463"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342900" y="696913"/>
            <a:ext cx="61976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6D552B07-256F-4CF9-951E-BED33D96D4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C3FC6E-E384-4B81-AA25-F632E1589562}" type="slidenum">
              <a:rPr lang="en-US" altLang="en-US">
                <a:latin typeface="Times New Roman" panose="02020603050405020304" pitchFamily="18" charset="0"/>
              </a:rPr>
              <a:pPr/>
              <a:t>606</a:t>
            </a:fld>
            <a:endParaRPr lang="en-US" altLang="en-US">
              <a:latin typeface="Times New Roman" panose="02020603050405020304" pitchFamily="18" charset="0"/>
            </a:endParaRPr>
          </a:p>
        </p:txBody>
      </p:sp>
      <p:sp>
        <p:nvSpPr>
          <p:cNvPr id="166915" name="Rectangle 2">
            <a:extLst>
              <a:ext uri="{FF2B5EF4-FFF2-40B4-BE49-F238E27FC236}">
                <a16:creationId xmlns:a16="http://schemas.microsoft.com/office/drawing/2014/main" id="{91E88685-55B4-4474-96D2-B0B47E63BBAD}"/>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1C63F73-047C-46CA-A5C8-6B22C38F41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08E7E262-8EBF-413C-9234-CC065C7AF1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FFE3F1-2A37-4DDB-9015-6B1A489622A6}" type="slidenum">
              <a:rPr lang="en-US" altLang="en-US">
                <a:latin typeface="Times New Roman" panose="02020603050405020304" pitchFamily="18" charset="0"/>
              </a:rPr>
              <a:pPr/>
              <a:t>607</a:t>
            </a:fld>
            <a:endParaRPr lang="en-US" altLang="en-US">
              <a:latin typeface="Times New Roman" panose="02020603050405020304" pitchFamily="18" charset="0"/>
            </a:endParaRPr>
          </a:p>
        </p:txBody>
      </p:sp>
      <p:sp>
        <p:nvSpPr>
          <p:cNvPr id="167939" name="Rectangle 2">
            <a:extLst>
              <a:ext uri="{FF2B5EF4-FFF2-40B4-BE49-F238E27FC236}">
                <a16:creationId xmlns:a16="http://schemas.microsoft.com/office/drawing/2014/main" id="{1CA3503E-2100-4841-8172-91A48E62958E}"/>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22017BA5-0BDF-40DF-95A5-92B8BA34EC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36A2E6F0-7B4E-4BB4-8DB7-B5394FE970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85EF551-EF8F-46DA-A89F-7791386C4B4D}" type="slidenum">
              <a:rPr lang="en-US" altLang="en-US">
                <a:latin typeface="Times New Roman" panose="02020603050405020304" pitchFamily="18" charset="0"/>
              </a:rPr>
              <a:pPr/>
              <a:t>608</a:t>
            </a:fld>
            <a:endParaRPr lang="en-US" altLang="en-US">
              <a:latin typeface="Times New Roman" panose="02020603050405020304" pitchFamily="18" charset="0"/>
            </a:endParaRPr>
          </a:p>
        </p:txBody>
      </p:sp>
      <p:sp>
        <p:nvSpPr>
          <p:cNvPr id="168963" name="Rectangle 2">
            <a:extLst>
              <a:ext uri="{FF2B5EF4-FFF2-40B4-BE49-F238E27FC236}">
                <a16:creationId xmlns:a16="http://schemas.microsoft.com/office/drawing/2014/main" id="{AF9BF14E-5289-4565-8CAE-65B31752767E}"/>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27E7C323-6FDB-491B-A617-3A92C1757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C0BEDB21-9A7F-45C8-BE9F-43E404991A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3CA6C3-4E4A-4280-9B61-3AC42C0B926C}" type="slidenum">
              <a:rPr lang="en-US" altLang="en-US">
                <a:latin typeface="Times New Roman" panose="02020603050405020304" pitchFamily="18" charset="0"/>
              </a:rPr>
              <a:pPr/>
              <a:t>609</a:t>
            </a:fld>
            <a:endParaRPr lang="en-US" altLang="en-US">
              <a:latin typeface="Times New Roman" panose="02020603050405020304" pitchFamily="18" charset="0"/>
            </a:endParaRPr>
          </a:p>
        </p:txBody>
      </p:sp>
      <p:sp>
        <p:nvSpPr>
          <p:cNvPr id="169987" name="Rectangle 2">
            <a:extLst>
              <a:ext uri="{FF2B5EF4-FFF2-40B4-BE49-F238E27FC236}">
                <a16:creationId xmlns:a16="http://schemas.microsoft.com/office/drawing/2014/main" id="{E5E2401C-DC3B-4423-9600-C48ABE98CC42}"/>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A230136D-417F-43C6-B047-6351301C5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00EB846F-2F0A-4C9C-B88D-092C420714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65E47C-C10F-4992-A271-A5F071BCBF1A}" type="slidenum">
              <a:rPr lang="en-US" altLang="en-US">
                <a:latin typeface="Helvetica" panose="020B0604020202020204" pitchFamily="34" charset="0"/>
              </a:rPr>
              <a:pPr/>
              <a:t>610</a:t>
            </a:fld>
            <a:endParaRPr lang="en-US" altLang="en-US">
              <a:latin typeface="Helvetica" panose="020B0604020202020204" pitchFamily="34" charset="0"/>
            </a:endParaRPr>
          </a:p>
        </p:txBody>
      </p:sp>
      <p:sp>
        <p:nvSpPr>
          <p:cNvPr id="6146" name="Rectangle 2">
            <a:extLst>
              <a:ext uri="{FF2B5EF4-FFF2-40B4-BE49-F238E27FC236}">
                <a16:creationId xmlns:a16="http://schemas.microsoft.com/office/drawing/2014/main" id="{BB3AE7A0-F616-4931-A402-11CE533306F2}"/>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87146682-9923-413F-9BC8-73EF86C54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983C9499-3560-4590-9D10-005DE7F9E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725604-1549-4CCD-8DE5-6FBC0325300D}" type="slidenum">
              <a:rPr lang="en-US" altLang="en-US">
                <a:latin typeface="Helvetica" panose="020B0604020202020204" pitchFamily="34" charset="0"/>
              </a:rPr>
              <a:pPr/>
              <a:t>611</a:t>
            </a:fld>
            <a:endParaRPr lang="en-US" altLang="en-US">
              <a:latin typeface="Helvetica" panose="020B0604020202020204" pitchFamily="34" charset="0"/>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F497FAA7-9CD1-43C8-AD06-03B8C59C0C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72BEAA6-E846-4C23-94DC-EA1A7582E535}" type="slidenum">
              <a:rPr lang="en-US" altLang="en-US">
                <a:latin typeface="Helvetica" panose="020B0604020202020204" pitchFamily="34" charset="0"/>
              </a:rPr>
              <a:pPr/>
              <a:t>612</a:t>
            </a:fld>
            <a:endParaRPr lang="en-US" altLang="en-US">
              <a:latin typeface="Helvetica" panose="020B0604020202020204" pitchFamily="34" charset="0"/>
            </a:endParaRPr>
          </a:p>
        </p:txBody>
      </p:sp>
      <p:sp>
        <p:nvSpPr>
          <p:cNvPr id="10242" name="Rectangle 2">
            <a:extLst>
              <a:ext uri="{FF2B5EF4-FFF2-40B4-BE49-F238E27FC236}">
                <a16:creationId xmlns:a16="http://schemas.microsoft.com/office/drawing/2014/main" id="{A4DDA1DF-BED9-4D05-9F4B-199961DC5E8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A45ACA94-A8A2-4683-8E4E-C9D064CECB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5FA4D3C0-E47B-490D-A52F-AC24FA701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0980B9-8DA3-429E-B4D6-A8D5F7D522F8}" type="slidenum">
              <a:rPr lang="en-US" altLang="en-US">
                <a:latin typeface="Helvetica" panose="020B0604020202020204" pitchFamily="34" charset="0"/>
              </a:rPr>
              <a:pPr/>
              <a:t>614</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EFBC20D2-B338-46C3-A3D2-29C2231E8B9B}"/>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187A1363-0CBE-4D10-85FE-D675D2F0BA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8745837"/>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5FA4D3C0-E47B-490D-A52F-AC24FA701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0980B9-8DA3-429E-B4D6-A8D5F7D522F8}" type="slidenum">
              <a:rPr lang="en-US" altLang="en-US">
                <a:latin typeface="Helvetica" panose="020B0604020202020204" pitchFamily="34" charset="0"/>
              </a:rPr>
              <a:pPr/>
              <a:t>615</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EFBC20D2-B338-46C3-A3D2-29C2231E8B9B}"/>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187A1363-0CBE-4D10-85FE-D675D2F0BA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9645B5D3-5E05-489B-BBD4-AE085D4280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B6E4A82-2BAA-4814-8D2B-C6FF14C7D755}" type="slidenum">
              <a:rPr lang="en-US" altLang="en-US">
                <a:latin typeface="Helvetica" panose="020B0604020202020204" pitchFamily="34" charset="0"/>
              </a:rPr>
              <a:pPr/>
              <a:t>616</a:t>
            </a:fld>
            <a:endParaRPr lang="en-US" altLang="en-US">
              <a:latin typeface="Helvetica" panose="020B0604020202020204" pitchFamily="34" charset="0"/>
            </a:endParaRPr>
          </a:p>
        </p:txBody>
      </p:sp>
      <p:sp>
        <p:nvSpPr>
          <p:cNvPr id="15362" name="Rectangle 2">
            <a:extLst>
              <a:ext uri="{FF2B5EF4-FFF2-40B4-BE49-F238E27FC236}">
                <a16:creationId xmlns:a16="http://schemas.microsoft.com/office/drawing/2014/main" id="{71B3673C-8E42-4AE1-9CE6-91C6F6E798B4}"/>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506D4954-0343-4F85-B861-69E9C14A6E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342900" y="696913"/>
            <a:ext cx="61976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44B6F08-B757-4775-948B-82A383FC4E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6367FF-A034-4672-A7A6-EF40FC3647DF}" type="slidenum">
              <a:rPr lang="en-US" altLang="en-US">
                <a:latin typeface="Helvetica" panose="020B0604020202020204" pitchFamily="34" charset="0"/>
              </a:rPr>
              <a:pPr/>
              <a:t>619</a:t>
            </a:fld>
            <a:endParaRPr lang="en-US" altLang="en-US">
              <a:latin typeface="Helvetica" panose="020B0604020202020204" pitchFamily="34" charset="0"/>
            </a:endParaRPr>
          </a:p>
        </p:txBody>
      </p:sp>
      <p:sp>
        <p:nvSpPr>
          <p:cNvPr id="18434" name="Rectangle 2">
            <a:extLst>
              <a:ext uri="{FF2B5EF4-FFF2-40B4-BE49-F238E27FC236}">
                <a16:creationId xmlns:a16="http://schemas.microsoft.com/office/drawing/2014/main" id="{949002C5-6154-47E3-A150-3CD3ABF30BD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F945C94F-E772-44F5-A0E8-4B8589575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A172A9F1-930E-458D-9EFE-99352AF585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3F45B-459A-489E-BA28-0EAF59E9B988}" type="slidenum">
              <a:rPr lang="en-US" altLang="en-US">
                <a:latin typeface="Helvetica" panose="020B0604020202020204" pitchFamily="34" charset="0"/>
              </a:rPr>
              <a:pPr/>
              <a:t>620</a:t>
            </a:fld>
            <a:endParaRPr lang="en-US" altLang="en-US">
              <a:latin typeface="Helvetica" panose="020B0604020202020204" pitchFamily="34" charset="0"/>
            </a:endParaRPr>
          </a:p>
        </p:txBody>
      </p:sp>
      <p:sp>
        <p:nvSpPr>
          <p:cNvPr id="20482" name="Rectangle 2">
            <a:extLst>
              <a:ext uri="{FF2B5EF4-FFF2-40B4-BE49-F238E27FC236}">
                <a16:creationId xmlns:a16="http://schemas.microsoft.com/office/drawing/2014/main" id="{725E42B3-2CF7-4F66-83B2-145CA8AC250F}"/>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C7E05B6-7656-459D-9139-565F83D1B8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54E70112-4D82-40CB-99FA-FCA2881009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8F827-A544-4C0F-92F0-46CB0B074831}" type="slidenum">
              <a:rPr lang="en-US" altLang="en-US">
                <a:latin typeface="Helvetica" panose="020B0604020202020204" pitchFamily="34" charset="0"/>
              </a:rPr>
              <a:pPr/>
              <a:t>621</a:t>
            </a:fld>
            <a:endParaRPr lang="en-US" altLang="en-US">
              <a:latin typeface="Helvetica" panose="020B0604020202020204" pitchFamily="34" charset="0"/>
            </a:endParaRPr>
          </a:p>
        </p:txBody>
      </p:sp>
      <p:sp>
        <p:nvSpPr>
          <p:cNvPr id="22530" name="Rectangle 2">
            <a:extLst>
              <a:ext uri="{FF2B5EF4-FFF2-40B4-BE49-F238E27FC236}">
                <a16:creationId xmlns:a16="http://schemas.microsoft.com/office/drawing/2014/main" id="{5FED1897-8544-42F4-AAFE-840967ED1A4D}"/>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B411AA7C-F79A-4FE5-8A35-140B450A92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1661E3A8-A660-4482-9EFE-05B0F65B44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9C8348-6C41-4D82-8AC3-A58BA10F0B06}" type="slidenum">
              <a:rPr lang="en-US" altLang="en-US">
                <a:latin typeface="Helvetica" panose="020B0604020202020204" pitchFamily="34" charset="0"/>
              </a:rPr>
              <a:pPr/>
              <a:t>622</a:t>
            </a:fld>
            <a:endParaRPr lang="en-US" altLang="en-US">
              <a:latin typeface="Helvetica" panose="020B0604020202020204" pitchFamily="34" charset="0"/>
            </a:endParaRPr>
          </a:p>
        </p:txBody>
      </p:sp>
      <p:sp>
        <p:nvSpPr>
          <p:cNvPr id="24578" name="Rectangle 2">
            <a:extLst>
              <a:ext uri="{FF2B5EF4-FFF2-40B4-BE49-F238E27FC236}">
                <a16:creationId xmlns:a16="http://schemas.microsoft.com/office/drawing/2014/main" id="{010114D3-CAC5-4AF4-93D3-F5D96A2303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5855EE26-4AFB-4702-9896-C11CB920F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D78FC1F-5492-420C-8D34-0BD7EE23F2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1138CC-EDF6-46AC-A83B-23C5A28A0334}" type="slidenum">
              <a:rPr lang="en-US" altLang="en-US">
                <a:latin typeface="Helvetica" panose="020B0604020202020204" pitchFamily="34" charset="0"/>
              </a:rPr>
              <a:pPr/>
              <a:t>624</a:t>
            </a:fld>
            <a:endParaRPr lang="en-US" altLang="en-US">
              <a:latin typeface="Helvetica" panose="020B0604020202020204" pitchFamily="34" charset="0"/>
            </a:endParaRPr>
          </a:p>
        </p:txBody>
      </p:sp>
      <p:sp>
        <p:nvSpPr>
          <p:cNvPr id="27650" name="Rectangle 2">
            <a:extLst>
              <a:ext uri="{FF2B5EF4-FFF2-40B4-BE49-F238E27FC236}">
                <a16:creationId xmlns:a16="http://schemas.microsoft.com/office/drawing/2014/main" id="{E4660216-C594-42A5-8FA2-131FA92C948D}"/>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6B8ECBEA-571C-45A4-8C9D-3280B6A37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66964E56-81BC-4E05-931F-EB2DE7EFDD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1907E-B10C-4080-801B-933AA1D89504}" type="slidenum">
              <a:rPr lang="en-US" altLang="en-US">
                <a:latin typeface="Helvetica" panose="020B0604020202020204" pitchFamily="34" charset="0"/>
              </a:rPr>
              <a:pPr/>
              <a:t>625</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id="{3E18E4D5-FEA7-4243-889B-7F91BB5E230D}"/>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CE01D53A-6098-4BEF-9733-8801744A8C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6A72BB57-F63F-468A-81AE-831E977A78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290DC83-F086-481C-9E2C-49E2EACF66CA}" type="slidenum">
              <a:rPr lang="en-US" altLang="en-US">
                <a:latin typeface="Helvetica" panose="020B0604020202020204" pitchFamily="34" charset="0"/>
              </a:rPr>
              <a:pPr/>
              <a:t>626</a:t>
            </a:fld>
            <a:endParaRPr lang="en-US" altLang="en-US">
              <a:latin typeface="Helvetica" panose="020B0604020202020204" pitchFamily="34" charset="0"/>
            </a:endParaRPr>
          </a:p>
        </p:txBody>
      </p:sp>
      <p:sp>
        <p:nvSpPr>
          <p:cNvPr id="31746" name="Rectangle 2">
            <a:extLst>
              <a:ext uri="{FF2B5EF4-FFF2-40B4-BE49-F238E27FC236}">
                <a16:creationId xmlns:a16="http://schemas.microsoft.com/office/drawing/2014/main" id="{E3E7082C-ED25-4498-8D85-4FD095C647A7}"/>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9AC533E6-32A2-4467-90DC-FAC17567C6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F4195F71-0D75-43C2-B166-4C2E348175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ACE59-2C78-426B-B74D-EEE77C3827E5}" type="slidenum">
              <a:rPr lang="en-US" altLang="en-US">
                <a:latin typeface="Helvetica" panose="020B0604020202020204" pitchFamily="34" charset="0"/>
              </a:rPr>
              <a:pPr/>
              <a:t>627</a:t>
            </a:fld>
            <a:endParaRPr lang="en-US" altLang="en-US">
              <a:latin typeface="Helvetica" panose="020B0604020202020204" pitchFamily="34" charset="0"/>
            </a:endParaRPr>
          </a:p>
        </p:txBody>
      </p:sp>
      <p:sp>
        <p:nvSpPr>
          <p:cNvPr id="33794" name="Rectangle 2">
            <a:extLst>
              <a:ext uri="{FF2B5EF4-FFF2-40B4-BE49-F238E27FC236}">
                <a16:creationId xmlns:a16="http://schemas.microsoft.com/office/drawing/2014/main" id="{369658E4-EF29-4252-9ABE-0293D453F667}"/>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A6157708-37F1-4DA5-89CA-593F0ADB31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282BFAF0-6455-4DBE-B847-E1A0C80A3B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FC8B47-27CD-405D-AE07-B238863F1680}" type="slidenum">
              <a:rPr lang="en-US" altLang="en-US">
                <a:latin typeface="Helvetica" panose="020B0604020202020204" pitchFamily="34" charset="0"/>
              </a:rPr>
              <a:pPr/>
              <a:t>628</a:t>
            </a:fld>
            <a:endParaRPr lang="en-US" altLang="en-US">
              <a:latin typeface="Helvetica" panose="020B0604020202020204" pitchFamily="34" charset="0"/>
            </a:endParaRPr>
          </a:p>
        </p:txBody>
      </p:sp>
      <p:sp>
        <p:nvSpPr>
          <p:cNvPr id="35842" name="Rectangle 2">
            <a:extLst>
              <a:ext uri="{FF2B5EF4-FFF2-40B4-BE49-F238E27FC236}">
                <a16:creationId xmlns:a16="http://schemas.microsoft.com/office/drawing/2014/main" id="{5E42DD52-B166-497E-8DA7-5B7DF68BF45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CCBC3098-7CAB-4B5B-A88E-46BB03A70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59687AD2-CCF8-426C-AB54-9316D0B3CE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FEA45-C62C-4E3D-A1EE-3055F953E8F9}" type="slidenum">
              <a:rPr lang="en-US" altLang="en-US">
                <a:latin typeface="Helvetica" panose="020B0604020202020204" pitchFamily="34" charset="0"/>
              </a:rPr>
              <a:pPr/>
              <a:t>629</a:t>
            </a:fld>
            <a:endParaRPr lang="en-US" altLang="en-US">
              <a:latin typeface="Helvetica" panose="020B0604020202020204" pitchFamily="34" charset="0"/>
            </a:endParaRPr>
          </a:p>
        </p:txBody>
      </p:sp>
      <p:sp>
        <p:nvSpPr>
          <p:cNvPr id="37890" name="Rectangle 2">
            <a:extLst>
              <a:ext uri="{FF2B5EF4-FFF2-40B4-BE49-F238E27FC236}">
                <a16:creationId xmlns:a16="http://schemas.microsoft.com/office/drawing/2014/main" id="{F100FA7A-23F1-40FC-9DF0-C6B7E5663139}"/>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13DC8CD5-7CB6-4E91-A635-BB80DECE1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342900" y="696913"/>
            <a:ext cx="61976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5C12BFF-A1A0-4E0E-BEB8-851438A910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72CE50E-AF65-4F18-91D5-11B5737A8B37}" type="slidenum">
              <a:rPr lang="en-US" altLang="en-US">
                <a:latin typeface="Helvetica" panose="020B0604020202020204" pitchFamily="34" charset="0"/>
              </a:rPr>
              <a:pPr/>
              <a:t>630</a:t>
            </a:fld>
            <a:endParaRPr lang="en-US" altLang="en-US">
              <a:latin typeface="Helvetica" panose="020B0604020202020204" pitchFamily="34" charset="0"/>
            </a:endParaRPr>
          </a:p>
        </p:txBody>
      </p:sp>
      <p:sp>
        <p:nvSpPr>
          <p:cNvPr id="39938" name="Rectangle 2">
            <a:extLst>
              <a:ext uri="{FF2B5EF4-FFF2-40B4-BE49-F238E27FC236}">
                <a16:creationId xmlns:a16="http://schemas.microsoft.com/office/drawing/2014/main" id="{1F9EFECD-F86A-4D74-B527-7D2A588A0772}"/>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35F088E1-A678-4D8E-A1FA-569FA3779D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F8723CB7-7CC9-4994-8E50-A2E3CF0CA1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22C2676-A184-4096-970E-352CE78E0C65}" type="slidenum">
              <a:rPr lang="en-US" altLang="en-US">
                <a:latin typeface="Helvetica" panose="020B0604020202020204" pitchFamily="34" charset="0"/>
              </a:rPr>
              <a:pPr/>
              <a:t>632</a:t>
            </a:fld>
            <a:endParaRPr lang="en-US" altLang="en-US">
              <a:latin typeface="Helvetica" panose="020B0604020202020204" pitchFamily="34" charset="0"/>
            </a:endParaRPr>
          </a:p>
        </p:txBody>
      </p:sp>
      <p:sp>
        <p:nvSpPr>
          <p:cNvPr id="43010" name="Rectangle 2">
            <a:extLst>
              <a:ext uri="{FF2B5EF4-FFF2-40B4-BE49-F238E27FC236}">
                <a16:creationId xmlns:a16="http://schemas.microsoft.com/office/drawing/2014/main" id="{8EDC282D-1D9D-4AD4-A4F8-8B1E28B453D6}"/>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29A7A1AB-8763-44D1-A285-4142F60A28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67704F53-75AA-49B0-8541-6CCF1CB441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97F478-FA7C-43C2-BA40-605438C589DB}" type="slidenum">
              <a:rPr lang="en-US" altLang="en-US">
                <a:latin typeface="Helvetica" panose="020B0604020202020204" pitchFamily="34" charset="0"/>
              </a:rPr>
              <a:pPr/>
              <a:t>633</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192D71FA-25B4-4047-97D4-C6C30873C5E4}"/>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8DD9D9-02BD-4CC8-BFED-06A6EAACF9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B1FCE1B1-6E05-4B46-9E79-7143ABFC7E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6B53B5-87EA-4F1C-8FD3-193D73FE3DB0}" type="slidenum">
              <a:rPr lang="en-US" altLang="en-US">
                <a:latin typeface="Helvetica" panose="020B0604020202020204" pitchFamily="34" charset="0"/>
              </a:rPr>
              <a:pPr/>
              <a:t>634</a:t>
            </a:fld>
            <a:endParaRPr lang="en-US" altLang="en-US">
              <a:latin typeface="Helvetica" panose="020B0604020202020204" pitchFamily="34" charset="0"/>
            </a:endParaRPr>
          </a:p>
        </p:txBody>
      </p:sp>
      <p:sp>
        <p:nvSpPr>
          <p:cNvPr id="47106" name="Rectangle 2">
            <a:extLst>
              <a:ext uri="{FF2B5EF4-FFF2-40B4-BE49-F238E27FC236}">
                <a16:creationId xmlns:a16="http://schemas.microsoft.com/office/drawing/2014/main" id="{374DFD8A-2F82-44D3-99C2-3A3ABC99DBE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F474309F-C479-4D77-8463-4F5A4EE56B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6470DC80-7155-4784-A3B3-50AA563044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4355F83-7499-4479-9269-1D792E538D9B}" type="slidenum">
              <a:rPr lang="en-US" altLang="en-US">
                <a:latin typeface="Helvetica" panose="020B0604020202020204" pitchFamily="34" charset="0"/>
              </a:rPr>
              <a:pPr/>
              <a:t>635</a:t>
            </a:fld>
            <a:endParaRPr lang="en-US" altLang="en-US">
              <a:latin typeface="Helvetica" panose="020B0604020202020204" pitchFamily="34" charset="0"/>
            </a:endParaRPr>
          </a:p>
        </p:txBody>
      </p:sp>
      <p:sp>
        <p:nvSpPr>
          <p:cNvPr id="49154" name="Rectangle 2">
            <a:extLst>
              <a:ext uri="{FF2B5EF4-FFF2-40B4-BE49-F238E27FC236}">
                <a16:creationId xmlns:a16="http://schemas.microsoft.com/office/drawing/2014/main" id="{4EA57C28-9ADF-4BD5-9942-286D187A6A5A}"/>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CC7A9F74-EBC4-4272-8DFD-6907534879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3CE897A3-5D66-429E-8D76-CC5E0BECF8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213BD92-EDC9-41D7-A81C-B46DFA5193B2}" type="slidenum">
              <a:rPr lang="en-US" altLang="en-US">
                <a:latin typeface="Helvetica" panose="020B0604020202020204" pitchFamily="34" charset="0"/>
              </a:rPr>
              <a:pPr/>
              <a:t>636</a:t>
            </a:fld>
            <a:endParaRPr lang="en-US" altLang="en-US">
              <a:latin typeface="Helvetica" panose="020B0604020202020204" pitchFamily="34" charset="0"/>
            </a:endParaRPr>
          </a:p>
        </p:txBody>
      </p:sp>
      <p:sp>
        <p:nvSpPr>
          <p:cNvPr id="51202" name="Rectangle 2">
            <a:extLst>
              <a:ext uri="{FF2B5EF4-FFF2-40B4-BE49-F238E27FC236}">
                <a16:creationId xmlns:a16="http://schemas.microsoft.com/office/drawing/2014/main" id="{A8CBA676-368D-4FCA-A6FC-76C41815FD21}"/>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BEDFB96-5338-4887-BAA5-F8446E2085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898FF22-CE53-4A42-9EFE-A209B8A7C8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C91E2A-C3D2-44C0-90B4-6B3DF1745F84}" type="slidenum">
              <a:rPr lang="en-US" altLang="en-US">
                <a:latin typeface="Helvetica" panose="020B0604020202020204" pitchFamily="34" charset="0"/>
              </a:rPr>
              <a:pPr/>
              <a:t>637</a:t>
            </a:fld>
            <a:endParaRPr lang="en-US" altLang="en-US">
              <a:latin typeface="Helvetica" panose="020B0604020202020204" pitchFamily="34" charset="0"/>
            </a:endParaRPr>
          </a:p>
        </p:txBody>
      </p:sp>
      <p:sp>
        <p:nvSpPr>
          <p:cNvPr id="53250" name="Rectangle 2">
            <a:extLst>
              <a:ext uri="{FF2B5EF4-FFF2-40B4-BE49-F238E27FC236}">
                <a16:creationId xmlns:a16="http://schemas.microsoft.com/office/drawing/2014/main" id="{33607ED0-BB52-42CF-B7D3-FD21E4622131}"/>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D84CBC8B-B8C8-4187-96AC-C702A740E1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D040CA69-9D7F-4C14-B187-D2C1C4DBE0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49F411-DD66-41DA-B435-EAEF73B264E1}" type="slidenum">
              <a:rPr lang="en-US" altLang="en-US">
                <a:latin typeface="Helvetica" panose="020B0604020202020204" pitchFamily="34" charset="0"/>
              </a:rPr>
              <a:pPr/>
              <a:t>638</a:t>
            </a:fld>
            <a:endParaRPr lang="en-US" altLang="en-US">
              <a:latin typeface="Helvetica" panose="020B0604020202020204" pitchFamily="34" charset="0"/>
            </a:endParaRPr>
          </a:p>
        </p:txBody>
      </p:sp>
      <p:sp>
        <p:nvSpPr>
          <p:cNvPr id="55298" name="Rectangle 2">
            <a:extLst>
              <a:ext uri="{FF2B5EF4-FFF2-40B4-BE49-F238E27FC236}">
                <a16:creationId xmlns:a16="http://schemas.microsoft.com/office/drawing/2014/main" id="{8CCFE776-EE06-4317-A7CC-B8B4805D0ABE}"/>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D866C6CF-8809-45E4-83EB-33C816167E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A654C49D-B881-484F-B9BD-71A1F5D44F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9F5CF6-25F7-407F-BAB1-1B339958C2C0}" type="slidenum">
              <a:rPr lang="en-US" altLang="en-US">
                <a:latin typeface="Helvetica" panose="020B0604020202020204" pitchFamily="34" charset="0"/>
              </a:rPr>
              <a:pPr/>
              <a:t>639</a:t>
            </a:fld>
            <a:endParaRPr lang="en-US" altLang="en-US">
              <a:latin typeface="Helvetica" panose="020B0604020202020204" pitchFamily="34" charset="0"/>
            </a:endParaRPr>
          </a:p>
        </p:txBody>
      </p:sp>
      <p:sp>
        <p:nvSpPr>
          <p:cNvPr id="57346" name="Rectangle 2">
            <a:extLst>
              <a:ext uri="{FF2B5EF4-FFF2-40B4-BE49-F238E27FC236}">
                <a16:creationId xmlns:a16="http://schemas.microsoft.com/office/drawing/2014/main" id="{38E487C6-7ED9-4DEF-BCD5-6070F4FAF5A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E02ADD4D-296E-45C8-97C7-6129DAFFBE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0BA71F41-D293-49C4-8357-AA72E62C3B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879C0CB-7B4C-4BBA-9922-407BDEABF73F}" type="slidenum">
              <a:rPr lang="en-US" altLang="en-US">
                <a:latin typeface="Helvetica" panose="020B0604020202020204" pitchFamily="34" charset="0"/>
              </a:rPr>
              <a:pPr/>
              <a:t>640</a:t>
            </a:fld>
            <a:endParaRPr lang="en-US" altLang="en-US">
              <a:latin typeface="Helvetica" panose="020B0604020202020204" pitchFamily="34" charset="0"/>
            </a:endParaRPr>
          </a:p>
        </p:txBody>
      </p:sp>
      <p:sp>
        <p:nvSpPr>
          <p:cNvPr id="59394" name="Rectangle 2">
            <a:extLst>
              <a:ext uri="{FF2B5EF4-FFF2-40B4-BE49-F238E27FC236}">
                <a16:creationId xmlns:a16="http://schemas.microsoft.com/office/drawing/2014/main" id="{A5FE69B7-C10C-4471-BD77-1114C508D7B9}"/>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3F0100B4-67F7-41F9-88E2-655EE2ADB9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342900" y="696913"/>
            <a:ext cx="61976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E63D437F-8C17-43B8-9441-0F15912F62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A17359-27A5-45E5-88A7-ECA8EFB8E133}" type="slidenum">
              <a:rPr lang="en-US" altLang="en-US">
                <a:latin typeface="Helvetica" panose="020B0604020202020204" pitchFamily="34" charset="0"/>
              </a:rPr>
              <a:pPr/>
              <a:t>641</a:t>
            </a:fld>
            <a:endParaRPr lang="en-US" altLang="en-US">
              <a:latin typeface="Helvetica" panose="020B0604020202020204" pitchFamily="34" charset="0"/>
            </a:endParaRPr>
          </a:p>
        </p:txBody>
      </p:sp>
      <p:sp>
        <p:nvSpPr>
          <p:cNvPr id="61442" name="Rectangle 2">
            <a:extLst>
              <a:ext uri="{FF2B5EF4-FFF2-40B4-BE49-F238E27FC236}">
                <a16:creationId xmlns:a16="http://schemas.microsoft.com/office/drawing/2014/main" id="{2C98086E-CF08-4052-8F18-28126CE1F75D}"/>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D11949D3-2BE9-4E42-BEEE-7AFAC0B4B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5F0238CF-1B34-40E7-8856-520F3A497F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F165ABB-9538-4EAF-A29C-CCB06AA58169}" type="slidenum">
              <a:rPr lang="en-US" altLang="en-US">
                <a:latin typeface="Helvetica" panose="020B0604020202020204" pitchFamily="34" charset="0"/>
              </a:rPr>
              <a:pPr/>
              <a:t>642</a:t>
            </a:fld>
            <a:endParaRPr lang="en-US" altLang="en-US">
              <a:latin typeface="Helvetica" panose="020B0604020202020204" pitchFamily="34" charset="0"/>
            </a:endParaRPr>
          </a:p>
        </p:txBody>
      </p:sp>
      <p:sp>
        <p:nvSpPr>
          <p:cNvPr id="63490" name="Rectangle 2">
            <a:extLst>
              <a:ext uri="{FF2B5EF4-FFF2-40B4-BE49-F238E27FC236}">
                <a16:creationId xmlns:a16="http://schemas.microsoft.com/office/drawing/2014/main" id="{D48A7785-D9D0-4FBB-ADB0-583E35CFD2FF}"/>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77855E1D-7992-482B-B230-67FBF1EBA9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EB2746A3-77C4-4930-8E38-A85362CD5B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F78FC82-3721-4D0D-87B6-C9F4691F7E8F}" type="slidenum">
              <a:rPr lang="en-US" altLang="en-US">
                <a:latin typeface="Helvetica" panose="020B0604020202020204" pitchFamily="34" charset="0"/>
              </a:rPr>
              <a:pPr/>
              <a:t>643</a:t>
            </a:fld>
            <a:endParaRPr lang="en-US" altLang="en-US">
              <a:latin typeface="Helvetica" panose="020B0604020202020204" pitchFamily="34" charset="0"/>
            </a:endParaRPr>
          </a:p>
        </p:txBody>
      </p:sp>
      <p:sp>
        <p:nvSpPr>
          <p:cNvPr id="65538" name="Rectangle 2">
            <a:extLst>
              <a:ext uri="{FF2B5EF4-FFF2-40B4-BE49-F238E27FC236}">
                <a16:creationId xmlns:a16="http://schemas.microsoft.com/office/drawing/2014/main" id="{71DB10D3-74C4-4FE1-89B4-C2C1657458E7}"/>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E65A9E3F-22B4-4AE2-959A-A2396782FE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E4CE25DF-128F-409E-A203-62702A2C64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8BFF21-4A7D-4642-8BC3-A2414822520F}" type="slidenum">
              <a:rPr lang="en-US" altLang="en-US">
                <a:latin typeface="Helvetica" panose="020B0604020202020204" pitchFamily="34" charset="0"/>
              </a:rPr>
              <a:pPr/>
              <a:t>644</a:t>
            </a:fld>
            <a:endParaRPr lang="en-US" altLang="en-US">
              <a:latin typeface="Helvetica" panose="020B0604020202020204" pitchFamily="34" charset="0"/>
            </a:endParaRPr>
          </a:p>
        </p:txBody>
      </p:sp>
      <p:sp>
        <p:nvSpPr>
          <p:cNvPr id="67586" name="Rectangle 2">
            <a:extLst>
              <a:ext uri="{FF2B5EF4-FFF2-40B4-BE49-F238E27FC236}">
                <a16:creationId xmlns:a16="http://schemas.microsoft.com/office/drawing/2014/main" id="{6F60C481-D421-4072-A237-6EFEC67BE017}"/>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4EABDB6B-A53C-4F58-99F5-4BCBF7AB7A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3318195E-8F80-4C7F-9765-76C16EDC2B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4EB126-06FF-4AB7-B9AE-04E98BFC51EA}" type="slidenum">
              <a:rPr lang="en-US" altLang="en-US">
                <a:latin typeface="Helvetica" panose="020B0604020202020204" pitchFamily="34" charset="0"/>
              </a:rPr>
              <a:pPr/>
              <a:t>645</a:t>
            </a:fld>
            <a:endParaRPr lang="en-US" altLang="en-US">
              <a:latin typeface="Helvetica" panose="020B0604020202020204" pitchFamily="34" charset="0"/>
            </a:endParaRPr>
          </a:p>
        </p:txBody>
      </p:sp>
      <p:sp>
        <p:nvSpPr>
          <p:cNvPr id="69634" name="Rectangle 2">
            <a:extLst>
              <a:ext uri="{FF2B5EF4-FFF2-40B4-BE49-F238E27FC236}">
                <a16:creationId xmlns:a16="http://schemas.microsoft.com/office/drawing/2014/main" id="{EBBDC8A9-0E56-47F6-AAAB-D74083CEEDB8}"/>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D83DB5B2-E9A3-4622-824A-0C6345CB4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DD5B0EDD-0729-47F7-A939-91E569CC5C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D9E2EB-D4D1-4BA3-B56C-6A9927A5166A}" type="slidenum">
              <a:rPr lang="en-US" altLang="en-US">
                <a:latin typeface="Helvetica" panose="020B0604020202020204" pitchFamily="34" charset="0"/>
              </a:rPr>
              <a:pPr/>
              <a:t>646</a:t>
            </a:fld>
            <a:endParaRPr lang="en-US" altLang="en-US">
              <a:latin typeface="Helvetica" panose="020B0604020202020204" pitchFamily="34" charset="0"/>
            </a:endParaRPr>
          </a:p>
        </p:txBody>
      </p:sp>
      <p:sp>
        <p:nvSpPr>
          <p:cNvPr id="71682" name="Rectangle 2">
            <a:extLst>
              <a:ext uri="{FF2B5EF4-FFF2-40B4-BE49-F238E27FC236}">
                <a16:creationId xmlns:a16="http://schemas.microsoft.com/office/drawing/2014/main" id="{456034AC-DFBF-46B0-8DC7-758B00464883}"/>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B267A24A-44EC-4C53-A090-2147964E60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095814CA-6E56-4793-9EB5-00EC225830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3E9513-EBE0-43F1-A70F-602C7C9F595E}" type="slidenum">
              <a:rPr lang="en-US" altLang="en-US">
                <a:latin typeface="Helvetica" panose="020B0604020202020204" pitchFamily="34" charset="0"/>
              </a:rPr>
              <a:pPr/>
              <a:t>647</a:t>
            </a:fld>
            <a:endParaRPr lang="en-US" altLang="en-US">
              <a:latin typeface="Helvetica" panose="020B0604020202020204" pitchFamily="34" charset="0"/>
            </a:endParaRPr>
          </a:p>
        </p:txBody>
      </p:sp>
      <p:sp>
        <p:nvSpPr>
          <p:cNvPr id="73730" name="Rectangle 2">
            <a:extLst>
              <a:ext uri="{FF2B5EF4-FFF2-40B4-BE49-F238E27FC236}">
                <a16:creationId xmlns:a16="http://schemas.microsoft.com/office/drawing/2014/main" id="{1CA5899C-DEC5-42C3-A697-00AA7B9D64D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14C2AC98-8F2B-4D88-89F5-E4BA21E1E9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C1BF019-A13B-4723-A81D-C34C01E4F2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310CA9-C82A-4765-A5CD-30E8520E6451}" type="slidenum">
              <a:rPr lang="en-US" altLang="en-US">
                <a:latin typeface="Helvetica" panose="020B0604020202020204" pitchFamily="34" charset="0"/>
              </a:rPr>
              <a:pPr/>
              <a:t>648</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7C90093D-2DF1-48E6-85B8-2D0BA2C8BFB2}"/>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A7BD030-3A8D-4985-8427-7FA0ED938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139481"/>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C1BF019-A13B-4723-A81D-C34C01E4F2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310CA9-C82A-4765-A5CD-30E8520E6451}" type="slidenum">
              <a:rPr lang="en-US" altLang="en-US">
                <a:latin typeface="Helvetica" panose="020B0604020202020204" pitchFamily="34" charset="0"/>
              </a:rPr>
              <a:pPr/>
              <a:t>649</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7C90093D-2DF1-48E6-85B8-2D0BA2C8BFB2}"/>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A7BD030-3A8D-4985-8427-7FA0ED938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63BD7146-BC90-40AB-B67F-4665593E35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6F6191B-DF42-425E-9AA2-A12BEB4AAC1A}" type="slidenum">
              <a:rPr lang="en-US" altLang="en-US">
                <a:latin typeface="Helvetica" panose="020B0604020202020204" pitchFamily="34" charset="0"/>
              </a:rPr>
              <a:pPr/>
              <a:t>650</a:t>
            </a:fld>
            <a:endParaRPr lang="en-US" altLang="en-US">
              <a:latin typeface="Helvetica" panose="020B0604020202020204" pitchFamily="34" charset="0"/>
            </a:endParaRPr>
          </a:p>
        </p:txBody>
      </p:sp>
      <p:sp>
        <p:nvSpPr>
          <p:cNvPr id="77826" name="Rectangle 2">
            <a:extLst>
              <a:ext uri="{FF2B5EF4-FFF2-40B4-BE49-F238E27FC236}">
                <a16:creationId xmlns:a16="http://schemas.microsoft.com/office/drawing/2014/main" id="{53ABCB88-F57C-449F-9BBA-8CBCE107457F}"/>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25B571F5-3F63-42A6-A2CE-11055A242D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342900" y="696913"/>
            <a:ext cx="61976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F1F65DFC-1FCF-44F4-816C-B4FA740DF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750DDC-AD40-4FDB-A5E3-8037842ED359}" type="slidenum">
              <a:rPr lang="en-US" altLang="en-US">
                <a:latin typeface="Helvetica" panose="020B0604020202020204" pitchFamily="34" charset="0"/>
              </a:rPr>
              <a:pPr/>
              <a:t>651</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D871631B-2D6B-423F-977D-763E0EB425F7}"/>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0F0B748E-FF83-4BBD-9FDC-5CA494ADD4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792E8C3E-2315-4D93-A0D7-150D4C2209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54FA8A8-67E3-45F0-B56D-77126B37727B}" type="slidenum">
              <a:rPr lang="en-US" altLang="en-US">
                <a:latin typeface="Helvetica" panose="020B0604020202020204" pitchFamily="34" charset="0"/>
              </a:rPr>
              <a:pPr/>
              <a:t>652</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0D858959-F375-41C1-8786-934B1C6EC0ED}"/>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113CE57C-83FF-4EEB-88BA-A694A4170A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29BC7221-87EF-4E14-B108-FC66D19CA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3E97AD-8B84-44A0-AD54-A928EC7C0CC6}" type="slidenum">
              <a:rPr lang="en-US" altLang="en-US">
                <a:latin typeface="Helvetica" panose="020B0604020202020204" pitchFamily="34" charset="0"/>
              </a:rPr>
              <a:pPr/>
              <a:t>653</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90CB9A43-EE84-4040-A894-22712888F2C8}"/>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A0D7BD98-55D1-4C72-BF30-1E97FA60D9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A351D08E-9068-43E8-B3A5-C7D126924C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3C1BDE-EA32-4B63-81B3-7DEBC02CD3A1}" type="slidenum">
              <a:rPr lang="en-US" altLang="en-US">
                <a:latin typeface="Helvetica" panose="020B0604020202020204" pitchFamily="34" charset="0"/>
              </a:rPr>
              <a:pPr/>
              <a:t>654</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B024E46F-A481-42CB-B3D3-885C6368A482}"/>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52ED2803-9F71-484A-910B-37B6415094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F23F2EF-1FDB-4A69-980F-5F7BD57BB1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03ADE5-550D-43EB-852F-E33F981D89AD}" type="slidenum">
              <a:rPr lang="en-US" altLang="en-US">
                <a:latin typeface="Helvetica" panose="020B0604020202020204" pitchFamily="34" charset="0"/>
              </a:rPr>
              <a:pPr/>
              <a:t>655</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BCB0A4A0-1B0E-45A6-9578-2C0411A13E87}"/>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987B70C-DCB5-428C-9207-FD962F2F85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E41C5D5D-6AB9-4955-AAA8-EDDD7C7E8F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B62748-E105-4DF5-A01E-3D117AC1F369}" type="slidenum">
              <a:rPr lang="en-US" altLang="en-US">
                <a:latin typeface="Helvetica" panose="020B0604020202020204" pitchFamily="34" charset="0"/>
              </a:rPr>
              <a:pPr/>
              <a:t>656</a:t>
            </a:fld>
            <a:endParaRPr lang="en-US" altLang="en-US">
              <a:latin typeface="Helvetica" panose="020B0604020202020204" pitchFamily="34" charset="0"/>
            </a:endParaRPr>
          </a:p>
        </p:txBody>
      </p:sp>
      <p:sp>
        <p:nvSpPr>
          <p:cNvPr id="90114" name="Rectangle 2">
            <a:extLst>
              <a:ext uri="{FF2B5EF4-FFF2-40B4-BE49-F238E27FC236}">
                <a16:creationId xmlns:a16="http://schemas.microsoft.com/office/drawing/2014/main" id="{FED9895A-88EE-4AF8-98C8-4AAE58B33FE5}"/>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E5239130-47D8-465E-A78A-6F9756E616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3AB2FF25-BFC2-4B06-A523-BCE46F6318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0B6C58-8CEF-4701-90F0-F1E1E6DA2B77}" type="slidenum">
              <a:rPr lang="en-US" altLang="en-US">
                <a:latin typeface="Helvetica" panose="020B0604020202020204" pitchFamily="34" charset="0"/>
              </a:rPr>
              <a:pPr/>
              <a:t>657</a:t>
            </a:fld>
            <a:endParaRPr lang="en-US" altLang="en-US">
              <a:latin typeface="Helvetica" panose="020B0604020202020204" pitchFamily="34" charset="0"/>
            </a:endParaRPr>
          </a:p>
        </p:txBody>
      </p:sp>
      <p:sp>
        <p:nvSpPr>
          <p:cNvPr id="92162" name="Rectangle 2">
            <a:extLst>
              <a:ext uri="{FF2B5EF4-FFF2-40B4-BE49-F238E27FC236}">
                <a16:creationId xmlns:a16="http://schemas.microsoft.com/office/drawing/2014/main" id="{C091826B-73EE-4B5E-9475-60DDC91D92F4}"/>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56416C36-E415-4575-9E46-73C2C2CC2D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AD63D1B7-4F71-436A-BDBE-65E9B7AF3D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1F13B-B930-43DE-82B6-A1287E4C1980}" type="slidenum">
              <a:rPr lang="en-US" altLang="en-US">
                <a:latin typeface="Helvetica" panose="020B0604020202020204" pitchFamily="34" charset="0"/>
              </a:rPr>
              <a:pPr/>
              <a:t>658</a:t>
            </a:fld>
            <a:endParaRPr lang="en-US" altLang="en-US">
              <a:latin typeface="Helvetica" panose="020B0604020202020204" pitchFamily="34" charset="0"/>
            </a:endParaRPr>
          </a:p>
        </p:txBody>
      </p:sp>
      <p:sp>
        <p:nvSpPr>
          <p:cNvPr id="94210" name="Rectangle 2">
            <a:extLst>
              <a:ext uri="{FF2B5EF4-FFF2-40B4-BE49-F238E27FC236}">
                <a16:creationId xmlns:a16="http://schemas.microsoft.com/office/drawing/2014/main" id="{A4A1F33A-DABC-466D-9BC1-E803F245A2C4}"/>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070F4A6-0DB6-4678-851C-8F8DB7EA9F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25564B72-4583-4CEA-9C87-A27D415DBC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38C94CB-3A5B-4E3C-937E-176733C9E57A}" type="slidenum">
              <a:rPr lang="en-US" altLang="en-US">
                <a:latin typeface="Helvetica" panose="020B0604020202020204" pitchFamily="34" charset="0"/>
              </a:rPr>
              <a:pPr/>
              <a:t>659</a:t>
            </a:fld>
            <a:endParaRPr lang="en-US" altLang="en-US">
              <a:latin typeface="Helvetica" panose="020B0604020202020204" pitchFamily="34" charset="0"/>
            </a:endParaRPr>
          </a:p>
        </p:txBody>
      </p:sp>
      <p:sp>
        <p:nvSpPr>
          <p:cNvPr id="96258" name="Rectangle 2">
            <a:extLst>
              <a:ext uri="{FF2B5EF4-FFF2-40B4-BE49-F238E27FC236}">
                <a16:creationId xmlns:a16="http://schemas.microsoft.com/office/drawing/2014/main" id="{CF328D5C-08FD-45FC-8153-A9BF59DAF681}"/>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DA5EDCF0-B32C-4721-B57B-E5220B538B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B1554B61-447D-4F76-806C-00038640C9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4D44878-1913-46D9-A963-FCD6845EA189}" type="slidenum">
              <a:rPr lang="en-US" altLang="en-US">
                <a:latin typeface="Helvetica" panose="020B0604020202020204" pitchFamily="34" charset="0"/>
              </a:rPr>
              <a:pPr/>
              <a:t>660</a:t>
            </a:fld>
            <a:endParaRPr lang="en-US" altLang="en-US">
              <a:latin typeface="Helvetica" panose="020B0604020202020204" pitchFamily="34" charset="0"/>
            </a:endParaRPr>
          </a:p>
        </p:txBody>
      </p:sp>
      <p:sp>
        <p:nvSpPr>
          <p:cNvPr id="98306" name="Rectangle 2">
            <a:extLst>
              <a:ext uri="{FF2B5EF4-FFF2-40B4-BE49-F238E27FC236}">
                <a16:creationId xmlns:a16="http://schemas.microsoft.com/office/drawing/2014/main" id="{93265A4B-D2F1-4CAF-B1C3-4788CEDD857F}"/>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28952B04-C015-4BFE-A36D-0F4623696C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342900" y="696913"/>
            <a:ext cx="61976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342900" y="696913"/>
            <a:ext cx="61976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342900" y="696913"/>
            <a:ext cx="61976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342900" y="696913"/>
            <a:ext cx="61976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342900" y="696913"/>
            <a:ext cx="61976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342900" y="696913"/>
            <a:ext cx="61976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9CACA46D-0338-463B-AD68-EE5177F9CE61}"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342900" y="696913"/>
            <a:ext cx="61976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342900" y="696913"/>
            <a:ext cx="61976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76</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77</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78</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79</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80</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81</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342900" y="696913"/>
            <a:ext cx="61976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83</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85</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86</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88</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89</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90</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91</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92</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342900" y="696913"/>
            <a:ext cx="61976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93</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94</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95</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96</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97</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98</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100</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103</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104</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342900" y="696913"/>
            <a:ext cx="61976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105</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106</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109</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110</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111</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112</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114</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115</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116</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117</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264584" y="2960688"/>
            <a:ext cx="114808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sz="1800"/>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sz="1800"/>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sz="1800"/>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8652933" y="6588126"/>
            <a:ext cx="3617384"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35985" y="6613526"/>
            <a:ext cx="27013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4298951" y="4006850"/>
            <a:ext cx="3115733"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sz="1800"/>
          </a:p>
        </p:txBody>
      </p:sp>
      <p:sp>
        <p:nvSpPr>
          <p:cNvPr id="152578" name="Rectangle 2"/>
          <p:cNvSpPr>
            <a:spLocks noGrp="1" noChangeArrowheads="1"/>
          </p:cNvSpPr>
          <p:nvPr>
            <p:ph type="ctrTitle"/>
          </p:nvPr>
        </p:nvSpPr>
        <p:spPr>
          <a:xfrm>
            <a:off x="914400" y="685800"/>
            <a:ext cx="103632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34565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799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91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22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7508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174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5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397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60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9174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036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609600" y="277813"/>
            <a:ext cx="10972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1075267" y="1233489"/>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3048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3048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5749454" y="6613526"/>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8652933" y="6588126"/>
            <a:ext cx="3617384"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247651" y="6621463"/>
            <a:ext cx="27302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960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2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6.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266.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277.xml"/><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278.xml"/><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81.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82.xml"/><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309.xml"/><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12.xml"/><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333.xml"/><Relationship Id="rId1" Type="http://schemas.openxmlformats.org/officeDocument/2006/relationships/slideLayout" Target="../slideLayouts/slideLayout6.xml"/></Relationships>
</file>

<file path=ppt/slides/_rels/slide423.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334.xml"/><Relationship Id="rId1" Type="http://schemas.openxmlformats.org/officeDocument/2006/relationships/slideLayout" Target="../slideLayouts/slideLayout6.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342.xml"/><Relationship Id="rId1" Type="http://schemas.openxmlformats.org/officeDocument/2006/relationships/slideLayout" Target="../slideLayouts/slideLayout6.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345.xml"/><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346.xml"/><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357.xml"/><Relationship Id="rId1" Type="http://schemas.openxmlformats.org/officeDocument/2006/relationships/slideLayout" Target="../slideLayouts/slideLayout6.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373.xml"/><Relationship Id="rId1" Type="http://schemas.openxmlformats.org/officeDocument/2006/relationships/slideLayout" Target="../slideLayouts/slideLayout6.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6.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388.xml"/><Relationship Id="rId1" Type="http://schemas.openxmlformats.org/officeDocument/2006/relationships/slideLayout" Target="../slideLayouts/slideLayout6.xml"/></Relationships>
</file>

<file path=ppt/slides/_rels/slide48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89.xml"/><Relationship Id="rId1" Type="http://schemas.openxmlformats.org/officeDocument/2006/relationships/slideLayout" Target="../slideLayouts/slideLayout6.xml"/></Relationships>
</file>

<file path=ppt/slides/_rels/slide48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90.xml"/><Relationship Id="rId1" Type="http://schemas.openxmlformats.org/officeDocument/2006/relationships/slideLayout" Target="../slideLayouts/slideLayout6.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9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97.xml"/><Relationship Id="rId1" Type="http://schemas.openxmlformats.org/officeDocument/2006/relationships/slideLayout" Target="../slideLayouts/slideLayout6.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399.xml"/><Relationship Id="rId1" Type="http://schemas.openxmlformats.org/officeDocument/2006/relationships/slideLayout" Target="../slideLayouts/slideLayout6.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04.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06.xml"/><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08.xml"/><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18.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51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419.xml"/><Relationship Id="rId1" Type="http://schemas.openxmlformats.org/officeDocument/2006/relationships/slideLayout" Target="../slideLayouts/slideLayout6.xml"/></Relationships>
</file>

<file path=ppt/slides/_rels/slide51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2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0.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notesSlide" Target="../notesSlides/notesSlide421.xml"/><Relationship Id="rId1" Type="http://schemas.openxmlformats.org/officeDocument/2006/relationships/slideLayout" Target="../slideLayouts/slideLayout6.xml"/></Relationships>
</file>

<file path=ppt/slides/_rels/slide521.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notesSlide" Target="../notesSlides/notesSlide422.xml"/><Relationship Id="rId1" Type="http://schemas.openxmlformats.org/officeDocument/2006/relationships/slideLayout" Target="../slideLayouts/slideLayout6.xml"/></Relationships>
</file>

<file path=ppt/slides/_rels/slide522.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423.xml"/><Relationship Id="rId1" Type="http://schemas.openxmlformats.org/officeDocument/2006/relationships/slideLayout" Target="../slideLayouts/slideLayout6.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1.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431.xml"/><Relationship Id="rId1" Type="http://schemas.openxmlformats.org/officeDocument/2006/relationships/slideLayout" Target="../slideLayouts/slideLayout6.xml"/></Relationships>
</file>

<file path=ppt/slides/_rels/slide53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32.xml"/><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33.xml"/><Relationship Id="rId1" Type="http://schemas.openxmlformats.org/officeDocument/2006/relationships/slideLayout" Target="../slideLayouts/slideLayout6.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notesSlide" Target="../notesSlides/notesSlide437.xml"/><Relationship Id="rId1" Type="http://schemas.openxmlformats.org/officeDocument/2006/relationships/slideLayout" Target="../slideLayouts/slideLayout6.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4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451.xml"/><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453.xml"/><Relationship Id="rId1" Type="http://schemas.openxmlformats.org/officeDocument/2006/relationships/slideLayout" Target="../slideLayouts/slideLayout6.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55.xml"/><Relationship Id="rId1" Type="http://schemas.openxmlformats.org/officeDocument/2006/relationships/slideLayout" Target="../slideLayouts/slideLayout6.xml"/></Relationships>
</file>

<file path=ppt/slides/_rels/slide55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notesSlide" Target="../notesSlides/notesSlide45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notesSlide" Target="../notesSlides/notesSlide464.xml"/><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68.xml"/><Relationship Id="rId1" Type="http://schemas.openxmlformats.org/officeDocument/2006/relationships/slideLayout" Target="../slideLayouts/slideLayout2.xml"/><Relationship Id="rId6" Type="http://schemas.openxmlformats.org/officeDocument/2006/relationships/image" Target="../media/image233.emf"/><Relationship Id="rId5" Type="http://schemas.openxmlformats.org/officeDocument/2006/relationships/oleObject" Target="../embeddings/oleObject3.bin"/><Relationship Id="rId4" Type="http://schemas.openxmlformats.org/officeDocument/2006/relationships/image" Target="../media/image232.wmf"/></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notesSlide" Target="../notesSlides/notesSlide475.xml"/><Relationship Id="rId1" Type="http://schemas.openxmlformats.org/officeDocument/2006/relationships/slideLayout" Target="../slideLayouts/slideLayout6.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notesSlide" Target="../notesSlides/notesSlide479.xm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9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notesSlide" Target="../notesSlides/notesSlide497.xml"/><Relationship Id="rId1" Type="http://schemas.openxmlformats.org/officeDocument/2006/relationships/slideLayout" Target="../slideLayouts/slideLayout6.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1.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notesSlide" Target="../notesSlides/notesSlide500.xml"/><Relationship Id="rId1" Type="http://schemas.openxmlformats.org/officeDocument/2006/relationships/slideLayout" Target="../slideLayouts/slideLayout6.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notesSlide" Target="../notesSlides/notesSlide502.xm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50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1.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notesSlide" Target="../notesSlides/notesSlide509.xml"/><Relationship Id="rId1" Type="http://schemas.openxmlformats.org/officeDocument/2006/relationships/slideLayout" Target="../slideLayouts/slideLayout6.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51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notesSlide" Target="../notesSlides/notesSlide513.xml"/><Relationship Id="rId1" Type="http://schemas.openxmlformats.org/officeDocument/2006/relationships/slideLayout" Target="../slideLayouts/slideLayout6.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514.xm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515.xml"/><Relationship Id="rId1" Type="http://schemas.openxmlformats.org/officeDocument/2006/relationships/slideLayout" Target="../slideLayouts/slideLayout6.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517.xml"/><Relationship Id="rId1" Type="http://schemas.openxmlformats.org/officeDocument/2006/relationships/slideLayout" Target="../slideLayouts/slideLayout6.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notesSlide" Target="../notesSlides/notesSlide51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notesSlide" Target="../notesSlides/notesSlide520.xml"/><Relationship Id="rId1" Type="http://schemas.openxmlformats.org/officeDocument/2006/relationships/slideLayout" Target="../slideLayouts/slideLayout6.xml"/></Relationships>
</file>

<file path=ppt/slides/_rels/slide63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notesSlide" Target="../notesSlides/notesSlide525.xml"/><Relationship Id="rId1" Type="http://schemas.openxmlformats.org/officeDocument/2006/relationships/slideLayout" Target="../slideLayouts/slideLayout6.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notesSlide" Target="../notesSlides/notesSlide52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0.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529.xm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533.xml"/><Relationship Id="rId1" Type="http://schemas.openxmlformats.org/officeDocument/2006/relationships/slideLayout" Target="../slideLayouts/slideLayout6.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535.xml"/><Relationship Id="rId1" Type="http://schemas.openxmlformats.org/officeDocument/2006/relationships/slideLayout" Target="../slideLayouts/slideLayout6.xml"/></Relationships>
</file>

<file path=ppt/slides/_rels/slide647.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541.xml"/><Relationship Id="rId1" Type="http://schemas.openxmlformats.org/officeDocument/2006/relationships/slideLayout" Target="../slideLayouts/slideLayout6.xml"/></Relationships>
</file>

<file path=ppt/slides/_rels/slide653.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notesSlide" Target="../notesSlides/notesSlide543.xml"/><Relationship Id="rId1" Type="http://schemas.openxmlformats.org/officeDocument/2006/relationships/slideLayout" Target="../slideLayouts/slideLayout6.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545.xml"/><Relationship Id="rId1" Type="http://schemas.openxmlformats.org/officeDocument/2006/relationships/slideLayout" Target="../slideLayouts/slideLayout6.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547.xml"/><Relationship Id="rId1" Type="http://schemas.openxmlformats.org/officeDocument/2006/relationships/slideLayout" Target="../slideLayouts/slideLayout6.xml"/></Relationships>
</file>

<file path=ppt/slides/_rels/slide659.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5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1895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2557464"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2308226"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1981201" y="222251"/>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2292351"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4" y="1704976"/>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1981201" y="215901"/>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2279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5921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954" y="1266091"/>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1981200" y="215901"/>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2393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3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1981201"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2335213" y="1122364"/>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1981201"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2332038" y="1073151"/>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1971676"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2335214"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2009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2330451"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2484438" y="225426"/>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11613" y="1204914"/>
            <a:ext cx="4608512" cy="4859337"/>
          </a:xfr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2570127"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2362201"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816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2603501"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2362201" y="1220789"/>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2575377" y="139215"/>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2363789"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2019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2349501" y="1092201"/>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1981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2359026" y="1241426"/>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2393321"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2363789" y="1155701"/>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2387601" y="206376"/>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2840039" y="1096964"/>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169" y="1718274"/>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2387600" y="215901"/>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2749551" y="1096964"/>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231"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1981201"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2344739" y="1233489"/>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2281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2281239"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2681289"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229" y="1557525"/>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2392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298700" y="1233489"/>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088" y="3098801"/>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1981200" y="215901"/>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2330450" y="1163638"/>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1981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2330451"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98914" y="1755776"/>
            <a:ext cx="4498975" cy="3705225"/>
          </a:xfr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65700" y="1393095"/>
            <a:ext cx="2959100" cy="3086100"/>
          </a:xfr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1981200" y="212726"/>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2330451" y="1233489"/>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5314"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1981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2362201"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1981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5" y="1135064"/>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2556779" y="134260"/>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2409825" y="1154114"/>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2409826" y="138342"/>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2409826" y="1233489"/>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2289176"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2289176"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2409826"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2330451"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2614614"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2330450" y="1233489"/>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2614614"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2330450" y="1233489"/>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414"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2324101"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2330451" y="1095606"/>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2324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2330450" y="1233489"/>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2324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9BD8569B-4861-4CBE-8902-C2DD5C49C833}"/>
              </a:ext>
            </a:extLst>
          </p:cNvPr>
          <p:cNvSpPr>
            <a:spLocks noGrp="1" noChangeArrowheads="1"/>
          </p:cNvSpPr>
          <p:nvPr>
            <p:ph type="ctrTitle"/>
          </p:nvPr>
        </p:nvSpPr>
        <p:spPr>
          <a:xfrm>
            <a:off x="1895475" y="1831975"/>
            <a:ext cx="8458200" cy="1143000"/>
          </a:xfrm>
          <a:noFill/>
        </p:spPr>
        <p:txBody>
          <a:bodyPr/>
          <a:lstStyle/>
          <a:p>
            <a:pPr eaLnBrk="1" hangingPunct="1"/>
            <a:r>
              <a:rPr lang="en-US" altLang="en-US"/>
              <a:t>Chapter 3:  Processes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3168651" y="228601"/>
            <a:ext cx="6380163" cy="576263"/>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2325688" y="1149350"/>
            <a:ext cx="7791450" cy="3822700"/>
          </a:xfrm>
        </p:spPr>
        <p:txBody>
          <a:bodyPr/>
          <a:lstStyle/>
          <a:p>
            <a:r>
              <a:rPr lang="en-US" altLang="en-US" dirty="0"/>
              <a:t>Process Concept</a:t>
            </a:r>
          </a:p>
          <a:p>
            <a:r>
              <a:rPr lang="en-US" altLang="en-US" dirty="0"/>
              <a:t>Process Scheduling</a:t>
            </a:r>
          </a:p>
          <a:p>
            <a:r>
              <a:rPr lang="en-US" altLang="en-US" dirty="0"/>
              <a:t>Operations on Processes</a:t>
            </a:r>
          </a:p>
          <a:p>
            <a:r>
              <a:rPr lang="en-US" altLang="en-US" dirty="0"/>
              <a:t>Interprocess Communication</a:t>
            </a:r>
          </a:p>
          <a:p>
            <a:r>
              <a:rPr lang="en-US" altLang="en-US" dirty="0"/>
              <a:t>IPC in Shared-Memory Systems</a:t>
            </a:r>
          </a:p>
          <a:p>
            <a:r>
              <a:rPr lang="en-US" altLang="en-US" dirty="0"/>
              <a:t>IPC in Message-Passing Systems</a:t>
            </a:r>
          </a:p>
          <a:p>
            <a:r>
              <a:rPr lang="en-US" altLang="en-US" dirty="0"/>
              <a:t>Examples of IPC Systems</a:t>
            </a:r>
          </a:p>
          <a:p>
            <a:r>
              <a:rPr lang="en-US" altLang="en-US" dirty="0"/>
              <a:t>Communication in Client-Server Systems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8163CEC-73A6-4E96-880E-3A57C5F4B18D}"/>
              </a:ext>
            </a:extLst>
          </p:cNvPr>
          <p:cNvSpPr>
            <a:spLocks noGrp="1" noChangeArrowheads="1"/>
          </p:cNvSpPr>
          <p:nvPr>
            <p:ph type="title"/>
          </p:nvPr>
        </p:nvSpPr>
        <p:spPr>
          <a:xfrm>
            <a:off x="1981200" y="236538"/>
            <a:ext cx="8229600" cy="576262"/>
          </a:xfrm>
        </p:spPr>
        <p:txBody>
          <a:bodyPr/>
          <a:lstStyle/>
          <a:p>
            <a:pPr eaLnBrk="1" hangingPunct="1"/>
            <a:r>
              <a:rPr lang="en-US" altLang="en-US"/>
              <a:t>Objectives</a:t>
            </a:r>
          </a:p>
        </p:txBody>
      </p:sp>
      <p:sp>
        <p:nvSpPr>
          <p:cNvPr id="9219" name="Content Placeholder 2">
            <a:extLst>
              <a:ext uri="{FF2B5EF4-FFF2-40B4-BE49-F238E27FC236}">
                <a16:creationId xmlns:a16="http://schemas.microsoft.com/office/drawing/2014/main" id="{A0DD2938-EA4E-48BC-A833-20DE32AC1BFC}"/>
              </a:ext>
            </a:extLst>
          </p:cNvPr>
          <p:cNvSpPr>
            <a:spLocks noGrp="1" noChangeArrowheads="1"/>
          </p:cNvSpPr>
          <p:nvPr>
            <p:ph idx="1"/>
          </p:nvPr>
        </p:nvSpPr>
        <p:spPr>
          <a:xfrm>
            <a:off x="2325688" y="1138239"/>
            <a:ext cx="7745412" cy="4530725"/>
          </a:xfrm>
        </p:spPr>
        <p:txBody>
          <a:bodyPr/>
          <a:lstStyle/>
          <a:p>
            <a:r>
              <a:rPr lang="en-US" altLang="en-US" dirty="0"/>
              <a:t>Identify the separate components of a process and illustrate how they are represented and scheduled in an operating system.</a:t>
            </a:r>
          </a:p>
          <a:p>
            <a:r>
              <a:rPr lang="en-US" altLang="en-US" dirty="0"/>
              <a:t>Describe how processes are created and terminated in an operating system, including developing programs using the appropriate system calls that perform these operations.</a:t>
            </a:r>
          </a:p>
          <a:p>
            <a:r>
              <a:rPr lang="en-US" altLang="en-US" dirty="0"/>
              <a:t>Describe and contrast </a:t>
            </a:r>
            <a:r>
              <a:rPr lang="en-US" altLang="en-US" dirty="0" err="1"/>
              <a:t>interprocess</a:t>
            </a:r>
            <a:r>
              <a:rPr lang="en-US" altLang="en-US" dirty="0"/>
              <a:t> communication using shared memory and message passing.</a:t>
            </a:r>
          </a:p>
          <a:p>
            <a:r>
              <a:rPr lang="en-US" altLang="en-US" dirty="0"/>
              <a:t>Design programs that uses pipes and POSIX shared memory to perform </a:t>
            </a:r>
            <a:r>
              <a:rPr lang="en-US" altLang="en-US" dirty="0" err="1"/>
              <a:t>interprocess</a:t>
            </a:r>
            <a:r>
              <a:rPr lang="en-US" altLang="en-US" dirty="0"/>
              <a:t> communication.</a:t>
            </a:r>
          </a:p>
          <a:p>
            <a:r>
              <a:rPr lang="en-US" altLang="en-US" dirty="0"/>
              <a:t>Describe client-server communication using sockets and remote procedure calls.</a:t>
            </a:r>
          </a:p>
          <a:p>
            <a:r>
              <a:rPr lang="en-US" altLang="en-US" dirty="0"/>
              <a:t>Design kernel modules that interact with the Linux operating system.</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E8AE27-E50C-40A0-B477-CFFEC3475E01}"/>
              </a:ext>
            </a:extLst>
          </p:cNvPr>
          <p:cNvSpPr>
            <a:spLocks noGrp="1" noChangeArrowheads="1"/>
          </p:cNvSpPr>
          <p:nvPr>
            <p:ph type="title"/>
          </p:nvPr>
        </p:nvSpPr>
        <p:spPr>
          <a:xfrm>
            <a:off x="3100388" y="222251"/>
            <a:ext cx="6107112" cy="576263"/>
          </a:xfrm>
        </p:spPr>
        <p:txBody>
          <a:bodyPr/>
          <a:lstStyle/>
          <a:p>
            <a:pPr eaLnBrk="1" hangingPunct="1"/>
            <a:r>
              <a:rPr lang="en-US" altLang="en-US"/>
              <a:t>Process Concept</a:t>
            </a:r>
          </a:p>
        </p:txBody>
      </p:sp>
      <p:sp>
        <p:nvSpPr>
          <p:cNvPr id="11267" name="Rectangle 3">
            <a:extLst>
              <a:ext uri="{FF2B5EF4-FFF2-40B4-BE49-F238E27FC236}">
                <a16:creationId xmlns:a16="http://schemas.microsoft.com/office/drawing/2014/main" id="{5D446FCF-843C-4B0E-B66C-D60BED27776C}"/>
              </a:ext>
            </a:extLst>
          </p:cNvPr>
          <p:cNvSpPr>
            <a:spLocks noGrp="1" noChangeArrowheads="1"/>
          </p:cNvSpPr>
          <p:nvPr>
            <p:ph type="body" idx="1"/>
          </p:nvPr>
        </p:nvSpPr>
        <p:spPr>
          <a:xfrm>
            <a:off x="2317750" y="1206501"/>
            <a:ext cx="7624536" cy="4758871"/>
          </a:xfrm>
        </p:spPr>
        <p:txBody>
          <a:bodyPr/>
          <a:lstStyle/>
          <a:p>
            <a:pPr>
              <a:lnSpc>
                <a:spcPct val="90000"/>
              </a:lnSpc>
            </a:pPr>
            <a:r>
              <a:rPr lang="en-US" altLang="en-US" dirty="0"/>
              <a:t>An operating system executes a variety of programs that run as a process.</a:t>
            </a:r>
          </a:p>
          <a:p>
            <a:pPr>
              <a:lnSpc>
                <a:spcPct val="90000"/>
              </a:lnSpc>
            </a:pPr>
            <a:r>
              <a:rPr lang="en-US" altLang="en-US" b="1" dirty="0">
                <a:solidFill>
                  <a:srgbClr val="006699"/>
                </a:solidFill>
                <a:latin typeface="+mj-lt"/>
              </a:rPr>
              <a:t>Process</a:t>
            </a:r>
            <a:r>
              <a:rPr lang="en-US" altLang="en-US" dirty="0"/>
              <a:t> – a program in execution; process execution must progress in sequential fashion. No parallel execution of instructions of a  single process</a:t>
            </a:r>
          </a:p>
          <a:p>
            <a:r>
              <a:rPr lang="en-US" altLang="en-US" dirty="0"/>
              <a:t>Multiple parts</a:t>
            </a:r>
          </a:p>
          <a:p>
            <a:pPr lvl="1"/>
            <a:r>
              <a:rPr lang="en-US" altLang="en-US" dirty="0"/>
              <a:t>The program code, also called </a:t>
            </a:r>
            <a:r>
              <a:rPr lang="en-US" altLang="en-US" b="1" dirty="0">
                <a:solidFill>
                  <a:srgbClr val="006699"/>
                </a:solidFill>
                <a:latin typeface="+mj-lt"/>
              </a:rPr>
              <a:t>text</a:t>
            </a:r>
            <a:r>
              <a:rPr lang="en-US" altLang="en-US" b="1" dirty="0">
                <a:solidFill>
                  <a:srgbClr val="3366FF"/>
                </a:solidFill>
              </a:rPr>
              <a:t> </a:t>
            </a:r>
            <a:r>
              <a:rPr lang="en-US" altLang="en-US" b="1" dirty="0">
                <a:solidFill>
                  <a:srgbClr val="006699"/>
                </a:solidFill>
                <a:latin typeface="+mj-lt"/>
              </a:rPr>
              <a:t>section</a:t>
            </a:r>
          </a:p>
          <a:p>
            <a:pPr lvl="1"/>
            <a:r>
              <a:rPr lang="en-US" altLang="en-US" dirty="0"/>
              <a:t>Current activity including</a:t>
            </a:r>
            <a:r>
              <a:rPr lang="en-US" altLang="en-US" b="1" dirty="0">
                <a:solidFill>
                  <a:srgbClr val="3366FF"/>
                </a:solidFill>
              </a:rPr>
              <a:t> </a:t>
            </a:r>
            <a:r>
              <a:rPr lang="en-US" altLang="en-US" b="1" dirty="0">
                <a:solidFill>
                  <a:srgbClr val="006699"/>
                </a:solidFill>
                <a:latin typeface="+mj-lt"/>
              </a:rPr>
              <a:t>program</a:t>
            </a:r>
            <a:r>
              <a:rPr lang="en-US" altLang="en-US" b="1" dirty="0"/>
              <a:t> </a:t>
            </a:r>
            <a:r>
              <a:rPr lang="en-US" altLang="en-US" b="1" dirty="0">
                <a:solidFill>
                  <a:srgbClr val="006699"/>
                </a:solidFill>
                <a:latin typeface="+mj-lt"/>
              </a:rPr>
              <a:t>counter</a:t>
            </a:r>
            <a:r>
              <a:rPr lang="en-US" altLang="en-US" dirty="0"/>
              <a:t>, processor registers</a:t>
            </a:r>
          </a:p>
          <a:p>
            <a:pPr lvl="1"/>
            <a:r>
              <a:rPr lang="en-US" altLang="en-US" b="1" dirty="0">
                <a:solidFill>
                  <a:srgbClr val="006699"/>
                </a:solidFill>
                <a:latin typeface="+mj-lt"/>
              </a:rPr>
              <a:t>Stack</a:t>
            </a:r>
            <a:r>
              <a:rPr lang="en-US" altLang="en-US" b="1" dirty="0"/>
              <a:t> </a:t>
            </a:r>
            <a:r>
              <a:rPr lang="en-US" altLang="en-US" dirty="0"/>
              <a:t>containing temporary data</a:t>
            </a:r>
          </a:p>
          <a:p>
            <a:pPr lvl="2"/>
            <a:r>
              <a:rPr lang="en-US" altLang="en-US" dirty="0"/>
              <a:t>Function parameters, return addresses, local variables</a:t>
            </a:r>
          </a:p>
          <a:p>
            <a:pPr lvl="1"/>
            <a:r>
              <a:rPr lang="en-US" altLang="en-US" b="1" dirty="0">
                <a:solidFill>
                  <a:srgbClr val="006699"/>
                </a:solidFill>
                <a:latin typeface="+mj-lt"/>
              </a:rPr>
              <a:t>Data</a:t>
            </a:r>
            <a:r>
              <a:rPr lang="en-US" altLang="en-US" b="1" dirty="0">
                <a:solidFill>
                  <a:srgbClr val="3366FF"/>
                </a:solidFill>
              </a:rPr>
              <a:t> </a:t>
            </a:r>
            <a:r>
              <a:rPr lang="en-US" altLang="en-US" b="1" dirty="0">
                <a:solidFill>
                  <a:srgbClr val="006699"/>
                </a:solidFill>
                <a:latin typeface="+mj-lt"/>
              </a:rPr>
              <a:t>section</a:t>
            </a:r>
            <a:r>
              <a:rPr lang="en-US" altLang="en-US" b="1" dirty="0"/>
              <a:t> </a:t>
            </a:r>
            <a:r>
              <a:rPr lang="en-US" altLang="en-US" dirty="0"/>
              <a:t>containing global variables</a:t>
            </a:r>
          </a:p>
          <a:p>
            <a:pPr lvl="1"/>
            <a:r>
              <a:rPr lang="en-US" altLang="en-US" b="1" dirty="0">
                <a:solidFill>
                  <a:srgbClr val="006699"/>
                </a:solidFill>
                <a:latin typeface="+mj-lt"/>
              </a:rPr>
              <a:t>Heap</a:t>
            </a:r>
            <a:r>
              <a:rPr lang="en-US" altLang="en-US" b="1" dirty="0"/>
              <a:t> </a:t>
            </a:r>
            <a:r>
              <a:rPr lang="en-US" altLang="en-US" dirty="0"/>
              <a:t>containing memory dynamically allocated during run time</a:t>
            </a:r>
          </a:p>
          <a:p>
            <a:pPr>
              <a:lnSpc>
                <a:spcPct val="90000"/>
              </a:lnSpc>
              <a:buFont typeface="Monotype Sorts" pitchFamily="-84" charset="2"/>
              <a:buNone/>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2470151"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2330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9FB78B1-A72C-494F-9718-8FF44F7505B0}"/>
              </a:ext>
            </a:extLst>
          </p:cNvPr>
          <p:cNvSpPr>
            <a:spLocks noGrp="1" noChangeArrowheads="1"/>
          </p:cNvSpPr>
          <p:nvPr>
            <p:ph type="title"/>
          </p:nvPr>
        </p:nvSpPr>
        <p:spPr>
          <a:xfrm>
            <a:off x="3100388" y="230188"/>
            <a:ext cx="6107112" cy="576262"/>
          </a:xfrm>
        </p:spPr>
        <p:txBody>
          <a:bodyPr/>
          <a:lstStyle/>
          <a:p>
            <a:pPr eaLnBrk="1" hangingPunct="1"/>
            <a:r>
              <a:rPr lang="en-US" altLang="en-US"/>
              <a:t>Process Concept (Cont.)</a:t>
            </a:r>
          </a:p>
        </p:txBody>
      </p:sp>
      <p:sp>
        <p:nvSpPr>
          <p:cNvPr id="13315" name="Rectangle 3">
            <a:extLst>
              <a:ext uri="{FF2B5EF4-FFF2-40B4-BE49-F238E27FC236}">
                <a16:creationId xmlns:a16="http://schemas.microsoft.com/office/drawing/2014/main" id="{1B99AC1A-7079-467A-A88A-5DCC86E364CB}"/>
              </a:ext>
            </a:extLst>
          </p:cNvPr>
          <p:cNvSpPr>
            <a:spLocks noGrp="1" noChangeArrowheads="1"/>
          </p:cNvSpPr>
          <p:nvPr>
            <p:ph type="body" idx="1"/>
          </p:nvPr>
        </p:nvSpPr>
        <p:spPr>
          <a:xfrm>
            <a:off x="2317751" y="1203325"/>
            <a:ext cx="6949621" cy="4595132"/>
          </a:xfrm>
        </p:spPr>
        <p:txBody>
          <a:bodyPr/>
          <a:lstStyle/>
          <a:p>
            <a:r>
              <a:rPr lang="en-US" altLang="en-US" dirty="0"/>
              <a:t>Program is </a:t>
            </a:r>
            <a:r>
              <a:rPr lang="en-US" altLang="en-US" b="1" dirty="0"/>
              <a:t>passive</a:t>
            </a:r>
            <a:r>
              <a:rPr lang="en-US" altLang="en-US" dirty="0"/>
              <a:t> entity stored on disk (</a:t>
            </a:r>
            <a:r>
              <a:rPr lang="en-US" altLang="en-US" b="1" dirty="0">
                <a:solidFill>
                  <a:srgbClr val="006699"/>
                </a:solidFill>
                <a:latin typeface="+mj-lt"/>
              </a:rPr>
              <a:t>executable</a:t>
            </a:r>
            <a:r>
              <a:rPr lang="en-US" altLang="en-US" b="1" dirty="0">
                <a:solidFill>
                  <a:srgbClr val="3366FF"/>
                </a:solidFill>
              </a:rPr>
              <a:t> </a:t>
            </a:r>
            <a:r>
              <a:rPr lang="en-US" altLang="en-US" b="1" dirty="0">
                <a:solidFill>
                  <a:srgbClr val="006699"/>
                </a:solidFill>
                <a:latin typeface="+mj-lt"/>
              </a:rPr>
              <a:t>file</a:t>
            </a:r>
            <a:r>
              <a:rPr lang="en-US" altLang="en-US" dirty="0"/>
              <a:t>); process is </a:t>
            </a:r>
            <a:r>
              <a:rPr lang="en-US" altLang="en-US" b="1" dirty="0"/>
              <a:t>active</a:t>
            </a:r>
            <a:r>
              <a:rPr lang="en-US" altLang="en-US" b="1" i="1" dirty="0"/>
              <a:t> </a:t>
            </a:r>
          </a:p>
          <a:p>
            <a:pPr lvl="1"/>
            <a:r>
              <a:rPr lang="en-US" altLang="en-US" dirty="0"/>
              <a:t>Program becomes process when an executable file is loaded into memory</a:t>
            </a:r>
          </a:p>
          <a:p>
            <a:r>
              <a:rPr lang="en-US" altLang="en-US" dirty="0"/>
              <a:t>Execution of program started via GUI mouse clicks, command line entry of its name, etc.</a:t>
            </a:r>
          </a:p>
          <a:p>
            <a:r>
              <a:rPr lang="en-US" altLang="en-US" dirty="0"/>
              <a:t>One program can be several processes</a:t>
            </a:r>
          </a:p>
          <a:p>
            <a:pPr lvl="1"/>
            <a:r>
              <a:rPr lang="en-US" altLang="en-US" dirty="0"/>
              <a:t>Consider multiple users executing the same program</a:t>
            </a:r>
          </a:p>
          <a:p>
            <a:pPr>
              <a:lnSpc>
                <a:spcPct val="90000"/>
              </a:lnSpc>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AFA67C-5037-4199-ADB3-2B949804BC7A}"/>
              </a:ext>
            </a:extLst>
          </p:cNvPr>
          <p:cNvSpPr>
            <a:spLocks noGrp="1" noChangeArrowheads="1"/>
          </p:cNvSpPr>
          <p:nvPr>
            <p:ph type="title"/>
          </p:nvPr>
        </p:nvSpPr>
        <p:spPr>
          <a:xfrm>
            <a:off x="1981200" y="222251"/>
            <a:ext cx="8229600" cy="576263"/>
          </a:xfrm>
        </p:spPr>
        <p:txBody>
          <a:bodyPr/>
          <a:lstStyle/>
          <a:p>
            <a:pPr eaLnBrk="1" hangingPunct="1"/>
            <a:r>
              <a:rPr lang="en-US" altLang="en-US"/>
              <a:t>Process in Memory</a:t>
            </a:r>
          </a:p>
        </p:txBody>
      </p:sp>
      <p:pic>
        <p:nvPicPr>
          <p:cNvPr id="15363" name="Picture 1">
            <a:extLst>
              <a:ext uri="{FF2B5EF4-FFF2-40B4-BE49-F238E27FC236}">
                <a16:creationId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1550" y="1595439"/>
            <a:ext cx="26558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0918BC-EE47-4B64-B75C-97D41C08DCAD}"/>
              </a:ext>
            </a:extLst>
          </p:cNvPr>
          <p:cNvSpPr>
            <a:spLocks noGrp="1" noChangeArrowheads="1"/>
          </p:cNvSpPr>
          <p:nvPr>
            <p:ph type="title"/>
          </p:nvPr>
        </p:nvSpPr>
        <p:spPr>
          <a:xfrm>
            <a:off x="2598057" y="196398"/>
            <a:ext cx="8077200" cy="576263"/>
          </a:xfrm>
        </p:spPr>
        <p:txBody>
          <a:bodyPr/>
          <a:lstStyle/>
          <a:p>
            <a:r>
              <a:rPr lang="en-US" altLang="en-US" dirty="0"/>
              <a:t>Memory Layout of a C Program</a:t>
            </a:r>
          </a:p>
        </p:txBody>
      </p:sp>
      <p:pic>
        <p:nvPicPr>
          <p:cNvPr id="17411" name="Picture 1">
            <a:extLst>
              <a:ext uri="{FF2B5EF4-FFF2-40B4-BE49-F238E27FC236}">
                <a16:creationId xmlns:a16="http://schemas.microsoft.com/office/drawing/2014/main" id="{E58EFC16-5ABF-4B34-B546-50AB9FB81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701801"/>
            <a:ext cx="7227888"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890CFA9-9E5C-4419-8C0A-3AE15BC75848}"/>
              </a:ext>
            </a:extLst>
          </p:cNvPr>
          <p:cNvSpPr>
            <a:spLocks noGrp="1" noChangeArrowheads="1"/>
          </p:cNvSpPr>
          <p:nvPr>
            <p:ph type="title"/>
          </p:nvPr>
        </p:nvSpPr>
        <p:spPr>
          <a:xfrm>
            <a:off x="2884489" y="228601"/>
            <a:ext cx="6251575" cy="576263"/>
          </a:xfrm>
        </p:spPr>
        <p:txBody>
          <a:bodyPr/>
          <a:lstStyle/>
          <a:p>
            <a:pPr eaLnBrk="1" hangingPunct="1"/>
            <a:r>
              <a:rPr lang="en-US" altLang="en-US"/>
              <a:t>Process State</a:t>
            </a:r>
          </a:p>
        </p:txBody>
      </p:sp>
      <p:sp>
        <p:nvSpPr>
          <p:cNvPr id="18435" name="Rectangle 3">
            <a:extLst>
              <a:ext uri="{FF2B5EF4-FFF2-40B4-BE49-F238E27FC236}">
                <a16:creationId xmlns:a16="http://schemas.microsoft.com/office/drawing/2014/main" id="{024CBB90-3DD4-48C6-830E-D5B680DA86BE}"/>
              </a:ext>
            </a:extLst>
          </p:cNvPr>
          <p:cNvSpPr>
            <a:spLocks noGrp="1" noChangeArrowheads="1"/>
          </p:cNvSpPr>
          <p:nvPr>
            <p:ph type="body" idx="1"/>
          </p:nvPr>
        </p:nvSpPr>
        <p:spPr>
          <a:xfrm>
            <a:off x="2330451" y="1246189"/>
            <a:ext cx="7370763" cy="3254375"/>
          </a:xfrm>
        </p:spPr>
        <p:txBody>
          <a:bodyPr/>
          <a:lstStyle/>
          <a:p>
            <a:r>
              <a:rPr lang="en-US" altLang="en-US" dirty="0"/>
              <a:t>As a process executes, it changes </a:t>
            </a:r>
            <a:r>
              <a:rPr lang="en-US" altLang="en-US" b="1" dirty="0">
                <a:solidFill>
                  <a:srgbClr val="006699"/>
                </a:solidFill>
                <a:latin typeface="+mj-lt"/>
              </a:rPr>
              <a:t>state</a:t>
            </a:r>
          </a:p>
          <a:p>
            <a:pPr lvl="1"/>
            <a:r>
              <a:rPr lang="en-US" altLang="en-US" b="1" dirty="0"/>
              <a:t>New</a:t>
            </a:r>
            <a:r>
              <a:rPr lang="en-US" altLang="en-US" dirty="0"/>
              <a:t>:  The process is being created</a:t>
            </a:r>
          </a:p>
          <a:p>
            <a:pPr lvl="1"/>
            <a:r>
              <a:rPr lang="en-US" altLang="en-US" b="1" dirty="0"/>
              <a:t>Running</a:t>
            </a:r>
            <a:r>
              <a:rPr lang="en-US" altLang="en-US" dirty="0"/>
              <a:t>:  Instructions are being executed</a:t>
            </a:r>
          </a:p>
          <a:p>
            <a:pPr lvl="1"/>
            <a:r>
              <a:rPr lang="en-US" altLang="en-US" b="1" dirty="0"/>
              <a:t>Waiting</a:t>
            </a:r>
            <a:r>
              <a:rPr lang="en-US" altLang="en-US" dirty="0"/>
              <a:t>:  The process is waiting for some event to occur</a:t>
            </a:r>
          </a:p>
          <a:p>
            <a:pPr lvl="1"/>
            <a:r>
              <a:rPr lang="en-US" altLang="en-US" b="1" dirty="0"/>
              <a:t>Ready</a:t>
            </a:r>
            <a:r>
              <a:rPr lang="en-US" altLang="en-US" dirty="0"/>
              <a:t>:  The process is waiting to be assigned to a processor</a:t>
            </a:r>
          </a:p>
          <a:p>
            <a:pPr lvl="1"/>
            <a:r>
              <a:rPr lang="en-US" altLang="en-US" b="1" dirty="0"/>
              <a:t>Terminated</a:t>
            </a:r>
            <a:r>
              <a:rPr lang="en-US" altLang="en-US" dirty="0"/>
              <a:t>:  The process has finished execution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3351C7C-1AE3-4532-A2F7-C7EB33BCDB3F}"/>
              </a:ext>
            </a:extLst>
          </p:cNvPr>
          <p:cNvSpPr>
            <a:spLocks noGrp="1" noChangeArrowheads="1"/>
          </p:cNvSpPr>
          <p:nvPr>
            <p:ph type="title"/>
          </p:nvPr>
        </p:nvSpPr>
        <p:spPr>
          <a:xfrm>
            <a:off x="2263776" y="228601"/>
            <a:ext cx="7947025" cy="576263"/>
          </a:xfrm>
        </p:spPr>
        <p:txBody>
          <a:bodyPr/>
          <a:lstStyle/>
          <a:p>
            <a:pPr eaLnBrk="1" hangingPunct="1"/>
            <a:r>
              <a:rPr lang="en-US" altLang="en-US"/>
              <a:t>Diagram of Process State</a:t>
            </a:r>
          </a:p>
        </p:txBody>
      </p:sp>
      <p:pic>
        <p:nvPicPr>
          <p:cNvPr id="20483" name="Picture 1">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7914" y="2238375"/>
            <a:ext cx="55911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14ED24-AEFF-4F38-8076-4F8FF58C3F94}"/>
              </a:ext>
            </a:extLst>
          </p:cNvPr>
          <p:cNvSpPr>
            <a:spLocks noGrp="1" noChangeArrowheads="1"/>
          </p:cNvSpPr>
          <p:nvPr>
            <p:ph type="title"/>
          </p:nvPr>
        </p:nvSpPr>
        <p:spPr>
          <a:xfrm>
            <a:off x="2690814" y="193903"/>
            <a:ext cx="7519987" cy="576262"/>
          </a:xfrm>
        </p:spPr>
        <p:txBody>
          <a:bodyPr/>
          <a:lstStyle/>
          <a:p>
            <a:pPr eaLnBrk="1" hangingPunct="1"/>
            <a:r>
              <a:rPr lang="en-US" altLang="en-US" dirty="0"/>
              <a:t>Process Control Block (PCB)</a:t>
            </a:r>
          </a:p>
        </p:txBody>
      </p:sp>
      <p:sp>
        <p:nvSpPr>
          <p:cNvPr id="22531" name="Rectangle 3">
            <a:extLst>
              <a:ext uri="{FF2B5EF4-FFF2-40B4-BE49-F238E27FC236}">
                <a16:creationId xmlns:a16="http://schemas.microsoft.com/office/drawing/2014/main" id="{DEEAF946-6112-4200-8913-ED1F42CE1EF2}"/>
              </a:ext>
            </a:extLst>
          </p:cNvPr>
          <p:cNvSpPr>
            <a:spLocks noGrp="1" noChangeArrowheads="1"/>
          </p:cNvSpPr>
          <p:nvPr>
            <p:ph type="body" idx="1"/>
          </p:nvPr>
        </p:nvSpPr>
        <p:spPr>
          <a:xfrm>
            <a:off x="2373991" y="1823223"/>
            <a:ext cx="5616122" cy="4417927"/>
          </a:xfrm>
        </p:spPr>
        <p:txBody>
          <a:bodyPr/>
          <a:lstStyle/>
          <a:p>
            <a:r>
              <a:rPr lang="en-US" altLang="en-US" sz="1700" dirty="0"/>
              <a:t>Process state – running, waiting, etc.</a:t>
            </a:r>
          </a:p>
          <a:p>
            <a:r>
              <a:rPr lang="en-US" altLang="en-US" sz="1700" dirty="0"/>
              <a:t>Program counter – location of instruction to next execute</a:t>
            </a:r>
          </a:p>
          <a:p>
            <a:r>
              <a:rPr lang="en-US" altLang="en-US" sz="1700" dirty="0"/>
              <a:t>CPU registers – contents of all process-centric registers</a:t>
            </a:r>
          </a:p>
          <a:p>
            <a:r>
              <a:rPr lang="en-US" altLang="en-US" sz="1700" dirty="0"/>
              <a:t>CPU scheduling information- priorities, scheduling queue pointers</a:t>
            </a:r>
          </a:p>
          <a:p>
            <a:r>
              <a:rPr lang="en-US" altLang="en-US" sz="1700" dirty="0"/>
              <a:t>Memory-management information – memory allocated to the process</a:t>
            </a:r>
          </a:p>
          <a:p>
            <a:r>
              <a:rPr lang="en-US" altLang="en-US" sz="1700" dirty="0"/>
              <a:t>Accounting information – CPU used, clock time elapsed since start, time limits</a:t>
            </a:r>
          </a:p>
          <a:p>
            <a:r>
              <a:rPr lang="en-US" altLang="en-US" sz="1700" dirty="0"/>
              <a:t>I/O status information – I/O devices allocated to process, list of open files</a:t>
            </a:r>
          </a:p>
          <a:p>
            <a:endParaRPr lang="en-US" altLang="en-US" dirty="0"/>
          </a:p>
        </p:txBody>
      </p:sp>
      <p:pic>
        <p:nvPicPr>
          <p:cNvPr id="22532" name="Picture 1">
            <a:extLst>
              <a:ext uri="{FF2B5EF4-FFF2-40B4-BE49-F238E27FC236}">
                <a16:creationId xmlns:a16="http://schemas.microsoft.com/office/drawing/2014/main" id="{4C1B42D7-9239-4535-8C25-EF8AF0D926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7729" y="2121126"/>
            <a:ext cx="185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7519650-4D5E-45C9-BCF6-B2C0554D33E2}"/>
              </a:ext>
            </a:extLst>
          </p:cNvPr>
          <p:cNvSpPr txBox="1"/>
          <p:nvPr/>
        </p:nvSpPr>
        <p:spPr>
          <a:xfrm>
            <a:off x="2293491" y="1110345"/>
            <a:ext cx="6874095" cy="923330"/>
          </a:xfrm>
          <a:prstGeom prst="rect">
            <a:avLst/>
          </a:prstGeom>
          <a:noFill/>
        </p:spPr>
        <p:txBody>
          <a:bodyPr wrap="square" rtlCol="0">
            <a:spAutoFit/>
          </a:bodyPr>
          <a:lstStyle/>
          <a:p>
            <a:r>
              <a:rPr lang="en-US" altLang="en-US" sz="1700" dirty="0"/>
              <a:t>Information associated with each process(also called </a:t>
            </a:r>
            <a:r>
              <a:rPr kumimoji="1" lang="en-US" altLang="en-US" b="1" dirty="0">
                <a:solidFill>
                  <a:srgbClr val="006699"/>
                </a:solidFill>
                <a:latin typeface="+mj-lt"/>
              </a:rPr>
              <a:t>task</a:t>
            </a:r>
            <a:r>
              <a:rPr lang="en-US" altLang="en-US" sz="1700" b="1" dirty="0">
                <a:solidFill>
                  <a:srgbClr val="3366FF"/>
                </a:solidFill>
              </a:rPr>
              <a:t> </a:t>
            </a:r>
            <a:r>
              <a:rPr kumimoji="1" lang="en-US" altLang="en-US" b="1" dirty="0">
                <a:solidFill>
                  <a:srgbClr val="006699"/>
                </a:solidFill>
                <a:latin typeface="+mj-lt"/>
              </a:rPr>
              <a:t>control</a:t>
            </a:r>
            <a:r>
              <a:rPr lang="en-US" altLang="en-US" sz="1700" b="1" dirty="0">
                <a:solidFill>
                  <a:srgbClr val="3366FF"/>
                </a:solidFill>
              </a:rPr>
              <a:t> </a:t>
            </a:r>
            <a:r>
              <a:rPr kumimoji="1" lang="en-US" altLang="en-US" b="1" dirty="0">
                <a:solidFill>
                  <a:srgbClr val="006699"/>
                </a:solidFill>
                <a:latin typeface="+mj-lt"/>
              </a:rPr>
              <a:t>block</a:t>
            </a:r>
            <a:r>
              <a:rPr lang="en-US" altLang="en-US" sz="1700" dirty="0"/>
              <a:t>)</a:t>
            </a:r>
          </a:p>
          <a:p>
            <a:pPr>
              <a:buFont typeface="Monotype Sorts" pitchFamily="-84" charset="2"/>
              <a:buNone/>
            </a:pPr>
            <a:r>
              <a:rPr lang="en-US" altLang="en-US" dirty="0"/>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2565401" y="230188"/>
            <a:ext cx="7383463" cy="576262"/>
          </a:xfrm>
        </p:spPr>
        <p:txBody>
          <a:bodyPr/>
          <a:lstStyle/>
          <a:p>
            <a:pPr eaLnBrk="1" hangingPunct="1"/>
            <a:r>
              <a:rPr lang="en-US" altLang="en-US"/>
              <a:t>Threads</a:t>
            </a: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2317751" y="1059091"/>
            <a:ext cx="7116536" cy="4013652"/>
          </a:xfrm>
        </p:spPr>
        <p:txBody>
          <a:bodyPr/>
          <a:lstStyle/>
          <a:p>
            <a:r>
              <a:rPr lang="en-US" altLang="en-US" dirty="0"/>
              <a:t>So far, process has a single thread of execution</a:t>
            </a:r>
          </a:p>
          <a:p>
            <a:r>
              <a:rPr lang="en-US" altLang="en-US" dirty="0"/>
              <a:t>Consider having multiple program counters per process</a:t>
            </a:r>
          </a:p>
          <a:p>
            <a:pPr lvl="1"/>
            <a:r>
              <a:rPr lang="en-US" altLang="en-US" dirty="0"/>
              <a:t>Multiple locations can execute at once</a:t>
            </a:r>
          </a:p>
          <a:p>
            <a:pPr lvl="2"/>
            <a:r>
              <a:rPr lang="en-US" altLang="en-US" dirty="0"/>
              <a:t>Multiple threads of control -&gt; </a:t>
            </a:r>
            <a:r>
              <a:rPr lang="en-US" altLang="en-US" b="1" kern="1200" dirty="0">
                <a:solidFill>
                  <a:srgbClr val="006699"/>
                </a:solidFill>
                <a:latin typeface="+mj-lt"/>
                <a:cs typeface="+mn-cs"/>
              </a:rPr>
              <a:t>threads</a:t>
            </a:r>
          </a:p>
          <a:p>
            <a:r>
              <a:rPr lang="en-US" altLang="en-US" dirty="0"/>
              <a:t>Must then have storage for thread details, multiple program counters in PCB</a:t>
            </a:r>
          </a:p>
          <a:p>
            <a:r>
              <a:rPr lang="en-US" altLang="en-US" dirty="0"/>
              <a:t>Explore in detail in Chapter 4</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2484438" y="228601"/>
            <a:ext cx="8005762" cy="576263"/>
          </a:xfrm>
        </p:spPr>
        <p:txBody>
          <a:bodyPr/>
          <a:lstStyle/>
          <a:p>
            <a:r>
              <a:rPr lang="en-US" altLang="en-US"/>
              <a:t>Process Representation in Linux</a:t>
            </a:r>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a:t>Represented by the C structure </a:t>
            </a:r>
            <a:r>
              <a:rPr lang="en-US" altLang="en-US">
                <a:latin typeface="Courier New" panose="02070309020205020404" pitchFamily="49" charset="0"/>
              </a:rPr>
              <a:t>task_struct</a:t>
            </a:r>
          </a:p>
          <a:p>
            <a:pPr>
              <a:buFont typeface="Monotype Sorts" pitchFamily="-84" charset="2"/>
              <a:buNone/>
            </a:pPr>
            <a:br>
              <a:rPr lang="en-US" altLang="en-US">
                <a:latin typeface="Courier New" panose="02070309020205020404" pitchFamily="49" charset="0"/>
              </a:rPr>
            </a:br>
            <a:r>
              <a:rPr lang="en-US" altLang="en-US" sz="1600">
                <a:latin typeface="Courier New" panose="02070309020205020404" pitchFamily="49" charset="0"/>
              </a:rPr>
              <a:t>pid t_pid; 			/* process identifier */ </a:t>
            </a:r>
            <a:br>
              <a:rPr lang="en-US" altLang="en-US" sz="1600">
                <a:latin typeface="Courier New" panose="02070309020205020404" pitchFamily="49" charset="0"/>
              </a:rPr>
            </a:br>
            <a:r>
              <a:rPr lang="en-US" altLang="en-US" sz="1600">
                <a:latin typeface="Courier New" panose="02070309020205020404" pitchFamily="49" charset="0"/>
              </a:rPr>
              <a:t>long state; 			/* state of the process */ </a:t>
            </a:r>
            <a:br>
              <a:rPr lang="en-US" altLang="en-US" sz="1600">
                <a:latin typeface="Courier New" panose="02070309020205020404" pitchFamily="49" charset="0"/>
              </a:rPr>
            </a:br>
            <a:r>
              <a:rPr lang="en-US" altLang="en-US" sz="1600">
                <a:latin typeface="Courier New" panose="02070309020205020404" pitchFamily="49" charset="0"/>
              </a:rPr>
              <a:t>unsigned int time_slice 	/* scheduling information */ </a:t>
            </a:r>
            <a:br>
              <a:rPr lang="en-US" altLang="en-US" sz="1600">
                <a:latin typeface="Courier New" panose="02070309020205020404" pitchFamily="49" charset="0"/>
              </a:rPr>
            </a:br>
            <a:r>
              <a:rPr lang="en-US" altLang="en-US" sz="1600">
                <a:latin typeface="Courier New" panose="02070309020205020404" pitchFamily="49" charset="0"/>
              </a:rPr>
              <a:t>struct task_struct *parent;/* this process</a:t>
            </a:r>
            <a:r>
              <a:rPr lang="ja-JP" altLang="en-US" sz="1600">
                <a:latin typeface="Courier New" panose="02070309020205020404" pitchFamily="49" charset="0"/>
              </a:rPr>
              <a:t>’</a:t>
            </a:r>
            <a:r>
              <a:rPr lang="en-US" altLang="ja-JP" sz="1600">
                <a:latin typeface="Courier New" panose="02070309020205020404" pitchFamily="49" charset="0"/>
              </a:rPr>
              <a:t>s parent */ </a:t>
            </a:r>
            <a:br>
              <a:rPr lang="en-US" altLang="ja-JP" sz="1600">
                <a:latin typeface="Courier New" panose="02070309020205020404" pitchFamily="49" charset="0"/>
              </a:rPr>
            </a:br>
            <a:r>
              <a:rPr lang="en-US" altLang="ja-JP" sz="1600">
                <a:latin typeface="Courier New" panose="02070309020205020404" pitchFamily="49" charset="0"/>
              </a:rPr>
              <a:t>struct list_head children; /* this process</a:t>
            </a:r>
            <a:r>
              <a:rPr lang="ja-JP" altLang="en-US" sz="1600">
                <a:latin typeface="Courier New" panose="02070309020205020404" pitchFamily="49" charset="0"/>
              </a:rPr>
              <a:t>’</a:t>
            </a:r>
            <a:r>
              <a:rPr lang="en-US" altLang="ja-JP" sz="1600">
                <a:latin typeface="Courier New" panose="02070309020205020404" pitchFamily="49" charset="0"/>
              </a:rPr>
              <a:t>s children */ </a:t>
            </a:r>
            <a:br>
              <a:rPr lang="en-US" altLang="ja-JP" sz="1600">
                <a:latin typeface="Courier New" panose="02070309020205020404" pitchFamily="49" charset="0"/>
              </a:rPr>
            </a:br>
            <a:r>
              <a:rPr lang="en-US" altLang="ja-JP" sz="1600">
                <a:latin typeface="Courier New" panose="02070309020205020404" pitchFamily="49" charset="0"/>
              </a:rPr>
              <a:t>struct files_struct *files;/* list of open files */ </a:t>
            </a:r>
            <a:br>
              <a:rPr lang="en-US" altLang="ja-JP" sz="1600">
                <a:latin typeface="Courier New" panose="02070309020205020404" pitchFamily="49" charset="0"/>
              </a:rPr>
            </a:br>
            <a:r>
              <a:rPr lang="en-US" altLang="ja-JP" sz="1600">
                <a:latin typeface="Courier New" panose="02070309020205020404" pitchFamily="49" charset="0"/>
              </a:rPr>
              <a:t>struct mm_struct *mm; 	/* address space of this process */</a:t>
            </a:r>
            <a:endParaRPr lang="en-US" altLang="en-US" sz="160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7325" y="4075114"/>
            <a:ext cx="45783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2603500" y="172132"/>
            <a:ext cx="7645400" cy="576262"/>
          </a:xfrm>
        </p:spPr>
        <p:txBody>
          <a:bodyPr/>
          <a:lstStyle/>
          <a:p>
            <a:pPr eaLnBrk="1" hangingPunct="1"/>
            <a:r>
              <a:rPr lang="en-US" altLang="en-US" dirty="0"/>
              <a:t>Process Scheduling</a:t>
            </a:r>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2344738" y="1119418"/>
            <a:ext cx="6456362" cy="3839445"/>
          </a:xfrm>
        </p:spPr>
        <p:txBody>
          <a:bodyPr/>
          <a:lstStyle/>
          <a:p>
            <a:r>
              <a:rPr lang="en-US" altLang="en-US" b="1" kern="1200" dirty="0">
                <a:solidFill>
                  <a:srgbClr val="006699"/>
                </a:solidFill>
                <a:latin typeface="+mj-lt"/>
                <a:cs typeface="+mn-cs"/>
              </a:rPr>
              <a:t>Process</a:t>
            </a:r>
            <a:r>
              <a:rPr lang="en-US" altLang="en-US" b="1" dirty="0">
                <a:solidFill>
                  <a:srgbClr val="3366FF"/>
                </a:solidFill>
              </a:rPr>
              <a:t> </a:t>
            </a:r>
            <a:r>
              <a:rPr lang="en-US" altLang="en-US" b="1" kern="1200" dirty="0">
                <a:solidFill>
                  <a:srgbClr val="006699"/>
                </a:solidFill>
                <a:latin typeface="+mj-lt"/>
                <a:cs typeface="+mn-cs"/>
              </a:rPr>
              <a:t>scheduler</a:t>
            </a:r>
            <a:r>
              <a:rPr lang="en-US" altLang="en-US" b="1" dirty="0">
                <a:solidFill>
                  <a:srgbClr val="3366FF"/>
                </a:solidFill>
              </a:rPr>
              <a:t> </a:t>
            </a:r>
            <a:r>
              <a:rPr lang="en-US" altLang="en-US" dirty="0"/>
              <a:t>selects among available processes for next execution on CPU core</a:t>
            </a:r>
          </a:p>
          <a:p>
            <a:r>
              <a:rPr lang="en-US" altLang="en-US" dirty="0"/>
              <a:t>Goal -- Maximize CPU use, quickly switch processes onto CPU core</a:t>
            </a:r>
          </a:p>
          <a:p>
            <a:r>
              <a:rPr lang="en-US" altLang="en-US" dirty="0"/>
              <a:t>Maintains </a:t>
            </a:r>
            <a:r>
              <a:rPr lang="en-US" altLang="en-US" b="1" kern="1200" dirty="0">
                <a:solidFill>
                  <a:srgbClr val="006699"/>
                </a:solidFill>
                <a:latin typeface="+mj-lt"/>
                <a:cs typeface="+mn-cs"/>
              </a:rPr>
              <a:t>scheduling</a:t>
            </a:r>
            <a:r>
              <a:rPr lang="en-US" altLang="en-US" b="1" dirty="0">
                <a:solidFill>
                  <a:srgbClr val="3366FF"/>
                </a:solidFill>
              </a:rPr>
              <a:t> </a:t>
            </a:r>
            <a:r>
              <a:rPr lang="en-US" altLang="en-US" b="1" kern="1200" dirty="0">
                <a:solidFill>
                  <a:srgbClr val="006699"/>
                </a:solidFill>
                <a:latin typeface="+mj-lt"/>
                <a:cs typeface="+mn-cs"/>
              </a:rPr>
              <a:t>queues</a:t>
            </a:r>
            <a:r>
              <a:rPr lang="en-US" altLang="en-US" b="1" dirty="0">
                <a:solidFill>
                  <a:srgbClr val="3366FF"/>
                </a:solidFill>
              </a:rPr>
              <a:t> </a:t>
            </a:r>
            <a:r>
              <a:rPr lang="en-US" altLang="en-US" dirty="0"/>
              <a:t>of processes</a:t>
            </a:r>
          </a:p>
          <a:p>
            <a:pPr lvl="1"/>
            <a:r>
              <a:rPr lang="en-US" altLang="en-US" b="1" kern="1200" dirty="0">
                <a:solidFill>
                  <a:srgbClr val="006699"/>
                </a:solidFill>
                <a:latin typeface="+mj-lt"/>
                <a:cs typeface="+mn-cs"/>
              </a:rPr>
              <a:t>Ready</a:t>
            </a:r>
            <a:r>
              <a:rPr lang="en-US" altLang="en-US" b="1" dirty="0">
                <a:solidFill>
                  <a:srgbClr val="3366FF"/>
                </a:solidFill>
              </a:rPr>
              <a:t> </a:t>
            </a:r>
            <a:r>
              <a:rPr lang="en-US" altLang="en-US" b="1" kern="1200" dirty="0">
                <a:solidFill>
                  <a:srgbClr val="006699"/>
                </a:solidFill>
                <a:latin typeface="+mj-lt"/>
                <a:cs typeface="+mn-cs"/>
              </a:rPr>
              <a:t>queue</a:t>
            </a:r>
            <a:r>
              <a:rPr lang="en-US" altLang="en-US" b="1" dirty="0">
                <a:solidFill>
                  <a:srgbClr val="3366FF"/>
                </a:solidFill>
              </a:rPr>
              <a:t> </a:t>
            </a:r>
            <a:r>
              <a:rPr lang="en-US" altLang="en-US" dirty="0"/>
              <a:t>– set of all processes residing in main memory, ready and waiting to execute</a:t>
            </a:r>
          </a:p>
          <a:p>
            <a:pPr lvl="1"/>
            <a:r>
              <a:rPr lang="en-US" altLang="en-US" b="1" kern="1200" dirty="0">
                <a:solidFill>
                  <a:srgbClr val="006699"/>
                </a:solidFill>
                <a:latin typeface="+mj-lt"/>
                <a:cs typeface="+mn-cs"/>
              </a:rPr>
              <a:t>Wait</a:t>
            </a:r>
            <a:r>
              <a:rPr lang="en-US" altLang="en-US" b="1" dirty="0">
                <a:solidFill>
                  <a:srgbClr val="3366FF"/>
                </a:solidFill>
              </a:rPr>
              <a:t> </a:t>
            </a:r>
            <a:r>
              <a:rPr lang="en-US" altLang="en-US" b="1" kern="1200" dirty="0">
                <a:solidFill>
                  <a:srgbClr val="006699"/>
                </a:solidFill>
                <a:latin typeface="+mj-lt"/>
                <a:cs typeface="+mn-cs"/>
              </a:rPr>
              <a:t>queues</a:t>
            </a:r>
            <a:r>
              <a:rPr lang="en-US" altLang="en-US" b="1" dirty="0">
                <a:solidFill>
                  <a:srgbClr val="3366FF"/>
                </a:solidFill>
              </a:rPr>
              <a:t> </a:t>
            </a:r>
            <a:r>
              <a:rPr lang="en-US" altLang="en-US" dirty="0"/>
              <a:t>– set of processes waiting for an event (i.e., I/O)</a:t>
            </a:r>
          </a:p>
          <a:p>
            <a:pPr lvl="1"/>
            <a:r>
              <a:rPr lang="en-US" altLang="en-US" dirty="0"/>
              <a:t>Processes migrate among the various queues</a:t>
            </a:r>
          </a:p>
          <a:p>
            <a:pPr marL="0" indent="0">
              <a:buNone/>
            </a:pPr>
            <a:endParaRPr lang="en-US"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2498726" y="349250"/>
            <a:ext cx="7591425" cy="457200"/>
          </a:xfrm>
        </p:spPr>
        <p:txBody>
          <a:bodyPr/>
          <a:lstStyle/>
          <a:p>
            <a:pPr eaLnBrk="1" hangingPunct="1"/>
            <a:r>
              <a:rPr lang="en-US" altLang="en-US"/>
              <a:t>Ready and Wait Queues</a:t>
            </a:r>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8575" y="1863726"/>
            <a:ext cx="489743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1981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1908176"/>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2411413" y="227013"/>
            <a:ext cx="8229600" cy="576262"/>
          </a:xfrm>
        </p:spPr>
        <p:txBody>
          <a:bodyPr/>
          <a:lstStyle/>
          <a:p>
            <a:pPr eaLnBrk="1" hangingPunct="1"/>
            <a:r>
              <a:rPr lang="en-US" altLang="en-US"/>
              <a:t>Representation of Process Scheduling</a:t>
            </a:r>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5064" y="1897064"/>
            <a:ext cx="5229225"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94884C-D89B-43C5-8278-E1AFFD1E5DD1}"/>
              </a:ext>
            </a:extLst>
          </p:cNvPr>
          <p:cNvSpPr>
            <a:spLocks noGrp="1" noChangeArrowheads="1"/>
          </p:cNvSpPr>
          <p:nvPr>
            <p:ph type="title"/>
          </p:nvPr>
        </p:nvSpPr>
        <p:spPr>
          <a:xfrm>
            <a:off x="2366963" y="228601"/>
            <a:ext cx="8229600" cy="576263"/>
          </a:xfrm>
        </p:spPr>
        <p:txBody>
          <a:bodyPr/>
          <a:lstStyle/>
          <a:p>
            <a:pPr eaLnBrk="1" hangingPunct="1"/>
            <a:r>
              <a:rPr lang="en-US" altLang="en-US"/>
              <a:t>CPU Switch From Process to Process</a:t>
            </a:r>
          </a:p>
        </p:txBody>
      </p:sp>
      <p:sp>
        <p:nvSpPr>
          <p:cNvPr id="33795" name="TextBox 1">
            <a:extLst>
              <a:ext uri="{FF2B5EF4-FFF2-40B4-BE49-F238E27FC236}">
                <a16:creationId xmlns:a16="http://schemas.microsoft.com/office/drawing/2014/main" id="{2AC6A249-89C1-4E3A-A92E-5E91F7A23743}"/>
              </a:ext>
            </a:extLst>
          </p:cNvPr>
          <p:cNvSpPr txBox="1">
            <a:spLocks noChangeArrowheads="1"/>
          </p:cNvSpPr>
          <p:nvPr/>
        </p:nvSpPr>
        <p:spPr bwMode="auto">
          <a:xfrm>
            <a:off x="2802543" y="979488"/>
            <a:ext cx="685395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A </a:t>
            </a:r>
            <a:r>
              <a:rPr kumimoji="0" lang="en-US" altLang="en-US" b="1" dirty="0">
                <a:latin typeface="Verdana" panose="020B0604030504040204" pitchFamily="34" charset="0"/>
              </a:rPr>
              <a:t>context switch </a:t>
            </a:r>
            <a:r>
              <a:rPr kumimoji="0" lang="en-US" altLang="en-US" dirty="0">
                <a:latin typeface="Verdana" panose="020B0604030504040204" pitchFamily="34" charset="0"/>
              </a:rPr>
              <a:t>occurs when the CPU  switches from one process to another.</a:t>
            </a:r>
          </a:p>
        </p:txBody>
      </p:sp>
      <p:pic>
        <p:nvPicPr>
          <p:cNvPr id="33796" name="Picture 1">
            <a:extLst>
              <a:ext uri="{FF2B5EF4-FFF2-40B4-BE49-F238E27FC236}">
                <a16:creationId xmlns:a16="http://schemas.microsoft.com/office/drawing/2014/main" id="{81BF3499-8F25-4834-B5FB-DDAE904111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1084" y="1780486"/>
            <a:ext cx="5185155" cy="423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1887538" y="231776"/>
            <a:ext cx="8229600" cy="576263"/>
          </a:xfrm>
        </p:spPr>
        <p:txBody>
          <a:bodyPr/>
          <a:lstStyle/>
          <a:p>
            <a:pPr eaLnBrk="1" hangingPunct="1"/>
            <a:r>
              <a:rPr lang="en-US" altLang="en-US"/>
              <a:t>Context Switch</a:t>
            </a: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2378077" y="1108075"/>
            <a:ext cx="6648693" cy="4413494"/>
          </a:xfrm>
        </p:spPr>
        <p:txBody>
          <a:bodyPr/>
          <a:lstStyle/>
          <a:p>
            <a:r>
              <a:rPr lang="en-US" altLang="en-US" dirty="0"/>
              <a:t>When CPU switches to another process, the system must </a:t>
            </a:r>
            <a:r>
              <a:rPr lang="en-US" altLang="en-US" b="1" kern="1200" dirty="0">
                <a:solidFill>
                  <a:srgbClr val="006699"/>
                </a:solidFill>
                <a:latin typeface="+mj-lt"/>
                <a:cs typeface="+mn-cs"/>
              </a:rPr>
              <a:t>save</a:t>
            </a:r>
            <a:r>
              <a:rPr lang="en-US" altLang="en-US" b="1" dirty="0">
                <a:solidFill>
                  <a:srgbClr val="3366FF"/>
                </a:solidFill>
              </a:rPr>
              <a:t> </a:t>
            </a:r>
            <a:r>
              <a:rPr lang="en-US" altLang="en-US" b="1" kern="1200" dirty="0">
                <a:solidFill>
                  <a:srgbClr val="006699"/>
                </a:solidFill>
                <a:latin typeface="+mj-lt"/>
                <a:cs typeface="+mn-cs"/>
              </a:rPr>
              <a:t>the</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of the old process and load the </a:t>
            </a:r>
            <a:r>
              <a:rPr lang="en-US" altLang="en-US" b="1" kern="1200" dirty="0">
                <a:solidFill>
                  <a:srgbClr val="006699"/>
                </a:solidFill>
                <a:latin typeface="+mj-lt"/>
                <a:cs typeface="+mn-cs"/>
              </a:rPr>
              <a:t>saved</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for the new process via a </a:t>
            </a:r>
            <a:r>
              <a:rPr lang="en-US" altLang="en-US" b="1" kern="1200" dirty="0">
                <a:solidFill>
                  <a:srgbClr val="006699"/>
                </a:solidFill>
                <a:latin typeface="+mj-lt"/>
                <a:cs typeface="+mn-cs"/>
              </a:rPr>
              <a:t>context</a:t>
            </a:r>
            <a:r>
              <a:rPr lang="en-US" altLang="en-US" b="1" dirty="0">
                <a:solidFill>
                  <a:srgbClr val="3366FF"/>
                </a:solidFill>
              </a:rPr>
              <a:t> </a:t>
            </a:r>
            <a:r>
              <a:rPr lang="en-US" altLang="en-US" b="1" kern="1200" dirty="0">
                <a:solidFill>
                  <a:srgbClr val="006699"/>
                </a:solidFill>
                <a:latin typeface="+mj-lt"/>
                <a:cs typeface="+mn-cs"/>
              </a:rPr>
              <a:t>switch</a:t>
            </a:r>
          </a:p>
          <a:p>
            <a:r>
              <a:rPr lang="en-US" altLang="en-US" b="1" kern="1200" dirty="0">
                <a:solidFill>
                  <a:srgbClr val="006699"/>
                </a:solidFill>
                <a:latin typeface="+mj-lt"/>
                <a:cs typeface="+mn-cs"/>
              </a:rPr>
              <a:t>Context</a:t>
            </a:r>
            <a:r>
              <a:rPr lang="en-US" altLang="en-US" b="1" dirty="0">
                <a:solidFill>
                  <a:srgbClr val="3366FF"/>
                </a:solidFill>
              </a:rPr>
              <a:t> </a:t>
            </a:r>
            <a:r>
              <a:rPr lang="en-US" altLang="en-US" dirty="0"/>
              <a:t>of a process represented in the PCB</a:t>
            </a:r>
          </a:p>
          <a:p>
            <a:r>
              <a:rPr lang="en-US" altLang="en-US" dirty="0"/>
              <a:t>Context-switch time is pure overhead; the system does no useful work while switching</a:t>
            </a:r>
          </a:p>
          <a:p>
            <a:pPr lvl="1"/>
            <a:r>
              <a:rPr lang="en-US" altLang="en-US" dirty="0"/>
              <a:t>The more complex the OS and the PCB </a:t>
            </a:r>
            <a:r>
              <a:rPr lang="en-US" altLang="en-US" dirty="0">
                <a:sym typeface="Wingdings" panose="05000000000000000000" pitchFamily="2" charset="2"/>
              </a:rPr>
              <a:t> the </a:t>
            </a:r>
            <a:r>
              <a:rPr lang="en-US" altLang="en-US" dirty="0"/>
              <a:t>longer the context switch</a:t>
            </a:r>
          </a:p>
          <a:p>
            <a:r>
              <a:rPr lang="en-US" altLang="en-US" dirty="0"/>
              <a:t>Time dependent on hardware support</a:t>
            </a:r>
          </a:p>
          <a:p>
            <a:pPr lvl="1"/>
            <a:r>
              <a:rPr lang="en-US" altLang="en-US" dirty="0"/>
              <a:t>Some hardware provides multiple sets of registers per CPU </a:t>
            </a:r>
            <a:r>
              <a:rPr lang="en-US" altLang="en-US" dirty="0">
                <a:sym typeface="Wingdings" panose="05000000000000000000" pitchFamily="2" charset="2"/>
              </a:rPr>
              <a:t></a:t>
            </a:r>
            <a:r>
              <a:rPr lang="en-US" altLang="en-US" dirty="0"/>
              <a:t> multiple contexts loaded at once</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BBC0AC-B98E-4CA8-AAF2-66A00A4CE046}"/>
              </a:ext>
            </a:extLst>
          </p:cNvPr>
          <p:cNvSpPr>
            <a:spLocks noGrp="1" noChangeArrowheads="1"/>
          </p:cNvSpPr>
          <p:nvPr>
            <p:ph type="title"/>
          </p:nvPr>
        </p:nvSpPr>
        <p:spPr>
          <a:xfrm>
            <a:off x="2343150" y="111371"/>
            <a:ext cx="8229600" cy="576263"/>
          </a:xfrm>
        </p:spPr>
        <p:txBody>
          <a:bodyPr/>
          <a:lstStyle/>
          <a:p>
            <a:pPr eaLnBrk="1" hangingPunct="1"/>
            <a:r>
              <a:rPr lang="en-US" altLang="en-US" dirty="0"/>
              <a:t>Multitasking in Mobile Systems</a:t>
            </a:r>
          </a:p>
        </p:txBody>
      </p:sp>
      <p:sp>
        <p:nvSpPr>
          <p:cNvPr id="37891" name="Rectangle 3">
            <a:extLst>
              <a:ext uri="{FF2B5EF4-FFF2-40B4-BE49-F238E27FC236}">
                <a16:creationId xmlns:a16="http://schemas.microsoft.com/office/drawing/2014/main" id="{3CFFB47D-06A3-4D85-B582-64A48F2C12BF}"/>
              </a:ext>
            </a:extLst>
          </p:cNvPr>
          <p:cNvSpPr>
            <a:spLocks noGrp="1" noChangeArrowheads="1"/>
          </p:cNvSpPr>
          <p:nvPr>
            <p:ph type="body" idx="1"/>
          </p:nvPr>
        </p:nvSpPr>
        <p:spPr>
          <a:xfrm>
            <a:off x="2362200" y="1122364"/>
            <a:ext cx="7359650" cy="4448175"/>
          </a:xfrm>
        </p:spPr>
        <p:txBody>
          <a:bodyPr/>
          <a:lstStyle/>
          <a:p>
            <a:r>
              <a:rPr lang="en-US" altLang="en-US" dirty="0"/>
              <a:t>Some mobile systems (e.g., early version of iOS)  allow only one process to run, others suspended</a:t>
            </a:r>
          </a:p>
          <a:p>
            <a:r>
              <a:rPr lang="en-US" altLang="en-US" dirty="0"/>
              <a:t>Due to screen real estate, user interface limits iOS provides for a </a:t>
            </a:r>
          </a:p>
          <a:p>
            <a:pPr lvl="1"/>
            <a:r>
              <a:rPr lang="en-US" altLang="en-US" dirty="0"/>
              <a:t>Single </a:t>
            </a:r>
            <a:r>
              <a:rPr lang="en-US" altLang="en-US" b="1" kern="1200" dirty="0">
                <a:solidFill>
                  <a:srgbClr val="006699"/>
                </a:solidFill>
                <a:latin typeface="+mj-lt"/>
                <a:cs typeface="+mn-cs"/>
              </a:rPr>
              <a:t>foreground</a:t>
            </a:r>
            <a:r>
              <a:rPr lang="en-US" altLang="en-US" dirty="0"/>
              <a:t> process- controlled via user interface</a:t>
            </a:r>
          </a:p>
          <a:p>
            <a:pPr lvl="1"/>
            <a:r>
              <a:rPr lang="en-US" altLang="en-US" dirty="0"/>
              <a:t>Multiple </a:t>
            </a:r>
            <a:r>
              <a:rPr lang="en-US" altLang="en-US" b="1" kern="1200" dirty="0">
                <a:solidFill>
                  <a:srgbClr val="006699"/>
                </a:solidFill>
                <a:latin typeface="+mj-lt"/>
                <a:cs typeface="+mn-cs"/>
              </a:rPr>
              <a:t>background</a:t>
            </a:r>
            <a:r>
              <a:rPr lang="en-US" altLang="en-US" dirty="0"/>
              <a:t> processes– in memory, running, but not on the display, and with limits</a:t>
            </a:r>
          </a:p>
          <a:p>
            <a:pPr lvl="1"/>
            <a:r>
              <a:rPr lang="en-US" altLang="en-US" dirty="0"/>
              <a:t>Limits include single, short task, receiving notification of events, specific long-running tasks like audio playback</a:t>
            </a:r>
          </a:p>
          <a:p>
            <a:r>
              <a:rPr lang="en-US" altLang="en-US" dirty="0"/>
              <a:t>Android runs foreground and background, with fewer limits</a:t>
            </a:r>
          </a:p>
          <a:p>
            <a:pPr lvl="1"/>
            <a:r>
              <a:rPr lang="en-US" altLang="en-US" dirty="0"/>
              <a:t>Background process uses a </a:t>
            </a:r>
            <a:r>
              <a:rPr lang="en-US" altLang="en-US" b="1" kern="1200" dirty="0">
                <a:solidFill>
                  <a:srgbClr val="006699"/>
                </a:solidFill>
                <a:latin typeface="+mj-lt"/>
                <a:cs typeface="+mn-cs"/>
              </a:rPr>
              <a:t>service</a:t>
            </a:r>
            <a:r>
              <a:rPr lang="en-US" altLang="en-US" dirty="0"/>
              <a:t> to perform tasks</a:t>
            </a:r>
          </a:p>
          <a:p>
            <a:pPr lvl="1"/>
            <a:r>
              <a:rPr lang="en-US" altLang="en-US" dirty="0"/>
              <a:t>Service can keep running even if background process is suspended</a:t>
            </a:r>
          </a:p>
          <a:p>
            <a:pPr lvl="1"/>
            <a:r>
              <a:rPr lang="en-US" altLang="en-US" dirty="0"/>
              <a:t>Service has no user interface, small memory use</a:t>
            </a:r>
          </a:p>
          <a:p>
            <a:pPr lvl="1"/>
            <a:endParaRPr lang="en-US" altLang="en-US" dirty="0"/>
          </a:p>
          <a:p>
            <a:endParaRPr lang="en-US"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D9C18A1-E10D-464E-ADF5-DBECC2503EA1}"/>
              </a:ext>
            </a:extLst>
          </p:cNvPr>
          <p:cNvSpPr>
            <a:spLocks noGrp="1" noChangeArrowheads="1"/>
          </p:cNvSpPr>
          <p:nvPr>
            <p:ph type="title"/>
          </p:nvPr>
        </p:nvSpPr>
        <p:spPr>
          <a:xfrm>
            <a:off x="1981200" y="217488"/>
            <a:ext cx="8229600" cy="576262"/>
          </a:xfrm>
        </p:spPr>
        <p:txBody>
          <a:bodyPr/>
          <a:lstStyle/>
          <a:p>
            <a:pPr eaLnBrk="1" hangingPunct="1"/>
            <a:r>
              <a:rPr lang="en-US" altLang="en-US"/>
              <a:t>Operations on Processes</a:t>
            </a:r>
          </a:p>
        </p:txBody>
      </p:sp>
      <p:sp>
        <p:nvSpPr>
          <p:cNvPr id="39939" name="Rectangle 3">
            <a:extLst>
              <a:ext uri="{FF2B5EF4-FFF2-40B4-BE49-F238E27FC236}">
                <a16:creationId xmlns:a16="http://schemas.microsoft.com/office/drawing/2014/main" id="{1EED5598-4581-4F9D-8CEF-0D1A5A5544B9}"/>
              </a:ext>
            </a:extLst>
          </p:cNvPr>
          <p:cNvSpPr>
            <a:spLocks noGrp="1" noChangeArrowheads="1"/>
          </p:cNvSpPr>
          <p:nvPr>
            <p:ph type="body" idx="1"/>
          </p:nvPr>
        </p:nvSpPr>
        <p:spPr>
          <a:xfrm>
            <a:off x="2373314" y="1233489"/>
            <a:ext cx="7381875" cy="4448175"/>
          </a:xfrm>
        </p:spPr>
        <p:txBody>
          <a:bodyPr/>
          <a:lstStyle/>
          <a:p>
            <a:r>
              <a:rPr lang="en-US" altLang="en-US" dirty="0"/>
              <a:t>System must provide mechanisms for:</a:t>
            </a:r>
          </a:p>
          <a:p>
            <a:pPr lvl="1"/>
            <a:r>
              <a:rPr lang="en-US" altLang="en-US" dirty="0"/>
              <a:t> Process creation</a:t>
            </a:r>
          </a:p>
          <a:p>
            <a:pPr lvl="1"/>
            <a:r>
              <a:rPr lang="en-US" altLang="en-US" dirty="0"/>
              <a:t> Process termination</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2917A-2F04-4923-8279-E4AEA8CC4538}"/>
              </a:ext>
            </a:extLst>
          </p:cNvPr>
          <p:cNvSpPr>
            <a:spLocks noGrp="1" noChangeArrowheads="1"/>
          </p:cNvSpPr>
          <p:nvPr>
            <p:ph type="title"/>
          </p:nvPr>
        </p:nvSpPr>
        <p:spPr>
          <a:xfrm>
            <a:off x="1981200" y="147150"/>
            <a:ext cx="8229600" cy="576262"/>
          </a:xfrm>
        </p:spPr>
        <p:txBody>
          <a:bodyPr/>
          <a:lstStyle/>
          <a:p>
            <a:pPr eaLnBrk="1" hangingPunct="1"/>
            <a:r>
              <a:rPr lang="en-US" altLang="en-US" dirty="0"/>
              <a:t>Process Creation</a:t>
            </a:r>
          </a:p>
        </p:txBody>
      </p:sp>
      <p:sp>
        <p:nvSpPr>
          <p:cNvPr id="41987" name="Rectangle 3">
            <a:extLst>
              <a:ext uri="{FF2B5EF4-FFF2-40B4-BE49-F238E27FC236}">
                <a16:creationId xmlns:a16="http://schemas.microsoft.com/office/drawing/2014/main" id="{D7F79436-9B7B-4340-B99C-8D1E088896F0}"/>
              </a:ext>
            </a:extLst>
          </p:cNvPr>
          <p:cNvSpPr>
            <a:spLocks noGrp="1" noChangeArrowheads="1"/>
          </p:cNvSpPr>
          <p:nvPr>
            <p:ph type="body" idx="1"/>
          </p:nvPr>
        </p:nvSpPr>
        <p:spPr>
          <a:xfrm>
            <a:off x="2378075" y="1169989"/>
            <a:ext cx="6824540" cy="4984627"/>
          </a:xfrm>
        </p:spPr>
        <p:txBody>
          <a:bodyPr/>
          <a:lstStyle/>
          <a:p>
            <a:r>
              <a:rPr lang="en-US" altLang="en-US" b="1" dirty="0">
                <a:solidFill>
                  <a:srgbClr val="006699"/>
                </a:solidFill>
                <a:latin typeface="+mj-lt"/>
              </a:rPr>
              <a:t>Parent</a:t>
            </a:r>
            <a:r>
              <a:rPr lang="en-US" altLang="en-US" b="1" dirty="0"/>
              <a:t> </a:t>
            </a:r>
            <a:r>
              <a:rPr lang="en-US" altLang="en-US" dirty="0"/>
              <a:t>process create </a:t>
            </a:r>
            <a:r>
              <a:rPr lang="en-US" altLang="en-US" b="1" dirty="0">
                <a:solidFill>
                  <a:srgbClr val="006699"/>
                </a:solidFill>
                <a:latin typeface="+mj-lt"/>
              </a:rPr>
              <a:t>children</a:t>
            </a:r>
            <a:r>
              <a:rPr lang="en-US" altLang="en-US" b="1" dirty="0"/>
              <a:t> </a:t>
            </a:r>
            <a:r>
              <a:rPr lang="en-US" altLang="en-US" dirty="0"/>
              <a:t>processes, which, in turn create other processes, forming a </a:t>
            </a:r>
            <a:r>
              <a:rPr lang="en-US" altLang="en-US" b="1" dirty="0">
                <a:solidFill>
                  <a:srgbClr val="006699"/>
                </a:solidFill>
                <a:latin typeface="+mj-lt"/>
              </a:rPr>
              <a:t>tree</a:t>
            </a:r>
            <a:r>
              <a:rPr lang="en-US" altLang="en-US" dirty="0"/>
              <a:t> of processes</a:t>
            </a:r>
            <a:endParaRPr lang="en-US" altLang="en-US" sz="800" dirty="0"/>
          </a:p>
          <a:p>
            <a:r>
              <a:rPr lang="en-US" altLang="en-US" dirty="0"/>
              <a:t>Generally, process identified and managed via a</a:t>
            </a:r>
            <a:r>
              <a:rPr lang="en-US" altLang="en-US" b="1" dirty="0"/>
              <a:t>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identifier</a:t>
            </a:r>
            <a:r>
              <a:rPr lang="en-US" altLang="en-US" b="1" dirty="0">
                <a:solidFill>
                  <a:srgbClr val="3366FF"/>
                </a:solidFill>
              </a:rPr>
              <a:t> </a:t>
            </a:r>
            <a:r>
              <a:rPr lang="en-US" altLang="en-US" dirty="0"/>
              <a:t>(</a:t>
            </a:r>
            <a:r>
              <a:rPr lang="en-US" altLang="en-US" b="1" dirty="0">
                <a:solidFill>
                  <a:srgbClr val="006699"/>
                </a:solidFill>
                <a:latin typeface="+mj-lt"/>
              </a:rPr>
              <a:t>pid</a:t>
            </a:r>
            <a:r>
              <a:rPr lang="en-US" altLang="en-US" dirty="0"/>
              <a:t>)</a:t>
            </a:r>
            <a:endParaRPr lang="en-US" altLang="en-US" sz="800" dirty="0"/>
          </a:p>
          <a:p>
            <a:r>
              <a:rPr lang="en-US" altLang="en-US" dirty="0"/>
              <a:t>Resource sharing options</a:t>
            </a:r>
          </a:p>
          <a:p>
            <a:pPr lvl="1"/>
            <a:r>
              <a:rPr lang="en-US" altLang="en-US" dirty="0"/>
              <a:t>Parent and children share all resources</a:t>
            </a:r>
          </a:p>
          <a:p>
            <a:pPr lvl="1"/>
            <a:r>
              <a:rPr lang="en-US" altLang="en-US" dirty="0"/>
              <a:t>Children share subset of parent</a:t>
            </a:r>
            <a:r>
              <a:rPr lang="ja-JP" altLang="en-US" dirty="0"/>
              <a:t>’</a:t>
            </a:r>
            <a:r>
              <a:rPr lang="en-US" altLang="ja-JP" dirty="0"/>
              <a:t>s resources</a:t>
            </a:r>
          </a:p>
          <a:p>
            <a:pPr lvl="1"/>
            <a:r>
              <a:rPr lang="en-US" altLang="en-US" dirty="0"/>
              <a:t>Parent and child share no resources</a:t>
            </a:r>
            <a:endParaRPr lang="en-US" altLang="en-US" sz="800" dirty="0"/>
          </a:p>
          <a:p>
            <a:r>
              <a:rPr lang="en-US" altLang="en-US" dirty="0"/>
              <a:t>Execution options</a:t>
            </a:r>
          </a:p>
          <a:p>
            <a:pPr lvl="1"/>
            <a:r>
              <a:rPr lang="en-US" altLang="en-US" dirty="0"/>
              <a:t>Parent and children execute concurrently</a:t>
            </a:r>
          </a:p>
          <a:p>
            <a:pPr lvl="1"/>
            <a:r>
              <a:rPr lang="en-US" altLang="en-US" dirty="0"/>
              <a:t>Parent waits until children terminate</a:t>
            </a:r>
          </a:p>
          <a:p>
            <a:pPr>
              <a:buFont typeface="Monotype Sorts" pitchFamily="-84" charset="2"/>
              <a:buNone/>
            </a:pPr>
            <a:endParaRPr lang="en-US" alt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2593976" y="217488"/>
            <a:ext cx="7616825" cy="576262"/>
          </a:xfrm>
        </p:spPr>
        <p:txBody>
          <a:bodyPr/>
          <a:lstStyle/>
          <a:p>
            <a:pPr eaLnBrk="1" hangingPunct="1"/>
            <a:r>
              <a:rPr lang="en-US" altLang="en-US"/>
              <a:t>Process Creation (Cont.)</a:t>
            </a:r>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2335214" y="1060450"/>
            <a:ext cx="7800975" cy="5627688"/>
          </a:xfrm>
        </p:spPr>
        <p:txBody>
          <a:bodyPr/>
          <a:lstStyle/>
          <a:p>
            <a:r>
              <a:rPr lang="en-US" altLang="en-US" dirty="0"/>
              <a:t>Address space</a:t>
            </a:r>
          </a:p>
          <a:p>
            <a:pPr lvl="1"/>
            <a:r>
              <a:rPr lang="en-US" altLang="en-US" dirty="0"/>
              <a:t>Child duplicate of parent</a:t>
            </a:r>
          </a:p>
          <a:p>
            <a:pPr lvl="1"/>
            <a:r>
              <a:rPr lang="en-US" altLang="en-US" dirty="0"/>
              <a:t>Child has a program loaded into it</a:t>
            </a:r>
          </a:p>
          <a:p>
            <a:r>
              <a:rPr lang="en-US" altLang="en-US" dirty="0"/>
              <a:t>UNIX examples</a:t>
            </a:r>
          </a:p>
          <a:p>
            <a:pPr lvl="1"/>
            <a:r>
              <a:rPr lang="en-US" altLang="en-US" sz="2000" b="1" dirty="0">
                <a:solidFill>
                  <a:srgbClr val="000000"/>
                </a:solidFill>
                <a:latin typeface="Courier New" panose="02070309020205020404" pitchFamily="49" charset="0"/>
              </a:rPr>
              <a:t>fork()</a:t>
            </a:r>
            <a:r>
              <a:rPr lang="en-US" altLang="en-US" sz="2000" dirty="0">
                <a:solidFill>
                  <a:srgbClr val="000000"/>
                </a:solidFill>
              </a:rPr>
              <a:t> </a:t>
            </a:r>
            <a:r>
              <a:rPr lang="en-US" altLang="en-US" dirty="0"/>
              <a:t>system call creates new process</a:t>
            </a:r>
          </a:p>
          <a:p>
            <a:pPr lvl="1"/>
            <a:r>
              <a:rPr lang="en-US" altLang="en-US" sz="2000" b="1" dirty="0">
                <a:solidFill>
                  <a:srgbClr val="000000"/>
                </a:solidFill>
                <a:latin typeface="Courier New" panose="02070309020205020404" pitchFamily="49" charset="0"/>
              </a:rPr>
              <a:t>exec()</a:t>
            </a:r>
            <a:r>
              <a:rPr lang="en-US" altLang="en-US" sz="2000" dirty="0"/>
              <a:t> </a:t>
            </a:r>
            <a:r>
              <a:rPr lang="en-US" altLang="en-US" dirty="0"/>
              <a:t>system call used after a </a:t>
            </a:r>
            <a:r>
              <a:rPr lang="en-US" altLang="en-US" sz="2000" b="1" dirty="0">
                <a:solidFill>
                  <a:srgbClr val="000000"/>
                </a:solidFill>
                <a:latin typeface="Courier New" panose="02070309020205020404" pitchFamily="49" charset="0"/>
              </a:rPr>
              <a:t>fork()</a:t>
            </a:r>
            <a:r>
              <a:rPr lang="en-US" altLang="en-US" sz="2000" dirty="0"/>
              <a:t> </a:t>
            </a:r>
            <a:r>
              <a:rPr lang="en-US" altLang="en-US" dirty="0"/>
              <a:t>to replace the process</a:t>
            </a:r>
            <a:r>
              <a:rPr lang="ja-JP" altLang="en-US" dirty="0"/>
              <a:t>’</a:t>
            </a:r>
            <a:r>
              <a:rPr lang="en-US" altLang="ja-JP" dirty="0"/>
              <a:t> memory space with a new program</a:t>
            </a:r>
          </a:p>
          <a:p>
            <a:pPr lvl="1"/>
            <a:r>
              <a:rPr lang="en-US" altLang="en-US" dirty="0"/>
              <a:t>Parent process calls </a:t>
            </a:r>
            <a:r>
              <a:rPr lang="en-US" altLang="en-US" sz="2000" b="1" dirty="0">
                <a:latin typeface="Courier New" panose="02070309020205020404" pitchFamily="49" charset="0"/>
              </a:rPr>
              <a:t>wait()</a:t>
            </a:r>
            <a:r>
              <a:rPr lang="en-US" altLang="en-US" dirty="0"/>
              <a:t>waiting for the child to terminate</a:t>
            </a:r>
          </a:p>
        </p:txBody>
      </p:sp>
      <p:pic>
        <p:nvPicPr>
          <p:cNvPr id="46084" name="Picture 1">
            <a:extLst>
              <a:ext uri="{FF2B5EF4-FFF2-40B4-BE49-F238E27FC236}">
                <a16:creationId xmlns:a16="http://schemas.microsoft.com/office/drawing/2014/main" id="{568A0721-FDA4-4095-BD34-B36CF2AB0A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9013" y="4392613"/>
            <a:ext cx="5746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9237D4-E7AC-45FA-BF2A-B2DEBB1756B7}"/>
              </a:ext>
            </a:extLst>
          </p:cNvPr>
          <p:cNvSpPr>
            <a:spLocks noGrp="1" noChangeArrowheads="1"/>
          </p:cNvSpPr>
          <p:nvPr>
            <p:ph type="title"/>
          </p:nvPr>
        </p:nvSpPr>
        <p:spPr>
          <a:xfrm>
            <a:off x="2820989" y="222251"/>
            <a:ext cx="7259637" cy="576263"/>
          </a:xfrm>
        </p:spPr>
        <p:txBody>
          <a:bodyPr/>
          <a:lstStyle/>
          <a:p>
            <a:pPr eaLnBrk="1" hangingPunct="1"/>
            <a:r>
              <a:rPr lang="en-US" altLang="en-US"/>
              <a:t>A Tree of Processes in Linux</a:t>
            </a:r>
          </a:p>
        </p:txBody>
      </p:sp>
      <p:pic>
        <p:nvPicPr>
          <p:cNvPr id="44035" name="Picture 1">
            <a:extLst>
              <a:ext uri="{FF2B5EF4-FFF2-40B4-BE49-F238E27FC236}">
                <a16:creationId xmlns:a16="http://schemas.microsoft.com/office/drawing/2014/main" id="{EA22965C-6F67-436A-9A7E-32781923A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5501" y="1701800"/>
            <a:ext cx="7985125"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96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1AA525-61E4-4CE5-B1B8-BBEC4CC5E094}"/>
              </a:ext>
            </a:extLst>
          </p:cNvPr>
          <p:cNvSpPr>
            <a:spLocks noGrp="1" noChangeArrowheads="1"/>
          </p:cNvSpPr>
          <p:nvPr>
            <p:ph type="title"/>
          </p:nvPr>
        </p:nvSpPr>
        <p:spPr>
          <a:xfrm>
            <a:off x="2520950" y="227013"/>
            <a:ext cx="8229600" cy="576262"/>
          </a:xfrm>
        </p:spPr>
        <p:txBody>
          <a:bodyPr/>
          <a:lstStyle/>
          <a:p>
            <a:pPr eaLnBrk="1" hangingPunct="1"/>
            <a:r>
              <a:rPr lang="en-US" altLang="en-US"/>
              <a:t>C Program Forking Separate Process</a:t>
            </a:r>
          </a:p>
        </p:txBody>
      </p:sp>
      <p:pic>
        <p:nvPicPr>
          <p:cNvPr id="48131" name="Picture 5" descr="Screen Shot 2012-12-04 at 11.21.10 AM.png">
            <a:extLst>
              <a:ext uri="{FF2B5EF4-FFF2-40B4-BE49-F238E27FC236}">
                <a16:creationId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969964"/>
            <a:ext cx="60388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F4113AE-3A57-4A41-B077-3753934F4615}"/>
              </a:ext>
            </a:extLst>
          </p:cNvPr>
          <p:cNvSpPr>
            <a:spLocks noGrp="1" noChangeArrowheads="1"/>
          </p:cNvSpPr>
          <p:nvPr>
            <p:ph type="title"/>
          </p:nvPr>
        </p:nvSpPr>
        <p:spPr>
          <a:xfrm>
            <a:off x="2570163" y="228601"/>
            <a:ext cx="8229600" cy="576263"/>
          </a:xfrm>
        </p:spPr>
        <p:txBody>
          <a:bodyPr/>
          <a:lstStyle/>
          <a:p>
            <a:pPr eaLnBrk="1" hangingPunct="1"/>
            <a:r>
              <a:rPr lang="en-US" altLang="en-US" sz="2800"/>
              <a:t>Creating a Separate Process via Windows API</a:t>
            </a:r>
          </a:p>
        </p:txBody>
      </p:sp>
      <p:pic>
        <p:nvPicPr>
          <p:cNvPr id="50179" name="Picture 1" descr="Screen Shot 2012-12-04 at 11.23.48 AM.png">
            <a:extLst>
              <a:ext uri="{FF2B5EF4-FFF2-40B4-BE49-F238E27FC236}">
                <a16:creationId xmlns:a16="http://schemas.microsoft.com/office/drawing/2014/main" id="{92929ABB-1259-4492-BE46-EE3BC21BF5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2239" y="963613"/>
            <a:ext cx="4365625"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2587626"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2330450" y="1233490"/>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A2AC5D-C916-47B2-8787-ACB9BD2F9B0E}"/>
              </a:ext>
            </a:extLst>
          </p:cNvPr>
          <p:cNvSpPr>
            <a:spLocks noGrp="1" noChangeArrowheads="1"/>
          </p:cNvSpPr>
          <p:nvPr>
            <p:ph type="title"/>
          </p:nvPr>
        </p:nvSpPr>
        <p:spPr>
          <a:xfrm>
            <a:off x="1981200" y="227013"/>
            <a:ext cx="8229600" cy="576262"/>
          </a:xfrm>
        </p:spPr>
        <p:txBody>
          <a:bodyPr/>
          <a:lstStyle/>
          <a:p>
            <a:pPr eaLnBrk="1" hangingPunct="1"/>
            <a:r>
              <a:rPr lang="en-US" altLang="en-US"/>
              <a:t>Process Termination</a:t>
            </a:r>
          </a:p>
        </p:txBody>
      </p:sp>
      <p:sp>
        <p:nvSpPr>
          <p:cNvPr id="52227" name="Rectangle 3">
            <a:extLst>
              <a:ext uri="{FF2B5EF4-FFF2-40B4-BE49-F238E27FC236}">
                <a16:creationId xmlns:a16="http://schemas.microsoft.com/office/drawing/2014/main" id="{9AB8093C-E173-4473-A450-3BC8EBA8DE1B}"/>
              </a:ext>
            </a:extLst>
          </p:cNvPr>
          <p:cNvSpPr>
            <a:spLocks noGrp="1" noChangeArrowheads="1"/>
          </p:cNvSpPr>
          <p:nvPr>
            <p:ph type="body" idx="1"/>
          </p:nvPr>
        </p:nvSpPr>
        <p:spPr>
          <a:xfrm>
            <a:off x="2344738" y="1127982"/>
            <a:ext cx="7303354" cy="4463927"/>
          </a:xfrm>
        </p:spPr>
        <p:txBody>
          <a:bodyPr/>
          <a:lstStyle/>
          <a:p>
            <a:r>
              <a:rPr lang="en-US" altLang="en-US" dirty="0"/>
              <a:t>Process executes last statement and then asks the operating system to delete it using the </a:t>
            </a:r>
            <a:r>
              <a:rPr lang="en-US" altLang="en-US" sz="2000" b="1" dirty="0">
                <a:solidFill>
                  <a:srgbClr val="000000"/>
                </a:solidFill>
                <a:latin typeface="Courier New" panose="02070309020205020404" pitchFamily="49" charset="0"/>
              </a:rPr>
              <a:t>exit()</a:t>
            </a:r>
            <a:r>
              <a:rPr lang="en-US" altLang="en-US" sz="2000" dirty="0"/>
              <a:t> </a:t>
            </a:r>
            <a:r>
              <a:rPr lang="en-US" altLang="en-US" dirty="0"/>
              <a:t>system call.</a:t>
            </a:r>
          </a:p>
          <a:p>
            <a:pPr lvl="1"/>
            <a:r>
              <a:rPr lang="en-US" altLang="en-US" dirty="0"/>
              <a:t>Returns  status data from child to parent (via </a:t>
            </a:r>
            <a:r>
              <a:rPr lang="en-US" altLang="en-US" sz="2000" b="1" dirty="0">
                <a:solidFill>
                  <a:srgbClr val="000000"/>
                </a:solidFill>
                <a:latin typeface="Courier New" panose="02070309020205020404" pitchFamily="49" charset="0"/>
              </a:rPr>
              <a:t>wait()</a:t>
            </a:r>
            <a:r>
              <a:rPr lang="en-US" altLang="en-US" dirty="0"/>
              <a:t>)</a:t>
            </a:r>
          </a:p>
          <a:p>
            <a:pPr lvl="1"/>
            <a:r>
              <a:rPr lang="en-US" altLang="en-US" dirty="0"/>
              <a:t>Process</a:t>
            </a:r>
            <a:r>
              <a:rPr lang="ja-JP" altLang="en-US" dirty="0"/>
              <a:t>’</a:t>
            </a:r>
            <a:r>
              <a:rPr lang="en-US" altLang="ja-JP" dirty="0"/>
              <a:t> resources are deallocated by operating system</a:t>
            </a:r>
            <a:endParaRPr lang="en-US" altLang="en-US" dirty="0"/>
          </a:p>
          <a:p>
            <a:r>
              <a:rPr lang="en-US" altLang="en-US" dirty="0"/>
              <a:t>Parent may terminate the execution of children processes  using the </a:t>
            </a:r>
            <a:r>
              <a:rPr lang="en-US" altLang="en-US" sz="2000" b="1" dirty="0">
                <a:solidFill>
                  <a:srgbClr val="000000"/>
                </a:solidFill>
                <a:latin typeface="Courier New" panose="02070309020205020404" pitchFamily="49" charset="0"/>
              </a:rPr>
              <a:t>abort()</a:t>
            </a:r>
            <a:r>
              <a:rPr lang="en-US" altLang="en-US" sz="2000" dirty="0"/>
              <a:t> </a:t>
            </a:r>
            <a:r>
              <a:rPr lang="en-US" altLang="en-US" dirty="0"/>
              <a:t>system call.  Some reasons for doing so:</a:t>
            </a:r>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operating systems does not allow  a child to continue if its parent terminates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1981200" y="134817"/>
            <a:ext cx="8229600" cy="576263"/>
          </a:xfrm>
        </p:spPr>
        <p:txBody>
          <a:bodyPr/>
          <a:lstStyle/>
          <a:p>
            <a:pPr eaLnBrk="1" hangingPunct="1"/>
            <a:r>
              <a:rPr lang="en-US" altLang="en-US" dirty="0"/>
              <a:t>Process Termination</a:t>
            </a:r>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2379908" y="781418"/>
            <a:ext cx="7033724" cy="4787045"/>
          </a:xfrm>
        </p:spPr>
        <p:txBody>
          <a:bodyPr/>
          <a:lstStyle/>
          <a:p>
            <a:pPr marL="457200" lvl="1" indent="0">
              <a:buNone/>
            </a:pPr>
            <a:endParaRPr lang="en-US" altLang="en-US" sz="800" dirty="0"/>
          </a:p>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sz="20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pid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pid = wait(&amp;status); </a:t>
            </a:r>
          </a:p>
          <a:p>
            <a:r>
              <a:rPr lang="en-US" altLang="en-US" dirty="0"/>
              <a:t>If no parent waiting (did not invoke </a:t>
            </a:r>
            <a:r>
              <a:rPr lang="en-US" altLang="en-US" sz="2000" b="1" dirty="0">
                <a:solidFill>
                  <a:srgbClr val="000000"/>
                </a:solidFill>
                <a:latin typeface="Courier New" panose="02070309020205020404" pitchFamily="49" charset="0"/>
              </a:rPr>
              <a:t>wait()</a:t>
            </a:r>
            <a:r>
              <a:rPr lang="en-US" altLang="en-US" dirty="0"/>
              <a:t>) process is a </a:t>
            </a:r>
            <a:r>
              <a:rPr lang="en-US" altLang="en-US" b="1" dirty="0">
                <a:solidFill>
                  <a:srgbClr val="006699"/>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wait()</a:t>
            </a:r>
            <a:r>
              <a:rPr lang="en-US" altLang="en-US" dirty="0"/>
              <a:t>, process is an </a:t>
            </a:r>
            <a:r>
              <a:rPr lang="en-US" altLang="en-US" b="1" dirty="0">
                <a:solidFill>
                  <a:srgbClr val="006699"/>
                </a:solidFill>
                <a:latin typeface="+mj-lt"/>
              </a:rPr>
              <a:t>orphan</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2979124" y="119919"/>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2343151" y="1100969"/>
            <a:ext cx="7743825" cy="4530725"/>
          </a:xfrm>
        </p:spPr>
        <p:txBody>
          <a:bodyPr/>
          <a:lstStyle/>
          <a:p>
            <a:r>
              <a:rPr lang="en-US" altLang="en-US" dirty="0"/>
              <a:t>Mobile operating systems often have to terminate processes to reclaim system resources such as memory. From </a:t>
            </a:r>
            <a:r>
              <a:rPr lang="en-US" altLang="en-US" b="1" dirty="0"/>
              <a:t>most</a:t>
            </a:r>
            <a:r>
              <a:rPr lang="en-US" altLang="en-US" dirty="0"/>
              <a:t> to </a:t>
            </a:r>
            <a:r>
              <a:rPr lang="en-US" altLang="en-US" b="1" dirty="0"/>
              <a:t>least</a:t>
            </a:r>
            <a:r>
              <a:rPr lang="en-US" altLang="en-US" dirty="0"/>
              <a:t> important:</a:t>
            </a:r>
          </a:p>
          <a:p>
            <a:pPr lvl="1"/>
            <a:r>
              <a:rPr lang="en-US" altLang="en-US" dirty="0"/>
              <a:t>Foreground process</a:t>
            </a:r>
          </a:p>
          <a:p>
            <a:pPr lvl="1"/>
            <a:r>
              <a:rPr lang="en-US" altLang="en-US" dirty="0"/>
              <a:t>Visible process</a:t>
            </a:r>
          </a:p>
          <a:p>
            <a:pPr lvl="1"/>
            <a:r>
              <a:rPr lang="en-US" altLang="en-US" dirty="0"/>
              <a:t>Service process</a:t>
            </a:r>
          </a:p>
          <a:p>
            <a:pPr lvl="1"/>
            <a:r>
              <a:rPr lang="en-US" altLang="en-US" dirty="0"/>
              <a:t>Background process</a:t>
            </a:r>
          </a:p>
          <a:p>
            <a:pPr lvl="1"/>
            <a:r>
              <a:rPr lang="en-US" altLang="en-US" dirty="0"/>
              <a:t>Empty process</a:t>
            </a:r>
          </a:p>
          <a:p>
            <a:r>
              <a:rPr lang="en-US" altLang="en-US" dirty="0"/>
              <a:t>Android will begin terminating processes that are least important.</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2726348" y="143365"/>
            <a:ext cx="7997825" cy="576263"/>
          </a:xfrm>
        </p:spPr>
        <p:txBody>
          <a:bodyPr/>
          <a:lstStyle/>
          <a:p>
            <a:r>
              <a:rPr lang="en-US" altLang="en-US" sz="2800" dirty="0" err="1"/>
              <a:t>Multiprocess</a:t>
            </a:r>
            <a:r>
              <a:rPr lang="en-US" altLang="en-US" sz="2800" dirty="0"/>
              <a:t> Architecture – Chrome Browser</a:t>
            </a:r>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2339975" y="1073426"/>
            <a:ext cx="7805738" cy="4478752"/>
          </a:xfrm>
        </p:spPr>
        <p:txBody>
          <a:bodyPr/>
          <a:lstStyle/>
          <a:p>
            <a:r>
              <a:rPr lang="en-US" altLang="en-US" dirty="0"/>
              <a:t>Many web browsers ran as single process (some still do)</a:t>
            </a:r>
          </a:p>
          <a:p>
            <a:pPr lvl="1"/>
            <a:r>
              <a:rPr lang="en-US" altLang="en-US" dirty="0"/>
              <a:t>If one web site causes trouble, entire browser can hang or crash</a:t>
            </a:r>
          </a:p>
          <a:p>
            <a:r>
              <a:rPr lang="en-US" altLang="en-US" dirty="0"/>
              <a:t>Google Chrome Browser is </a:t>
            </a:r>
            <a:r>
              <a:rPr lang="en-US" altLang="en-US" dirty="0" err="1"/>
              <a:t>multiprocess</a:t>
            </a:r>
            <a:r>
              <a:rPr lang="en-US" altLang="en-US" dirty="0"/>
              <a:t> with 3 different types of processes: </a:t>
            </a:r>
          </a:p>
          <a:p>
            <a:pPr lvl="1"/>
            <a:r>
              <a:rPr lang="en-US" altLang="en-US" b="1" dirty="0">
                <a:solidFill>
                  <a:srgbClr val="006699"/>
                </a:solidFill>
                <a:latin typeface="+mj-lt"/>
              </a:rPr>
              <a:t>Browser</a:t>
            </a:r>
            <a:r>
              <a:rPr lang="en-US" altLang="en-US" dirty="0"/>
              <a:t> process manages user interface, disk and network I/O</a:t>
            </a:r>
          </a:p>
          <a:p>
            <a:pPr lvl="1"/>
            <a:r>
              <a:rPr lang="en-US" altLang="en-US" b="1" dirty="0">
                <a:solidFill>
                  <a:srgbClr val="006699"/>
                </a:solidFill>
                <a:latin typeface="+mj-lt"/>
              </a:rPr>
              <a:t>Renderer</a:t>
            </a:r>
            <a:r>
              <a:rPr lang="en-US" altLang="en-US" dirty="0"/>
              <a:t> process renders web pages, deals with HTML, </a:t>
            </a:r>
            <a:r>
              <a:rPr lang="en-US" altLang="en-US" dirty="0" err="1"/>
              <a:t>Javascript</a:t>
            </a:r>
            <a:r>
              <a:rPr lang="en-US" altLang="en-US" dirty="0"/>
              <a:t>. A new renderer created for each website opened</a:t>
            </a:r>
          </a:p>
          <a:p>
            <a:pPr lvl="2"/>
            <a:r>
              <a:rPr lang="en-US" altLang="en-US" dirty="0"/>
              <a:t>Runs in </a:t>
            </a:r>
            <a:r>
              <a:rPr lang="en-US" altLang="en-US" b="1" dirty="0">
                <a:solidFill>
                  <a:srgbClr val="006699"/>
                </a:solidFill>
                <a:latin typeface="+mj-lt"/>
              </a:rPr>
              <a:t>sandbox</a:t>
            </a:r>
            <a:r>
              <a:rPr lang="en-US" altLang="en-US" dirty="0"/>
              <a:t> restricting disk and network I/O, minimizing effect of security exploits</a:t>
            </a:r>
          </a:p>
          <a:p>
            <a:pPr lvl="1"/>
            <a:r>
              <a:rPr lang="en-US" altLang="en-US" b="1" dirty="0">
                <a:solidFill>
                  <a:srgbClr val="006699"/>
                </a:solidFill>
                <a:latin typeface="+mj-lt"/>
              </a:rPr>
              <a:t>Plug-in</a:t>
            </a:r>
            <a:r>
              <a:rPr lang="en-US" altLang="en-US" b="1" dirty="0">
                <a:solidFill>
                  <a:srgbClr val="3366FF"/>
                </a:solidFill>
              </a:rPr>
              <a:t> </a:t>
            </a:r>
            <a:r>
              <a:rPr lang="en-US" altLang="en-US" dirty="0"/>
              <a:t>process for each type of plug-in</a:t>
            </a:r>
          </a:p>
          <a:p>
            <a:pPr lvl="1"/>
            <a:endParaRPr lang="en-US" altLang="en-US" dirty="0"/>
          </a:p>
          <a:p>
            <a:pPr lvl="1"/>
            <a:endParaRPr lang="en-US" altLang="en-US" dirty="0"/>
          </a:p>
          <a:p>
            <a:pPr lvl="1"/>
            <a:endParaRPr lang="en-US" altLang="en-US" dirty="0"/>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41950" y="4591124"/>
            <a:ext cx="62785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9D0E5E8-A027-43B0-871E-ED73DF85B2CC}"/>
              </a:ext>
            </a:extLst>
          </p:cNvPr>
          <p:cNvSpPr>
            <a:spLocks noGrp="1" noChangeArrowheads="1"/>
          </p:cNvSpPr>
          <p:nvPr>
            <p:ph type="title"/>
          </p:nvPr>
        </p:nvSpPr>
        <p:spPr>
          <a:xfrm>
            <a:off x="2525713" y="130054"/>
            <a:ext cx="7485062" cy="576262"/>
          </a:xfrm>
        </p:spPr>
        <p:txBody>
          <a:bodyPr/>
          <a:lstStyle/>
          <a:p>
            <a:r>
              <a:rPr lang="en-US" altLang="en-US" dirty="0"/>
              <a:t>Interprocess Communication</a:t>
            </a:r>
          </a:p>
        </p:txBody>
      </p:sp>
      <p:sp>
        <p:nvSpPr>
          <p:cNvPr id="59395" name="Content Placeholder 2">
            <a:extLst>
              <a:ext uri="{FF2B5EF4-FFF2-40B4-BE49-F238E27FC236}">
                <a16:creationId xmlns:a16="http://schemas.microsoft.com/office/drawing/2014/main" id="{2EF26BE1-FCB0-440F-8834-E9B667D36DB4}"/>
              </a:ext>
            </a:extLst>
          </p:cNvPr>
          <p:cNvSpPr>
            <a:spLocks noGrp="1" noChangeArrowheads="1"/>
          </p:cNvSpPr>
          <p:nvPr>
            <p:ph idx="1"/>
          </p:nvPr>
        </p:nvSpPr>
        <p:spPr>
          <a:xfrm>
            <a:off x="2335213" y="1154114"/>
            <a:ext cx="7675562" cy="4530725"/>
          </a:xfrm>
        </p:spPr>
        <p:txBody>
          <a:bodyPr/>
          <a:lstStyle/>
          <a:p>
            <a:r>
              <a:rPr lang="en-US" altLang="en-US" dirty="0"/>
              <a:t>Processes within a system may be </a:t>
            </a:r>
            <a:r>
              <a:rPr lang="en-US" altLang="en-US" b="1" i="1" dirty="0"/>
              <a:t>independent</a:t>
            </a:r>
            <a:r>
              <a:rPr lang="en-US" altLang="en-US" b="1" dirty="0"/>
              <a:t> </a:t>
            </a:r>
            <a:r>
              <a:rPr lang="en-US" altLang="en-US" dirty="0"/>
              <a:t>or </a:t>
            </a:r>
            <a:r>
              <a:rPr lang="en-US" altLang="en-US" b="1" i="1" dirty="0"/>
              <a:t>cooperating</a:t>
            </a:r>
          </a:p>
          <a:p>
            <a:r>
              <a:rPr lang="en-US" altLang="en-US" dirty="0"/>
              <a:t>Cooperating process can affect or be affected by other processes, including sharing data</a:t>
            </a:r>
          </a:p>
          <a:p>
            <a:r>
              <a:rPr lang="en-US" altLang="en-US" dirty="0"/>
              <a:t>Reasons for cooperating processes:</a:t>
            </a:r>
          </a:p>
          <a:p>
            <a:pPr lvl="1"/>
            <a:r>
              <a:rPr lang="en-US" altLang="en-US" dirty="0"/>
              <a:t>Information sharing</a:t>
            </a:r>
          </a:p>
          <a:p>
            <a:pPr lvl="1"/>
            <a:r>
              <a:rPr lang="en-US" altLang="en-US" dirty="0"/>
              <a:t>Computation speedup</a:t>
            </a:r>
          </a:p>
          <a:p>
            <a:pPr lvl="1"/>
            <a:r>
              <a:rPr lang="en-US" altLang="en-US" dirty="0"/>
              <a:t>Modularity</a:t>
            </a:r>
          </a:p>
          <a:p>
            <a:pPr lvl="1"/>
            <a:r>
              <a:rPr lang="en-US" altLang="en-US" dirty="0"/>
              <a:t>Convenience	</a:t>
            </a:r>
          </a:p>
          <a:p>
            <a:r>
              <a:rPr lang="en-US" altLang="en-US" dirty="0"/>
              <a:t>Cooperating processes need </a:t>
            </a:r>
            <a:r>
              <a:rPr lang="en-US" altLang="en-US" b="1" dirty="0">
                <a:solidFill>
                  <a:srgbClr val="006699"/>
                </a:solidFill>
                <a:latin typeface="+mj-lt"/>
              </a:rPr>
              <a:t>interprocess</a:t>
            </a:r>
            <a:r>
              <a:rPr lang="en-US" altLang="en-US" b="1" dirty="0">
                <a:solidFill>
                  <a:srgbClr val="3366FF"/>
                </a:solidFill>
              </a:rPr>
              <a:t> </a:t>
            </a:r>
            <a:r>
              <a:rPr lang="en-US" altLang="en-US" b="1" dirty="0">
                <a:solidFill>
                  <a:srgbClr val="006699"/>
                </a:solidFill>
                <a:latin typeface="+mj-lt"/>
              </a:rPr>
              <a:t>communication</a:t>
            </a:r>
            <a:r>
              <a:rPr lang="en-US" altLang="en-US" b="1" dirty="0">
                <a:solidFill>
                  <a:srgbClr val="3366FF"/>
                </a:solidFill>
              </a:rPr>
              <a:t> </a:t>
            </a:r>
            <a:r>
              <a:rPr lang="en-US" altLang="en-US" dirty="0"/>
              <a:t>(</a:t>
            </a:r>
            <a:r>
              <a:rPr lang="en-US" altLang="en-US" b="1" dirty="0">
                <a:solidFill>
                  <a:srgbClr val="006699"/>
                </a:solidFill>
                <a:latin typeface="+mj-lt"/>
              </a:rPr>
              <a:t>IPC</a:t>
            </a:r>
            <a:r>
              <a:rPr lang="en-US" altLang="en-US" dirty="0"/>
              <a:t>)</a:t>
            </a:r>
          </a:p>
          <a:p>
            <a:r>
              <a:rPr lang="en-US" altLang="en-US" dirty="0"/>
              <a:t>Two models of IPC</a:t>
            </a:r>
          </a:p>
          <a:p>
            <a:pPr lvl="1"/>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memory</a:t>
            </a:r>
          </a:p>
          <a:p>
            <a:pPr lvl="1"/>
            <a:r>
              <a:rPr lang="en-US" altLang="en-US" b="1" dirty="0">
                <a:solidFill>
                  <a:srgbClr val="006699"/>
                </a:solidFill>
                <a:latin typeface="+mj-lt"/>
              </a:rPr>
              <a:t>Message passing</a:t>
            </a:r>
          </a:p>
          <a:p>
            <a:pPr lvl="1"/>
            <a:endParaRPr lang="en-US" alt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1981200" y="228601"/>
            <a:ext cx="8229600" cy="576263"/>
          </a:xfrm>
        </p:spPr>
        <p:txBody>
          <a:bodyPr/>
          <a:lstStyle/>
          <a:p>
            <a:pPr eaLnBrk="1" hangingPunct="1"/>
            <a:r>
              <a:rPr lang="en-US" altLang="en-US"/>
              <a:t>Communications Models </a:t>
            </a:r>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3011489" y="1150939"/>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solidFill>
                  <a:srgbClr val="000000"/>
                </a:solidFill>
                <a:latin typeface="Arial" panose="020B0604020202020204" pitchFamily="34" charset="0"/>
              </a:rPr>
              <a:t>(a) Shared memory.  		(b) Message passing. </a:t>
            </a:r>
            <a:r>
              <a:rPr kumimoji="0" lang="en-US" altLang="en-US">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6901" y="2016126"/>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2273300" y="228601"/>
            <a:ext cx="7937500" cy="576263"/>
          </a:xfrm>
        </p:spPr>
        <p:txBody>
          <a:bodyPr/>
          <a:lstStyle/>
          <a:p>
            <a:pPr eaLnBrk="1" hangingPunct="1"/>
            <a:r>
              <a:rPr lang="en-US" altLang="en-US"/>
              <a:t>Producer-Consumer Problem</a:t>
            </a:r>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2338389" y="1214439"/>
            <a:ext cx="6825665" cy="4344151"/>
          </a:xfrm>
        </p:spPr>
        <p:txBody>
          <a:bodyPr/>
          <a:lstStyle/>
          <a:p>
            <a:r>
              <a:rPr lang="en-US" altLang="en-US" dirty="0"/>
              <a:t>Paradigm for cooperating processes:</a:t>
            </a:r>
          </a:p>
          <a:p>
            <a:pPr lvl="1"/>
            <a:r>
              <a:rPr lang="en-US" altLang="en-US" i="1" dirty="0"/>
              <a:t>producer</a:t>
            </a:r>
            <a:r>
              <a:rPr lang="en-US" altLang="en-US" dirty="0"/>
              <a:t> process produces information that is consumed by a </a:t>
            </a:r>
            <a:r>
              <a:rPr lang="en-US" altLang="en-US" i="1" dirty="0"/>
              <a:t>consumer</a:t>
            </a:r>
            <a:r>
              <a:rPr lang="en-US" altLang="en-US" dirty="0"/>
              <a:t> process</a:t>
            </a:r>
          </a:p>
          <a:p>
            <a:r>
              <a:rPr lang="en-US" altLang="en-US" dirty="0"/>
              <a:t>Two variations:</a:t>
            </a:r>
          </a:p>
          <a:p>
            <a:pPr lvl="1"/>
            <a:r>
              <a:rPr lang="en-US" altLang="en-US" b="1" dirty="0">
                <a:solidFill>
                  <a:srgbClr val="006699"/>
                </a:solidFill>
                <a:latin typeface="+mj-lt"/>
              </a:rPr>
              <a:t>unbounded-buffer</a:t>
            </a:r>
            <a:r>
              <a:rPr lang="en-US" altLang="en-US" b="1" dirty="0">
                <a:solidFill>
                  <a:srgbClr val="3366FF"/>
                </a:solidFill>
              </a:rPr>
              <a:t> </a:t>
            </a:r>
            <a:r>
              <a:rPr lang="en-US" altLang="en-US" dirty="0"/>
              <a:t>places no practical limit on the size of the buffer:</a:t>
            </a:r>
          </a:p>
          <a:p>
            <a:pPr lvl="2"/>
            <a:r>
              <a:rPr lang="en-US" altLang="en-US" dirty="0"/>
              <a:t>Producer never waits</a:t>
            </a:r>
          </a:p>
          <a:p>
            <a:pPr lvl="2"/>
            <a:r>
              <a:rPr lang="en-US" altLang="en-US" dirty="0"/>
              <a:t>Consumer waits if there is no buffer to consume</a:t>
            </a:r>
          </a:p>
          <a:p>
            <a:pPr lvl="1"/>
            <a:r>
              <a:rPr lang="en-US" altLang="en-US" b="1" dirty="0">
                <a:solidFill>
                  <a:srgbClr val="006699"/>
                </a:solidFill>
                <a:latin typeface="+mj-lt"/>
              </a:rPr>
              <a:t>bounded-buffer</a:t>
            </a:r>
            <a:r>
              <a:rPr lang="en-US" altLang="en-US" b="1" dirty="0">
                <a:solidFill>
                  <a:srgbClr val="3366FF"/>
                </a:solidFill>
              </a:rPr>
              <a:t> </a:t>
            </a:r>
            <a:r>
              <a:rPr lang="en-US" altLang="en-US" dirty="0"/>
              <a:t>assumes that there is a fixed buffer size</a:t>
            </a:r>
          </a:p>
          <a:p>
            <a:pPr lvl="2"/>
            <a:r>
              <a:rPr lang="en-US" altLang="en-US" dirty="0"/>
              <a:t>Producer must wait if all buffers are full</a:t>
            </a:r>
          </a:p>
          <a:p>
            <a:pPr lvl="2"/>
            <a:r>
              <a:rPr lang="en-US" altLang="en-US" dirty="0"/>
              <a:t>Consumer waits if there is no buffer to consume</a:t>
            </a:r>
          </a:p>
        </p:txBody>
      </p:sp>
    </p:spTree>
    <p:extLst>
      <p:ext uri="{BB962C8B-B14F-4D97-AF65-F5344CB8AC3E}">
        <p14:creationId xmlns:p14="http://schemas.microsoft.com/office/powerpoint/2010/main" val="12619828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75428CE-94A1-42F8-AA1B-55485F581E53}"/>
              </a:ext>
            </a:extLst>
          </p:cNvPr>
          <p:cNvSpPr>
            <a:spLocks noGrp="1" noChangeArrowheads="1"/>
          </p:cNvSpPr>
          <p:nvPr>
            <p:ph type="title"/>
          </p:nvPr>
        </p:nvSpPr>
        <p:spPr>
          <a:xfrm>
            <a:off x="2444585" y="95581"/>
            <a:ext cx="8426450" cy="576263"/>
          </a:xfrm>
        </p:spPr>
        <p:txBody>
          <a:bodyPr/>
          <a:lstStyle/>
          <a:p>
            <a:pPr eaLnBrk="1" hangingPunct="1"/>
            <a:r>
              <a:rPr lang="en-US" altLang="en-US" sz="2600" dirty="0"/>
              <a:t>IPC – Shared Memory</a:t>
            </a:r>
          </a:p>
        </p:txBody>
      </p:sp>
      <p:sp>
        <p:nvSpPr>
          <p:cNvPr id="67587" name="Rectangle 3">
            <a:extLst>
              <a:ext uri="{FF2B5EF4-FFF2-40B4-BE49-F238E27FC236}">
                <a16:creationId xmlns:a16="http://schemas.microsoft.com/office/drawing/2014/main" id="{90C2EA05-1541-4195-8AE7-131E61118D2E}"/>
              </a:ext>
            </a:extLst>
          </p:cNvPr>
          <p:cNvSpPr>
            <a:spLocks noGrp="1" noChangeArrowheads="1"/>
          </p:cNvSpPr>
          <p:nvPr>
            <p:ph type="body" idx="1"/>
          </p:nvPr>
        </p:nvSpPr>
        <p:spPr>
          <a:xfrm>
            <a:off x="2357439" y="1233489"/>
            <a:ext cx="7239751" cy="4385259"/>
          </a:xfrm>
        </p:spPr>
        <p:txBody>
          <a:bodyPr/>
          <a:lstStyle/>
          <a:p>
            <a:pPr>
              <a:lnSpc>
                <a:spcPct val="90000"/>
              </a:lnSpc>
            </a:pPr>
            <a:r>
              <a:rPr lang="en-US" altLang="en-US" dirty="0"/>
              <a:t>An area of memory shared among the processes that wish to communicate</a:t>
            </a:r>
          </a:p>
          <a:p>
            <a:pPr>
              <a:lnSpc>
                <a:spcPct val="90000"/>
              </a:lnSpc>
            </a:pPr>
            <a:r>
              <a:rPr lang="en-US" altLang="en-US" dirty="0"/>
              <a:t>The communication is under the control of the users processes not the operating system.</a:t>
            </a:r>
          </a:p>
          <a:p>
            <a:pPr>
              <a:lnSpc>
                <a:spcPct val="90000"/>
              </a:lnSpc>
            </a:pPr>
            <a:r>
              <a:rPr lang="en-US" altLang="en-US" dirty="0"/>
              <a:t>Major issues is to provide mechanism that will allow the user processes to synchronize their actions when they access shared memory. </a:t>
            </a:r>
          </a:p>
          <a:p>
            <a:pPr>
              <a:lnSpc>
                <a:spcPct val="90000"/>
              </a:lnSpc>
            </a:pPr>
            <a:r>
              <a:rPr lang="en-US" altLang="en-US" dirty="0"/>
              <a:t>Synchronization is discussed in great details in Chapters 6 &amp; 7.</a:t>
            </a:r>
          </a:p>
          <a:p>
            <a:pPr>
              <a:lnSpc>
                <a:spcPct val="90000"/>
              </a:lnSpc>
            </a:pPr>
            <a:endParaRPr lang="en-US" altLang="en-US" dirty="0"/>
          </a:p>
          <a:p>
            <a:pPr lvl="1">
              <a:lnSpc>
                <a:spcPct val="90000"/>
              </a:lnSpc>
              <a:buFont typeface="Monotype Sorts" pitchFamily="-84" charset="2"/>
              <a:buNone/>
            </a:pPr>
            <a:endParaRPr lang="en-US" alt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9EE88E8-FB94-4EA2-914B-EA0288206255}"/>
              </a:ext>
            </a:extLst>
          </p:cNvPr>
          <p:cNvSpPr>
            <a:spLocks noGrp="1" noChangeArrowheads="1"/>
          </p:cNvSpPr>
          <p:nvPr>
            <p:ph type="title"/>
          </p:nvPr>
        </p:nvSpPr>
        <p:spPr>
          <a:xfrm>
            <a:off x="2570164" y="265946"/>
            <a:ext cx="8074025" cy="457200"/>
          </a:xfrm>
        </p:spPr>
        <p:txBody>
          <a:bodyPr/>
          <a:lstStyle/>
          <a:p>
            <a:pPr eaLnBrk="1" hangingPunct="1"/>
            <a:r>
              <a:rPr lang="en-US" altLang="en-US" sz="2800" dirty="0"/>
              <a:t>Bounded-Buffer – Shared-Memory Solution</a:t>
            </a:r>
          </a:p>
        </p:txBody>
      </p:sp>
      <p:sp>
        <p:nvSpPr>
          <p:cNvPr id="69635" name="Rectangle 3">
            <a:extLst>
              <a:ext uri="{FF2B5EF4-FFF2-40B4-BE49-F238E27FC236}">
                <a16:creationId xmlns:a16="http://schemas.microsoft.com/office/drawing/2014/main" id="{06B4B2DB-0CD0-402C-8F68-104A05E1E5E5}"/>
              </a:ext>
            </a:extLst>
          </p:cNvPr>
          <p:cNvSpPr>
            <a:spLocks noGrp="1" noChangeArrowheads="1"/>
          </p:cNvSpPr>
          <p:nvPr>
            <p:ph type="body" idx="1"/>
          </p:nvPr>
        </p:nvSpPr>
        <p:spPr>
          <a:xfrm>
            <a:off x="2363788" y="1203325"/>
            <a:ext cx="7486650" cy="4700588"/>
          </a:xfrm>
        </p:spPr>
        <p:txBody>
          <a:bodyPr/>
          <a:lstStyle/>
          <a:p>
            <a:r>
              <a:rPr lang="en-US" altLang="en-US"/>
              <a:t>Shared data</a:t>
            </a:r>
          </a:p>
          <a:p>
            <a:pPr marL="1598613" lvl="3">
              <a:buNone/>
            </a:pPr>
            <a:r>
              <a:rPr lang="en-US" altLang="en-US" b="1">
                <a:latin typeface="Courier New" panose="02070309020205020404" pitchFamily="49" charset="0"/>
              </a:rPr>
              <a:t>#define BUFFER_SIZE 10</a:t>
            </a:r>
          </a:p>
          <a:p>
            <a:pPr marL="1598613" lvl="3">
              <a:buNone/>
            </a:pPr>
            <a:r>
              <a:rPr lang="en-US" altLang="en-US" b="1">
                <a:latin typeface="Courier New" panose="02070309020205020404" pitchFamily="49" charset="0"/>
              </a:rPr>
              <a:t>typedef struct {</a:t>
            </a:r>
          </a:p>
          <a:p>
            <a:pPr marL="1598613" lvl="3">
              <a:buNone/>
            </a:pPr>
            <a:r>
              <a:rPr lang="en-US" altLang="en-US" b="1">
                <a:latin typeface="Courier New" panose="02070309020205020404" pitchFamily="49" charset="0"/>
              </a:rPr>
              <a:t>	. . .</a:t>
            </a:r>
          </a:p>
          <a:p>
            <a:pPr marL="1598613" lvl="3">
              <a:buNone/>
            </a:pPr>
            <a:r>
              <a:rPr lang="en-US" altLang="en-US" b="1">
                <a:latin typeface="Courier New" panose="02070309020205020404" pitchFamily="49" charset="0"/>
              </a:rPr>
              <a:t>} item;</a:t>
            </a:r>
          </a:p>
          <a:p>
            <a:pPr marL="1598613" lvl="3">
              <a:buNone/>
            </a:pPr>
            <a:endParaRPr lang="en-US" altLang="en-US" b="1">
              <a:latin typeface="Courier New" panose="02070309020205020404" pitchFamily="49" charset="0"/>
            </a:endParaRPr>
          </a:p>
          <a:p>
            <a:pPr marL="1598613" lvl="3">
              <a:buNone/>
            </a:pPr>
            <a:r>
              <a:rPr lang="en-US" altLang="en-US" b="1">
                <a:latin typeface="Courier New" panose="02070309020205020404" pitchFamily="49" charset="0"/>
              </a:rPr>
              <a:t>item buffer[BUFFER_SIZE];</a:t>
            </a:r>
          </a:p>
          <a:p>
            <a:pPr marL="1598613" lvl="3">
              <a:buNone/>
            </a:pPr>
            <a:r>
              <a:rPr lang="en-US" altLang="en-US" b="1">
                <a:latin typeface="Courier New" panose="02070309020205020404" pitchFamily="49" charset="0"/>
              </a:rPr>
              <a:t>int in = 0;</a:t>
            </a:r>
          </a:p>
          <a:p>
            <a:pPr marL="1598613" lvl="3">
              <a:buNone/>
            </a:pPr>
            <a:r>
              <a:rPr lang="en-US" altLang="en-US" b="1">
                <a:latin typeface="Courier New" panose="02070309020205020404" pitchFamily="49" charset="0"/>
              </a:rPr>
              <a:t>int out = 0;</a:t>
            </a:r>
          </a:p>
          <a:p>
            <a:pPr marL="1598613" lvl="3">
              <a:buNone/>
            </a:pPr>
            <a:endParaRPr lang="en-US" altLang="en-US"/>
          </a:p>
          <a:p>
            <a:r>
              <a:rPr lang="en-US" altLang="en-US"/>
              <a:t>Solution is correct, but can only use </a:t>
            </a:r>
            <a:r>
              <a:rPr lang="en-US" altLang="en-US" b="1">
                <a:latin typeface="Courier New" panose="02070309020205020404" pitchFamily="49" charset="0"/>
              </a:rPr>
              <a:t>BUFFER_SIZE-1</a:t>
            </a:r>
            <a:r>
              <a:rPr lang="en-US" altLang="en-US"/>
              <a:t> elements</a:t>
            </a:r>
          </a:p>
          <a:p>
            <a:pPr marL="1598613" lvl="3">
              <a:buNone/>
            </a:pPr>
            <a:endParaRPr lang="en-US" altLang="en-US" sz="2000" b="1"/>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426FA82-2801-4913-A63A-AF57E7132643}"/>
              </a:ext>
            </a:extLst>
          </p:cNvPr>
          <p:cNvSpPr>
            <a:spLocks noGrp="1" noChangeArrowheads="1"/>
          </p:cNvSpPr>
          <p:nvPr>
            <p:ph type="title"/>
          </p:nvPr>
        </p:nvSpPr>
        <p:spPr>
          <a:xfrm>
            <a:off x="2641600" y="222251"/>
            <a:ext cx="7569200" cy="576263"/>
          </a:xfrm>
        </p:spPr>
        <p:txBody>
          <a:bodyPr/>
          <a:lstStyle/>
          <a:p>
            <a:pPr eaLnBrk="1" hangingPunct="1"/>
            <a:r>
              <a:rPr lang="en-US" altLang="en-US" dirty="0"/>
              <a:t>Producer Process – Shared Memory</a:t>
            </a:r>
          </a:p>
        </p:txBody>
      </p:sp>
      <p:sp>
        <p:nvSpPr>
          <p:cNvPr id="71683" name="Rectangle 3">
            <a:extLst>
              <a:ext uri="{FF2B5EF4-FFF2-40B4-BE49-F238E27FC236}">
                <a16:creationId xmlns:a16="http://schemas.microsoft.com/office/drawing/2014/main" id="{918AC823-35A6-4F95-9F20-D71790E773CD}"/>
              </a:ext>
            </a:extLst>
          </p:cNvPr>
          <p:cNvSpPr>
            <a:spLocks noGrp="1" noChangeArrowheads="1"/>
          </p:cNvSpPr>
          <p:nvPr>
            <p:ph type="body" idx="1"/>
          </p:nvPr>
        </p:nvSpPr>
        <p:spPr>
          <a:xfrm>
            <a:off x="3127375" y="1014413"/>
            <a:ext cx="6940550" cy="4483100"/>
          </a:xfrm>
        </p:spPr>
        <p:txBody>
          <a:bodyPr/>
          <a:lstStyle/>
          <a:p>
            <a:pPr>
              <a:buFont typeface="Monotype Sorts" pitchFamily="-84" charset="2"/>
              <a:buNone/>
            </a:pPr>
            <a:endParaRPr lang="en-US" altLang="en-US" sz="1600">
              <a:latin typeface="Monaco"/>
            </a:endParaRPr>
          </a:p>
          <a:p>
            <a:pPr>
              <a:buFont typeface="Monotype Sorts" pitchFamily="-84" charset="2"/>
              <a:buNone/>
            </a:pPr>
            <a:r>
              <a:rPr lang="en-US" altLang="en-US" sz="1600" b="1">
                <a:latin typeface="Courier New" panose="02070309020205020404" pitchFamily="49" charset="0"/>
              </a:rPr>
              <a:t>item next_produced; </a:t>
            </a:r>
            <a:br>
              <a:rPr lang="en-US" altLang="en-US" sz="1600" b="1">
                <a:latin typeface="Courier New" panose="02070309020205020404" pitchFamily="49" charset="0"/>
              </a:rPr>
            </a:br>
            <a:endParaRPr lang="en-US" altLang="en-US" sz="1600" b="1">
              <a:latin typeface="Courier New" panose="02070309020205020404" pitchFamily="49" charset="0"/>
            </a:endParaRPr>
          </a:p>
          <a:p>
            <a:pPr>
              <a:buFont typeface="Monotype Sorts" pitchFamily="-84" charset="2"/>
              <a:buNone/>
            </a:pPr>
            <a:r>
              <a:rPr lang="en-US" altLang="en-US" sz="1600" b="1">
                <a:latin typeface="Courier New" panose="02070309020205020404" pitchFamily="49" charset="0"/>
              </a:rPr>
              <a:t>while (true) { </a:t>
            </a:r>
          </a:p>
          <a:p>
            <a:pPr>
              <a:buFont typeface="Monotype Sorts" pitchFamily="-84" charset="2"/>
              <a:buNone/>
            </a:pPr>
            <a:r>
              <a:rPr lang="en-US" altLang="en-US" sz="1600" b="1">
                <a:latin typeface="Courier New" panose="02070309020205020404" pitchFamily="49" charset="0"/>
              </a:rPr>
              <a:t>	/* produce an item in next produced */ </a:t>
            </a:r>
          </a:p>
          <a:p>
            <a:pPr>
              <a:buFont typeface="Monotype Sorts" pitchFamily="-84" charset="2"/>
              <a:buNone/>
            </a:pPr>
            <a:r>
              <a:rPr lang="en-US" altLang="en-US" sz="1600" b="1">
                <a:latin typeface="Courier New" panose="02070309020205020404" pitchFamily="49" charset="0"/>
              </a:rPr>
              <a:t>	while (((in + 1) % BUFFER_SIZE) == out) </a:t>
            </a:r>
          </a:p>
          <a:p>
            <a:pPr>
              <a:buFont typeface="Monotype Sorts" pitchFamily="-84" charset="2"/>
              <a:buNone/>
            </a:pPr>
            <a:r>
              <a:rPr lang="en-US" altLang="en-US" sz="1600" b="1">
                <a:latin typeface="Courier New" panose="02070309020205020404" pitchFamily="49" charset="0"/>
              </a:rPr>
              <a:t>		; /* do nothing */ </a:t>
            </a:r>
          </a:p>
          <a:p>
            <a:pPr>
              <a:buFont typeface="Monotype Sorts" pitchFamily="-84" charset="2"/>
              <a:buNone/>
            </a:pPr>
            <a:r>
              <a:rPr lang="en-US" altLang="en-US" sz="1600" b="1">
                <a:latin typeface="Courier New" panose="02070309020205020404" pitchFamily="49" charset="0"/>
              </a:rPr>
              <a:t>	buffer[in] = next_produced; </a:t>
            </a:r>
          </a:p>
          <a:p>
            <a:pPr>
              <a:buFont typeface="Monotype Sorts" pitchFamily="-84" charset="2"/>
              <a:buNone/>
            </a:pPr>
            <a:r>
              <a:rPr lang="en-US" altLang="en-US" sz="1600" b="1">
                <a:latin typeface="Courier New" panose="02070309020205020404" pitchFamily="49" charset="0"/>
              </a:rPr>
              <a:t>	in = (in + 1) % BUFFER_SIZE; </a:t>
            </a:r>
          </a:p>
          <a:p>
            <a:pPr>
              <a:buFont typeface="Monotype Sorts" pitchFamily="-84" charset="2"/>
              <a:buNone/>
            </a:pPr>
            <a:r>
              <a:rPr lang="en-US" altLang="en-US" sz="1600" b="1">
                <a:latin typeface="Courier New" panose="02070309020205020404" pitchFamily="49" charset="0"/>
              </a:rPr>
              <a:t>}</a:t>
            </a:r>
            <a:r>
              <a:rPr lang="en-US" altLang="en-US" sz="1600">
                <a:latin typeface="Courier New" panose="02070309020205020404" pitchFamily="49" charset="0"/>
              </a:rPr>
              <a:t> </a:t>
            </a:r>
          </a:p>
          <a:p>
            <a:pPr>
              <a:buFont typeface="Monotype Sorts" pitchFamily="-84" charset="2"/>
              <a:buNone/>
            </a:pPr>
            <a:endParaRPr lang="en-US" altLang="en-US" sz="2000">
              <a:latin typeface="Monaco"/>
            </a:endParaRPr>
          </a:p>
          <a:p>
            <a:pPr>
              <a:buFont typeface="Monotype Sorts" pitchFamily="-84" charset="2"/>
              <a:buNone/>
            </a:pPr>
            <a:endParaRPr lang="en-US" altLang="en-US" sz="2000"/>
          </a:p>
          <a:p>
            <a:pPr>
              <a:buFont typeface="Monotype Sorts" pitchFamily="-84" charset="2"/>
              <a:buNone/>
            </a:pPr>
            <a:r>
              <a:rPr lang="en-US" altLang="en-US" sz="1400"/>
              <a:t>	</a:t>
            </a:r>
          </a:p>
          <a:p>
            <a:pPr marL="7167563" lvl="4">
              <a:buNone/>
            </a:pPr>
            <a:endParaRPr lang="en-US" altLang="en-US"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1981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738" y="1179514"/>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5A24975-CF06-4A73-8D26-DA0E6F7E659C}"/>
              </a:ext>
            </a:extLst>
          </p:cNvPr>
          <p:cNvSpPr>
            <a:spLocks noGrp="1" noChangeArrowheads="1"/>
          </p:cNvSpPr>
          <p:nvPr>
            <p:ph type="title"/>
          </p:nvPr>
        </p:nvSpPr>
        <p:spPr>
          <a:xfrm>
            <a:off x="2856835" y="204535"/>
            <a:ext cx="7594600" cy="545850"/>
          </a:xfrm>
        </p:spPr>
        <p:txBody>
          <a:bodyPr/>
          <a:lstStyle/>
          <a:p>
            <a:pPr eaLnBrk="1" hangingPunct="1"/>
            <a:r>
              <a:rPr lang="en-US" altLang="en-US" dirty="0"/>
              <a:t>Consumer Process – Shared Memory</a:t>
            </a:r>
          </a:p>
        </p:txBody>
      </p:sp>
      <p:sp>
        <p:nvSpPr>
          <p:cNvPr id="73731" name="Rectangle 3">
            <a:extLst>
              <a:ext uri="{FF2B5EF4-FFF2-40B4-BE49-F238E27FC236}">
                <a16:creationId xmlns:a16="http://schemas.microsoft.com/office/drawing/2014/main" id="{A4383804-C100-4255-A1BD-B8DC67A9F255}"/>
              </a:ext>
            </a:extLst>
          </p:cNvPr>
          <p:cNvSpPr>
            <a:spLocks noGrp="1" noChangeArrowheads="1"/>
          </p:cNvSpPr>
          <p:nvPr>
            <p:ph type="body" idx="1"/>
          </p:nvPr>
        </p:nvSpPr>
        <p:spPr>
          <a:xfrm>
            <a:off x="3173413" y="1219201"/>
            <a:ext cx="6894512" cy="4411663"/>
          </a:xfrm>
        </p:spPr>
        <p:txBody>
          <a:bodyPr/>
          <a:lstStyle/>
          <a:p>
            <a:pPr marL="0" indent="0">
              <a:buNone/>
            </a:pPr>
            <a:r>
              <a:rPr lang="en-US" altLang="en-US" sz="1600" b="1">
                <a:latin typeface="Courier New" panose="02070309020205020404" pitchFamily="49" charset="0"/>
              </a:rPr>
              <a:t>item next_consumed; </a:t>
            </a:r>
            <a:br>
              <a:rPr lang="en-US" altLang="en-US" sz="1600" b="1">
                <a:latin typeface="Courier New" panose="02070309020205020404" pitchFamily="49" charset="0"/>
              </a:rPr>
            </a:br>
            <a:endParaRPr lang="en-US" altLang="en-US" sz="1600" b="1">
              <a:latin typeface="Courier New" panose="02070309020205020404" pitchFamily="49" charset="0"/>
            </a:endParaRPr>
          </a:p>
          <a:p>
            <a:pPr marL="0" indent="0">
              <a:buNone/>
            </a:pPr>
            <a:r>
              <a:rPr lang="en-US" altLang="en-US" sz="1600" b="1">
                <a:latin typeface="Courier New" panose="02070309020205020404" pitchFamily="49" charset="0"/>
              </a:rPr>
              <a:t>while (true) {</a:t>
            </a:r>
            <a:br>
              <a:rPr lang="en-US" altLang="en-US" sz="1600" b="1">
                <a:latin typeface="Courier New" panose="02070309020205020404" pitchFamily="49" charset="0"/>
              </a:rPr>
            </a:br>
            <a:r>
              <a:rPr lang="en-US" altLang="en-US" sz="1600" b="1">
                <a:latin typeface="Courier New" panose="02070309020205020404" pitchFamily="49" charset="0"/>
              </a:rPr>
              <a:t>	while (in == out) </a:t>
            </a:r>
          </a:p>
          <a:p>
            <a:pPr marL="0" indent="0">
              <a:buNone/>
            </a:pPr>
            <a:r>
              <a:rPr lang="en-US" altLang="en-US" sz="1600" b="1">
                <a:latin typeface="Courier New" panose="02070309020205020404" pitchFamily="49" charset="0"/>
              </a:rPr>
              <a:t>		; /* do nothing */</a:t>
            </a:r>
            <a:br>
              <a:rPr lang="en-US" altLang="en-US" sz="1600" b="1">
                <a:latin typeface="Courier New" panose="02070309020205020404" pitchFamily="49" charset="0"/>
              </a:rPr>
            </a:br>
            <a:r>
              <a:rPr lang="en-US" altLang="en-US" sz="1600" b="1">
                <a:latin typeface="Courier New" panose="02070309020205020404" pitchFamily="49" charset="0"/>
              </a:rPr>
              <a:t>	next_consumed = buffer[out]; </a:t>
            </a:r>
          </a:p>
          <a:p>
            <a:pPr marL="0" indent="0">
              <a:buNone/>
            </a:pPr>
            <a:r>
              <a:rPr lang="en-US" altLang="en-US" sz="1600" b="1">
                <a:latin typeface="Courier New" panose="02070309020205020404" pitchFamily="49" charset="0"/>
              </a:rPr>
              <a:t>	out = (out + 1) % BUFFER_SIZE;</a:t>
            </a:r>
            <a:br>
              <a:rPr lang="en-US" altLang="en-US" sz="1600" b="1">
                <a:latin typeface="Courier New" panose="02070309020205020404" pitchFamily="49" charset="0"/>
              </a:rPr>
            </a:br>
            <a:endParaRPr lang="en-US" altLang="en-US" sz="1600" b="1">
              <a:latin typeface="Courier New" panose="02070309020205020404" pitchFamily="49" charset="0"/>
            </a:endParaRPr>
          </a:p>
          <a:p>
            <a:pPr marL="0" indent="0">
              <a:buNone/>
            </a:pPr>
            <a:r>
              <a:rPr lang="en-US" altLang="en-US" sz="1600" b="1">
                <a:latin typeface="Courier New" panose="02070309020205020404" pitchFamily="49" charset="0"/>
              </a:rPr>
              <a:t>	/* consume the item in next consumed */ </a:t>
            </a:r>
          </a:p>
          <a:p>
            <a:pPr marL="0" indent="0">
              <a:buNone/>
            </a:pPr>
            <a:r>
              <a:rPr lang="en-US" altLang="en-US" sz="1600" b="1">
                <a:latin typeface="Courier New" panose="02070309020205020404" pitchFamily="49" charset="0"/>
              </a:rPr>
              <a:t>} </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2462127" y="215319"/>
            <a:ext cx="7870888" cy="576263"/>
          </a:xfrm>
        </p:spPr>
        <p:txBody>
          <a:bodyPr/>
          <a:lstStyle/>
          <a:p>
            <a:pPr eaLnBrk="1" hangingPunct="1"/>
            <a:r>
              <a:rPr lang="en-US" altLang="en-US" dirty="0"/>
              <a:t>What about Filling all the Buffers?</a:t>
            </a:r>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2362589" y="1144201"/>
            <a:ext cx="7029677" cy="4762529"/>
          </a:xfrm>
        </p:spPr>
        <p:txBody>
          <a:bodyPr/>
          <a:lstStyle/>
          <a:p>
            <a:r>
              <a:rPr lang="en-US" altLang="en-US" dirty="0"/>
              <a:t>Suppose that we wanted to provide a solution to the consumer-producer problem that fills </a:t>
            </a:r>
            <a:r>
              <a:rPr lang="en-US" altLang="en-US" b="1" dirty="0">
                <a:solidFill>
                  <a:srgbClr val="000000"/>
                </a:solidFill>
              </a:rPr>
              <a:t>all</a:t>
            </a:r>
            <a:r>
              <a:rPr lang="en-US" altLang="en-US" dirty="0">
                <a:solidFill>
                  <a:srgbClr val="000000"/>
                </a:solidFill>
              </a:rPr>
              <a:t> </a:t>
            </a:r>
            <a:r>
              <a:rPr lang="en-US" altLang="en-US" dirty="0"/>
              <a:t>the buffers. </a:t>
            </a:r>
          </a:p>
          <a:p>
            <a:r>
              <a:rPr lang="en-US" altLang="en-US" dirty="0"/>
              <a:t>We can do so by having an integer </a:t>
            </a:r>
            <a:r>
              <a:rPr lang="en-US" altLang="en-US" sz="2000" b="1" dirty="0">
                <a:latin typeface="Courier" pitchFamily="-84" charset="0"/>
              </a:rPr>
              <a:t>counter</a:t>
            </a:r>
            <a:r>
              <a:rPr lang="en-US" altLang="en-US" b="1" dirty="0">
                <a:solidFill>
                  <a:srgbClr val="0000FF"/>
                </a:solidFill>
              </a:rPr>
              <a:t> </a:t>
            </a:r>
            <a:r>
              <a:rPr lang="en-US" altLang="en-US" dirty="0"/>
              <a:t>that keeps track of the number of full buffers.  </a:t>
            </a:r>
          </a:p>
          <a:p>
            <a:r>
              <a:rPr lang="en-US" altLang="en-US" dirty="0"/>
              <a:t>Initially, </a:t>
            </a:r>
            <a:r>
              <a:rPr lang="en-US" altLang="en-US" sz="2000" b="1" dirty="0">
                <a:latin typeface="Courier" pitchFamily="-84" charset="0"/>
              </a:rPr>
              <a:t>counter</a:t>
            </a:r>
            <a:r>
              <a:rPr lang="en-US" altLang="en-US" dirty="0">
                <a:latin typeface="Courier" pitchFamily="-84" charset="0"/>
              </a:rPr>
              <a:t> </a:t>
            </a:r>
            <a:r>
              <a:rPr lang="en-US" altLang="en-US" dirty="0"/>
              <a:t>is set to 0. </a:t>
            </a:r>
          </a:p>
          <a:p>
            <a:r>
              <a:rPr lang="en-US" altLang="en-US" dirty="0"/>
              <a:t>The integer </a:t>
            </a:r>
            <a:r>
              <a:rPr lang="en-US" altLang="en-US" sz="2000" b="1" dirty="0">
                <a:latin typeface="Courier" pitchFamily="-84" charset="0"/>
              </a:rPr>
              <a:t>counter</a:t>
            </a:r>
            <a:r>
              <a:rPr lang="en-US" altLang="en-US" dirty="0"/>
              <a:t> is incremented by the producer after it produces a new buffer.</a:t>
            </a:r>
          </a:p>
          <a:p>
            <a:r>
              <a:rPr lang="en-US" altLang="en-US" dirty="0"/>
              <a:t>The integer </a:t>
            </a:r>
            <a:r>
              <a:rPr lang="en-US" altLang="en-US" sz="2000" b="1" dirty="0">
                <a:latin typeface="Courier" pitchFamily="-84" charset="0"/>
              </a:rPr>
              <a:t>counter</a:t>
            </a:r>
            <a:r>
              <a:rPr lang="en-US" altLang="en-US" dirty="0"/>
              <a:t> is and is decremented by the consumer after it consumes a buffer.</a:t>
            </a:r>
          </a:p>
        </p:txBody>
      </p:sp>
    </p:spTree>
    <p:extLst>
      <p:ext uri="{BB962C8B-B14F-4D97-AF65-F5344CB8AC3E}">
        <p14:creationId xmlns:p14="http://schemas.microsoft.com/office/powerpoint/2010/main" val="41892523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FBA2318-657D-42C6-AB7B-E9BBF4DA22CE}"/>
              </a:ext>
            </a:extLst>
          </p:cNvPr>
          <p:cNvSpPr>
            <a:spLocks noGrp="1" noChangeArrowheads="1"/>
          </p:cNvSpPr>
          <p:nvPr>
            <p:ph type="title"/>
          </p:nvPr>
        </p:nvSpPr>
        <p:spPr>
          <a:xfrm>
            <a:off x="1981200" y="215319"/>
            <a:ext cx="8229600" cy="576263"/>
          </a:xfrm>
        </p:spPr>
        <p:txBody>
          <a:bodyPr/>
          <a:lstStyle/>
          <a:p>
            <a:pPr eaLnBrk="1" hangingPunct="1"/>
            <a:r>
              <a:rPr lang="en-US" altLang="en-US" dirty="0"/>
              <a:t>Producer </a:t>
            </a:r>
          </a:p>
        </p:txBody>
      </p:sp>
      <p:sp>
        <p:nvSpPr>
          <p:cNvPr id="13314" name="Rectangle 3">
            <a:extLst>
              <a:ext uri="{FF2B5EF4-FFF2-40B4-BE49-F238E27FC236}">
                <a16:creationId xmlns:a16="http://schemas.microsoft.com/office/drawing/2014/main" id="{32980AD2-3FC6-4309-A775-93AFA5595597}"/>
              </a:ext>
            </a:extLst>
          </p:cNvPr>
          <p:cNvSpPr>
            <a:spLocks noGrp="1" noChangeArrowheads="1"/>
          </p:cNvSpPr>
          <p:nvPr>
            <p:ph type="body" idx="1"/>
          </p:nvPr>
        </p:nvSpPr>
        <p:spPr>
          <a:xfrm>
            <a:off x="2438400" y="1258888"/>
            <a:ext cx="6999288" cy="4557712"/>
          </a:xfrm>
        </p:spPr>
        <p:txBody>
          <a:bodyPr/>
          <a:lstStyle/>
          <a:p>
            <a:pPr marL="0" indent="0">
              <a:buNone/>
            </a:pPr>
            <a:r>
              <a:rPr lang="en-US" altLang="en-US" sz="1700" dirty="0">
                <a:latin typeface="Courier New" panose="02070309020205020404" pitchFamily="49" charset="0"/>
              </a:rPr>
              <a:t>while (true) {</a:t>
            </a:r>
            <a:br>
              <a:rPr lang="en-US" altLang="en-US" sz="1700" dirty="0">
                <a:latin typeface="Courier New" panose="02070309020205020404" pitchFamily="49" charset="0"/>
              </a:rPr>
            </a:br>
            <a:r>
              <a:rPr lang="en-US" altLang="en-US" sz="1700" dirty="0">
                <a:latin typeface="Courier New" panose="02070309020205020404" pitchFamily="49" charset="0"/>
              </a:rPr>
              <a:t>	/* produce an item in next produced */ </a:t>
            </a:r>
          </a:p>
          <a:p>
            <a:pPr marL="0" indent="0">
              <a:buNone/>
            </a:pPr>
            <a:r>
              <a:rPr lang="en-US" altLang="en-US" sz="1700" dirty="0">
                <a:latin typeface="Courier New" panose="02070309020205020404" pitchFamily="49" charset="0"/>
              </a:rPr>
              <a:t>	</a:t>
            </a:r>
          </a:p>
          <a:p>
            <a:pPr marL="0" indent="0">
              <a:buNone/>
            </a:pPr>
            <a:r>
              <a:rPr lang="en-US" altLang="en-US" sz="1700" dirty="0">
                <a:latin typeface="Courier New" panose="02070309020205020404" pitchFamily="49" charset="0"/>
              </a:rPr>
              <a:t>	while (counter == BUFFER_SIZE)  </a:t>
            </a:r>
          </a:p>
          <a:p>
            <a:pPr marL="0" indent="0">
              <a:buNone/>
            </a:pPr>
            <a:r>
              <a:rPr lang="en-US" altLang="en-US" sz="1700" dirty="0">
                <a:latin typeface="Courier New" panose="02070309020205020404" pitchFamily="49" charset="0"/>
              </a:rPr>
              <a:t>		; /* do nothing */ </a:t>
            </a:r>
          </a:p>
          <a:p>
            <a:pPr marL="0" indent="0">
              <a:buNone/>
            </a:pPr>
            <a:r>
              <a:rPr lang="en-US" altLang="en-US" sz="1700" dirty="0">
                <a:latin typeface="Courier New" panose="02070309020205020404" pitchFamily="49" charset="0"/>
              </a:rPr>
              <a:t>	buffer[in] = </a:t>
            </a:r>
            <a:r>
              <a:rPr lang="en-US" altLang="en-US" sz="1700" dirty="0" err="1">
                <a:latin typeface="Courier New" panose="02070309020205020404" pitchFamily="49" charset="0"/>
              </a:rPr>
              <a:t>next_produced</a:t>
            </a:r>
            <a:r>
              <a:rPr lang="en-US" altLang="en-US" sz="1700" dirty="0">
                <a:latin typeface="Courier New" panose="02070309020205020404" pitchFamily="49" charset="0"/>
              </a:rPr>
              <a:t>; </a:t>
            </a:r>
          </a:p>
          <a:p>
            <a:pPr marL="0" indent="0">
              <a:buNone/>
            </a:pPr>
            <a:r>
              <a:rPr lang="en-US" altLang="en-US" sz="1700" dirty="0">
                <a:latin typeface="Courier New" panose="02070309020205020404" pitchFamily="49" charset="0"/>
              </a:rPr>
              <a:t>	in = (in + 1) % BUFFER_SIZE; </a:t>
            </a:r>
          </a:p>
          <a:p>
            <a:pPr marL="0" indent="0">
              <a:buNone/>
            </a:pPr>
            <a:r>
              <a:rPr lang="en-US" altLang="en-US" sz="1700" dirty="0">
                <a:latin typeface="Courier New" panose="02070309020205020404" pitchFamily="49" charset="0"/>
              </a:rPr>
              <a:t>	counter++; </a:t>
            </a:r>
          </a:p>
          <a:p>
            <a:pPr marL="0" indent="0">
              <a:buNone/>
            </a:pPr>
            <a:r>
              <a:rPr lang="en-US" altLang="en-US" sz="1700" dirty="0">
                <a:latin typeface="Courier New" panose="02070309020205020404" pitchFamily="49" charset="0"/>
              </a:rPr>
              <a:t>} </a:t>
            </a:r>
          </a:p>
        </p:txBody>
      </p:sp>
    </p:spTree>
    <p:extLst>
      <p:ext uri="{BB962C8B-B14F-4D97-AF65-F5344CB8AC3E}">
        <p14:creationId xmlns:p14="http://schemas.microsoft.com/office/powerpoint/2010/main" val="41993469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F7414AA-B215-4A20-88A1-C865671BEA99}"/>
              </a:ext>
            </a:extLst>
          </p:cNvPr>
          <p:cNvSpPr>
            <a:spLocks noGrp="1" noChangeArrowheads="1"/>
          </p:cNvSpPr>
          <p:nvPr>
            <p:ph type="title"/>
          </p:nvPr>
        </p:nvSpPr>
        <p:spPr>
          <a:xfrm>
            <a:off x="2011363" y="208193"/>
            <a:ext cx="8229600" cy="576263"/>
          </a:xfrm>
        </p:spPr>
        <p:txBody>
          <a:bodyPr/>
          <a:lstStyle/>
          <a:p>
            <a:pPr eaLnBrk="1" hangingPunct="1"/>
            <a:r>
              <a:rPr lang="en-US" altLang="en-US" dirty="0"/>
              <a:t>Consumer</a:t>
            </a:r>
          </a:p>
        </p:txBody>
      </p:sp>
      <p:sp>
        <p:nvSpPr>
          <p:cNvPr id="15362" name="Rectangle 3">
            <a:extLst>
              <a:ext uri="{FF2B5EF4-FFF2-40B4-BE49-F238E27FC236}">
                <a16:creationId xmlns:a16="http://schemas.microsoft.com/office/drawing/2014/main" id="{F7E5C80C-620B-4BAE-A990-B50235C7DFB9}"/>
              </a:ext>
            </a:extLst>
          </p:cNvPr>
          <p:cNvSpPr>
            <a:spLocks noGrp="1" noChangeArrowheads="1"/>
          </p:cNvSpPr>
          <p:nvPr>
            <p:ph type="body" idx="1"/>
          </p:nvPr>
        </p:nvSpPr>
        <p:spPr>
          <a:xfrm>
            <a:off x="2447732" y="1262064"/>
            <a:ext cx="6931219" cy="4860925"/>
          </a:xfrm>
        </p:spPr>
        <p:txBody>
          <a:bodyPr/>
          <a:lstStyle/>
          <a:p>
            <a:pPr marL="0" indent="0">
              <a:buNone/>
            </a:pPr>
            <a:r>
              <a:rPr lang="en-US" altLang="en-US" sz="1600" dirty="0">
                <a:latin typeface="Courier New" panose="02070309020205020404" pitchFamily="49" charset="0"/>
              </a:rPr>
              <a:t>while (true) {</a:t>
            </a:r>
          </a:p>
          <a:p>
            <a:pPr marL="0" indent="0">
              <a:buNone/>
            </a:pPr>
            <a:r>
              <a:rPr lang="en-US" altLang="en-US" sz="1600" dirty="0">
                <a:latin typeface="Courier New" panose="02070309020205020404" pitchFamily="49" charset="0"/>
              </a:rPr>
              <a:t>	while (counter == 0) </a:t>
            </a:r>
          </a:p>
          <a:p>
            <a:pPr marL="0" indent="0">
              <a:buNone/>
            </a:pPr>
            <a:r>
              <a:rPr lang="en-US" altLang="en-US" sz="1600" dirty="0">
                <a:latin typeface="Courier New" panose="02070309020205020404" pitchFamily="49" charset="0"/>
              </a:rPr>
              <a:t>		; /* do nothing */ </a:t>
            </a:r>
          </a:p>
          <a:p>
            <a:pPr marL="0" indent="0">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next_consumed</a:t>
            </a:r>
            <a:r>
              <a:rPr lang="en-US" altLang="en-US" sz="1600" dirty="0">
                <a:latin typeface="Courier New" panose="02070309020205020404" pitchFamily="49" charset="0"/>
              </a:rPr>
              <a:t> = buffer[out]; </a:t>
            </a:r>
          </a:p>
          <a:p>
            <a:pPr marL="0" indent="0">
              <a:buNone/>
            </a:pPr>
            <a:r>
              <a:rPr lang="en-US" altLang="en-US" sz="1600" dirty="0">
                <a:latin typeface="Courier New" panose="02070309020205020404" pitchFamily="49" charset="0"/>
              </a:rPr>
              <a:t>	out = (out + 1) % BUFFER_SIZE; 	</a:t>
            </a:r>
          </a:p>
          <a:p>
            <a:pPr marL="0" indent="0">
              <a:buNone/>
            </a:pPr>
            <a:r>
              <a:rPr lang="en-US" altLang="en-US" sz="1600" dirty="0">
                <a:latin typeface="Courier New" panose="02070309020205020404" pitchFamily="49" charset="0"/>
              </a:rPr>
              <a:t>        counter--; </a:t>
            </a:r>
          </a:p>
          <a:p>
            <a:pPr marL="0" indent="0">
              <a:buNone/>
            </a:pPr>
            <a:r>
              <a:rPr lang="en-US" altLang="en-US" sz="1600" dirty="0">
                <a:latin typeface="Courier New" panose="02070309020205020404" pitchFamily="49" charset="0"/>
              </a:rPr>
              <a:t>	/* consume the item in next consumed */ </a:t>
            </a:r>
          </a:p>
          <a:p>
            <a:pPr marL="0" indent="0">
              <a:buNone/>
            </a:pPr>
            <a:r>
              <a:rPr lang="en-US" altLang="en-US" sz="1600" dirty="0">
                <a:latin typeface="Courier New" panose="02070309020205020404" pitchFamily="49" charset="0"/>
              </a:rPr>
              <a:t>} </a:t>
            </a:r>
          </a:p>
        </p:txBody>
      </p:sp>
    </p:spTree>
    <p:extLst>
      <p:ext uri="{BB962C8B-B14F-4D97-AF65-F5344CB8AC3E}">
        <p14:creationId xmlns:p14="http://schemas.microsoft.com/office/powerpoint/2010/main" val="21119366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1981200" y="225267"/>
            <a:ext cx="8229600" cy="576262"/>
          </a:xfrm>
        </p:spPr>
        <p:txBody>
          <a:bodyPr/>
          <a:lstStyle/>
          <a:p>
            <a:pPr eaLnBrk="1" hangingPunct="1"/>
            <a:r>
              <a:rPr lang="en-US" altLang="en-US" dirty="0"/>
              <a:t>Race Condition</a:t>
            </a:r>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2329640" y="1177926"/>
            <a:ext cx="7685216" cy="5173663"/>
          </a:xfrm>
        </p:spPr>
        <p:txBody>
          <a:bodyPr/>
          <a:lstStyle/>
          <a:p>
            <a:pPr>
              <a:lnSpc>
                <a:spcPct val="90000"/>
              </a:lnSpc>
            </a:pPr>
            <a:r>
              <a:rPr lang="en-US" altLang="en-US" b="1" dirty="0">
                <a:solidFill>
                  <a:srgbClr val="000000"/>
                </a:solidFill>
                <a:latin typeface="Courier New" panose="02070309020205020404" pitchFamily="49" charset="0"/>
              </a:rPr>
              <a:t>counter++ </a:t>
            </a:r>
            <a:r>
              <a:rPr lang="en-US" altLang="en-US" sz="1600" dirty="0"/>
              <a:t>could be implemented as</a:t>
            </a:r>
            <a:br>
              <a:rPr lang="en-US" altLang="en-US" sz="1600" dirty="0"/>
            </a:br>
            <a:br>
              <a:rPr lang="en-US" altLang="en-US" sz="1600" dirty="0"/>
            </a:br>
            <a:r>
              <a:rPr lang="en-US" altLang="en-US" sz="1600" b="1" dirty="0">
                <a:latin typeface="Courier New" panose="02070309020205020404" pitchFamily="49" charset="0"/>
              </a:rPr>
              <a:t>     </a:t>
            </a:r>
            <a:r>
              <a:rPr lang="en-US" altLang="en-US" sz="1600" b="1" dirty="0">
                <a:solidFill>
                  <a:srgbClr val="0000FF"/>
                </a:solidFill>
                <a:latin typeface="Courier New" panose="02070309020205020404" pitchFamily="49" charset="0"/>
              </a:rPr>
              <a:t>register1 = counter</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     register1 = register1 + 1</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     counter = register1</a:t>
            </a:r>
            <a:endParaRPr lang="en-US" altLang="en-US" sz="800" dirty="0">
              <a:solidFill>
                <a:srgbClr val="0000FF"/>
              </a:solidFill>
            </a:endParaRPr>
          </a:p>
          <a:p>
            <a:pPr>
              <a:lnSpc>
                <a:spcPct val="90000"/>
              </a:lnSpc>
            </a:pPr>
            <a:r>
              <a:rPr lang="en-US" altLang="en-US" b="1" dirty="0">
                <a:solidFill>
                  <a:srgbClr val="000000"/>
                </a:solidFill>
                <a:latin typeface="Courier New" panose="02070309020205020404" pitchFamily="49" charset="0"/>
              </a:rPr>
              <a:t>counter--</a:t>
            </a:r>
            <a:r>
              <a:rPr lang="en-US" altLang="en-US" sz="1600" b="1" dirty="0">
                <a:solidFill>
                  <a:schemeClr val="tx2"/>
                </a:solidFill>
                <a:latin typeface="Courier New" panose="02070309020205020404" pitchFamily="49" charset="0"/>
              </a:rPr>
              <a:t> </a:t>
            </a:r>
            <a:r>
              <a:rPr lang="en-US" altLang="en-US" sz="1600" dirty="0"/>
              <a:t>could be implemented as</a:t>
            </a:r>
            <a:br>
              <a:rPr lang="en-US" altLang="en-US" sz="1600" dirty="0"/>
            </a:br>
            <a:br>
              <a:rPr lang="en-US" altLang="en-US" sz="1600" dirty="0"/>
            </a:br>
            <a:r>
              <a:rPr lang="en-US" altLang="en-US" sz="1600" b="1" dirty="0">
                <a:latin typeface="Courier New" panose="02070309020205020404" pitchFamily="49" charset="0"/>
              </a:rPr>
              <a:t>     </a:t>
            </a:r>
            <a:r>
              <a:rPr lang="en-US" altLang="en-US" sz="1600" b="1" dirty="0">
                <a:solidFill>
                  <a:schemeClr val="tx2"/>
                </a:solidFill>
                <a:latin typeface="Courier New" panose="02070309020205020404" pitchFamily="49" charset="0"/>
              </a:rPr>
              <a:t>register2 = counter</a:t>
            </a:r>
            <a:br>
              <a:rPr lang="en-US" altLang="en-US" sz="1600" b="1" dirty="0">
                <a:solidFill>
                  <a:schemeClr val="tx2"/>
                </a:solidFill>
                <a:latin typeface="Courier New" panose="02070309020205020404" pitchFamily="49" charset="0"/>
              </a:rPr>
            </a:br>
            <a:r>
              <a:rPr lang="en-US" altLang="en-US" sz="1600" b="1" dirty="0">
                <a:solidFill>
                  <a:schemeClr val="tx2"/>
                </a:solidFill>
                <a:latin typeface="Courier New" panose="02070309020205020404" pitchFamily="49" charset="0"/>
              </a:rPr>
              <a:t>     register2 = register2 - 1</a:t>
            </a:r>
            <a:br>
              <a:rPr lang="en-US" altLang="en-US" sz="1600" b="1" dirty="0">
                <a:solidFill>
                  <a:schemeClr val="tx2"/>
                </a:solidFill>
                <a:latin typeface="Courier New" panose="02070309020205020404" pitchFamily="49" charset="0"/>
              </a:rPr>
            </a:br>
            <a:r>
              <a:rPr lang="en-US" altLang="en-US" sz="1600" b="1" dirty="0">
                <a:solidFill>
                  <a:schemeClr val="tx2"/>
                </a:solidFill>
                <a:latin typeface="Courier New" panose="02070309020205020404" pitchFamily="49" charset="0"/>
              </a:rPr>
              <a:t>     counter = register2</a:t>
            </a:r>
          </a:p>
          <a:p>
            <a:pPr>
              <a:lnSpc>
                <a:spcPct val="90000"/>
              </a:lnSpc>
              <a:buFont typeface="Monotype Sorts" pitchFamily="-84" charset="2"/>
              <a:buNone/>
            </a:pPr>
            <a:endParaRPr lang="en-US" altLang="en-US" sz="800" dirty="0">
              <a:solidFill>
                <a:schemeClr val="tx2"/>
              </a:solidFill>
            </a:endParaRPr>
          </a:p>
          <a:p>
            <a:pPr>
              <a:lnSpc>
                <a:spcPct val="90000"/>
              </a:lnSpc>
            </a:pPr>
            <a:r>
              <a:rPr lang="en-US" altLang="en-US" sz="1600" dirty="0"/>
              <a:t>Consider this execution interleaving with </a:t>
            </a:r>
            <a:r>
              <a:rPr lang="ja-JP" altLang="en-US" sz="1600" dirty="0"/>
              <a:t>“</a:t>
            </a:r>
            <a:r>
              <a:rPr lang="en-US" altLang="ja-JP" sz="1600" dirty="0"/>
              <a:t>count = 5</a:t>
            </a:r>
            <a:r>
              <a:rPr lang="ja-JP" altLang="en-US" sz="1600" dirty="0"/>
              <a:t>”</a:t>
            </a:r>
            <a:r>
              <a:rPr lang="en-US" altLang="ja-JP" sz="1600" dirty="0"/>
              <a:t> initially:</a:t>
            </a:r>
          </a:p>
          <a:p>
            <a:pPr lvl="1">
              <a:lnSpc>
                <a:spcPct val="90000"/>
              </a:lnSpc>
              <a:buFont typeface="Monotype Sorts" pitchFamily="-84" charset="2"/>
              <a:buNone/>
            </a:pPr>
            <a:r>
              <a:rPr lang="en-US" altLang="en-US" sz="1600" dirty="0"/>
              <a:t>	S0: producer execute </a:t>
            </a:r>
            <a:r>
              <a:rPr lang="en-US" altLang="en-US" sz="1600" b="1" dirty="0">
                <a:solidFill>
                  <a:srgbClr val="0000FF"/>
                </a:solidFill>
                <a:latin typeface="Courier New" panose="02070309020205020404" pitchFamily="49" charset="0"/>
              </a:rPr>
              <a:t>register1 = counter</a:t>
            </a:r>
            <a:r>
              <a:rPr lang="en-US" altLang="en-US" sz="1600" b="1" dirty="0">
                <a:latin typeface="Courier New" panose="02070309020205020404" pitchFamily="49" charset="0"/>
              </a:rPr>
              <a:t>         </a:t>
            </a:r>
            <a:r>
              <a:rPr lang="en-US" altLang="en-US" sz="1600" dirty="0"/>
              <a:t>{register1 = 5}</a:t>
            </a:r>
            <a:br>
              <a:rPr lang="en-US" altLang="en-US" sz="1600" dirty="0"/>
            </a:br>
            <a:r>
              <a:rPr lang="en-US" altLang="en-US" sz="1600" dirty="0"/>
              <a:t>S1: producer execute </a:t>
            </a:r>
            <a:r>
              <a:rPr lang="en-US" altLang="en-US" sz="1600" b="1" dirty="0">
                <a:solidFill>
                  <a:srgbClr val="0000FF"/>
                </a:solidFill>
                <a:latin typeface="Courier New" panose="02070309020205020404" pitchFamily="49" charset="0"/>
              </a:rPr>
              <a:t>register1 = register1 + 1   </a:t>
            </a:r>
            <a:r>
              <a:rPr lang="en-US" altLang="en-US" sz="1600" dirty="0"/>
              <a:t>{register1 = 6} </a:t>
            </a:r>
            <a:br>
              <a:rPr lang="en-US" altLang="en-US" sz="1600" dirty="0"/>
            </a:br>
            <a:r>
              <a:rPr lang="en-US" altLang="en-US" sz="1600" dirty="0"/>
              <a:t>S2: consumer execute </a:t>
            </a:r>
            <a:r>
              <a:rPr lang="en-US" altLang="en-US" sz="1600" b="1" dirty="0">
                <a:solidFill>
                  <a:schemeClr val="tx2"/>
                </a:solidFill>
                <a:latin typeface="Courier New" panose="02070309020205020404" pitchFamily="49" charset="0"/>
              </a:rPr>
              <a:t>register2 = counter</a:t>
            </a:r>
            <a:r>
              <a:rPr lang="en-US" altLang="en-US" sz="1600" b="1" dirty="0">
                <a:latin typeface="Courier New" panose="02070309020205020404" pitchFamily="49" charset="0"/>
              </a:rPr>
              <a:t>        </a:t>
            </a:r>
            <a:r>
              <a:rPr lang="en-US" altLang="en-US" sz="1600" dirty="0"/>
              <a:t>{register2 = 5} </a:t>
            </a:r>
            <a:br>
              <a:rPr lang="en-US" altLang="en-US" sz="1600" dirty="0"/>
            </a:br>
            <a:r>
              <a:rPr lang="en-US" altLang="en-US" sz="1600" dirty="0"/>
              <a:t>S3: consumer execute </a:t>
            </a:r>
            <a:r>
              <a:rPr lang="en-US" altLang="en-US" sz="1600" b="1" dirty="0">
                <a:solidFill>
                  <a:schemeClr val="tx2"/>
                </a:solidFill>
                <a:latin typeface="Courier New" panose="02070309020205020404" pitchFamily="49" charset="0"/>
              </a:rPr>
              <a:t>register2 = register2 – 1  </a:t>
            </a:r>
            <a:r>
              <a:rPr lang="en-US" altLang="en-US" sz="1600" dirty="0"/>
              <a:t>{register2 = 4} </a:t>
            </a:r>
            <a:br>
              <a:rPr lang="en-US" altLang="en-US" sz="1600" dirty="0"/>
            </a:br>
            <a:r>
              <a:rPr lang="en-US" altLang="en-US" sz="1600" dirty="0"/>
              <a:t>S4: producer execute </a:t>
            </a:r>
            <a:r>
              <a:rPr lang="en-US" altLang="en-US" sz="1600" b="1" dirty="0">
                <a:solidFill>
                  <a:srgbClr val="0000FF"/>
                </a:solidFill>
                <a:latin typeface="Courier New" panose="02070309020205020404" pitchFamily="49" charset="0"/>
              </a:rPr>
              <a:t>counter = register1         </a:t>
            </a:r>
            <a:r>
              <a:rPr lang="en-US" altLang="en-US" sz="1600" dirty="0"/>
              <a:t>{counter = 6 } </a:t>
            </a:r>
            <a:br>
              <a:rPr lang="en-US" altLang="en-US" sz="1600" dirty="0"/>
            </a:br>
            <a:r>
              <a:rPr lang="en-US" altLang="en-US" sz="1600" dirty="0"/>
              <a:t>S5: consumer execute </a:t>
            </a:r>
            <a:r>
              <a:rPr lang="en-US" altLang="en-US" sz="1600" b="1" dirty="0">
                <a:solidFill>
                  <a:schemeClr val="tx2"/>
                </a:solidFill>
                <a:latin typeface="Courier New" panose="02070309020205020404" pitchFamily="49" charset="0"/>
              </a:rPr>
              <a:t>counter = register2        </a:t>
            </a:r>
            <a:r>
              <a:rPr lang="en-US" altLang="en-US" sz="1600" dirty="0"/>
              <a:t>{counter = 4}</a:t>
            </a:r>
          </a:p>
          <a:p>
            <a:pPr lvl="1">
              <a:lnSpc>
                <a:spcPct val="90000"/>
              </a:lnSpc>
              <a:buFont typeface="Monotype Sorts" pitchFamily="-84" charset="2"/>
              <a:buNone/>
            </a:pPr>
            <a:endParaRPr lang="en-US" altLang="en-US" dirty="0"/>
          </a:p>
        </p:txBody>
      </p:sp>
    </p:spTree>
    <p:extLst>
      <p:ext uri="{BB962C8B-B14F-4D97-AF65-F5344CB8AC3E}">
        <p14:creationId xmlns:p14="http://schemas.microsoft.com/office/powerpoint/2010/main" val="29641058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1981200" y="225267"/>
            <a:ext cx="8229600" cy="576262"/>
          </a:xfrm>
        </p:spPr>
        <p:txBody>
          <a:bodyPr/>
          <a:lstStyle/>
          <a:p>
            <a:pPr eaLnBrk="1" hangingPunct="1"/>
            <a:r>
              <a:rPr lang="en-US" altLang="en-US" dirty="0"/>
              <a:t>Race Condition (Cont.)</a:t>
            </a:r>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2329641" y="1177926"/>
            <a:ext cx="6550503" cy="4745203"/>
          </a:xfrm>
        </p:spPr>
        <p:txBody>
          <a:bodyPr/>
          <a:lstStyle/>
          <a:p>
            <a:pPr>
              <a:lnSpc>
                <a:spcPct val="90000"/>
              </a:lnSpc>
            </a:pPr>
            <a:r>
              <a:rPr lang="en-US" altLang="en-US" b="1" dirty="0">
                <a:solidFill>
                  <a:srgbClr val="000000"/>
                </a:solidFill>
                <a:latin typeface="Courier New" panose="02070309020205020404" pitchFamily="49" charset="0"/>
              </a:rPr>
              <a:t>Question – why was there no race condition in the first solution (where at most N – 1) buffers can be filled?</a:t>
            </a:r>
          </a:p>
          <a:p>
            <a:pPr>
              <a:lnSpc>
                <a:spcPct val="90000"/>
              </a:lnSpc>
            </a:pPr>
            <a:r>
              <a:rPr lang="en-US" altLang="en-US" b="1" dirty="0">
                <a:solidFill>
                  <a:srgbClr val="000000"/>
                </a:solidFill>
                <a:latin typeface="Courier New" panose="02070309020205020404" pitchFamily="49" charset="0"/>
              </a:rPr>
              <a:t>More in Chapter 6.</a:t>
            </a:r>
          </a:p>
        </p:txBody>
      </p:sp>
    </p:spTree>
    <p:extLst>
      <p:ext uri="{BB962C8B-B14F-4D97-AF65-F5344CB8AC3E}">
        <p14:creationId xmlns:p14="http://schemas.microsoft.com/office/powerpoint/2010/main" val="22392924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F3F2B4A-DE70-43EF-BB61-6A78698FE935}"/>
              </a:ext>
            </a:extLst>
          </p:cNvPr>
          <p:cNvSpPr>
            <a:spLocks noGrp="1" noChangeArrowheads="1"/>
          </p:cNvSpPr>
          <p:nvPr>
            <p:ph type="title"/>
          </p:nvPr>
        </p:nvSpPr>
        <p:spPr>
          <a:xfrm>
            <a:off x="2782223" y="133932"/>
            <a:ext cx="7996237" cy="576262"/>
          </a:xfrm>
        </p:spPr>
        <p:txBody>
          <a:bodyPr/>
          <a:lstStyle/>
          <a:p>
            <a:pPr eaLnBrk="1" hangingPunct="1"/>
            <a:r>
              <a:rPr lang="en-US" altLang="en-US" dirty="0"/>
              <a:t>IPC – Message Passing</a:t>
            </a:r>
          </a:p>
        </p:txBody>
      </p:sp>
      <p:sp>
        <p:nvSpPr>
          <p:cNvPr id="75779" name="Rectangle 3">
            <a:extLst>
              <a:ext uri="{FF2B5EF4-FFF2-40B4-BE49-F238E27FC236}">
                <a16:creationId xmlns:a16="http://schemas.microsoft.com/office/drawing/2014/main" id="{70AECD7B-E784-4C8C-8677-1B9EFF1929B0}"/>
              </a:ext>
            </a:extLst>
          </p:cNvPr>
          <p:cNvSpPr>
            <a:spLocks noGrp="1" noChangeArrowheads="1"/>
          </p:cNvSpPr>
          <p:nvPr>
            <p:ph type="body" idx="1"/>
          </p:nvPr>
        </p:nvSpPr>
        <p:spPr>
          <a:xfrm>
            <a:off x="2409825" y="1201739"/>
            <a:ext cx="6236870" cy="4380915"/>
          </a:xfrm>
        </p:spPr>
        <p:txBody>
          <a:bodyPr/>
          <a:lstStyle/>
          <a:p>
            <a:pPr>
              <a:lnSpc>
                <a:spcPct val="90000"/>
              </a:lnSpc>
            </a:pPr>
            <a:r>
              <a:rPr lang="en-US" altLang="en-US" dirty="0"/>
              <a:t>Processes communicate with each other without resorting to shared variables</a:t>
            </a:r>
          </a:p>
          <a:p>
            <a:pPr>
              <a:lnSpc>
                <a:spcPct val="90000"/>
              </a:lnSpc>
            </a:pPr>
            <a:endParaRPr lang="en-US" altLang="en-US" sz="800" dirty="0"/>
          </a:p>
          <a:p>
            <a:pPr>
              <a:lnSpc>
                <a:spcPct val="90000"/>
              </a:lnSpc>
            </a:pPr>
            <a:r>
              <a:rPr lang="en-US" altLang="en-US" dirty="0"/>
              <a:t>IPC facility provides two operations:</a:t>
            </a:r>
          </a:p>
          <a:p>
            <a:pPr lvl="1">
              <a:lnSpc>
                <a:spcPct val="90000"/>
              </a:lnSpc>
            </a:pPr>
            <a:r>
              <a:rPr lang="en-US" altLang="en-US" b="1" dirty="0">
                <a:latin typeface="Courier New" panose="02070309020205020404" pitchFamily="49" charset="0"/>
              </a:rPr>
              <a:t>send</a:t>
            </a:r>
            <a:r>
              <a:rPr lang="en-US" altLang="en-US" dirty="0"/>
              <a:t>(</a:t>
            </a:r>
            <a:r>
              <a:rPr lang="en-US" altLang="en-US" i="1" dirty="0"/>
              <a:t>message</a:t>
            </a:r>
            <a:r>
              <a:rPr lang="en-US" altLang="en-US" dirty="0"/>
              <a:t>)</a:t>
            </a:r>
          </a:p>
          <a:p>
            <a:pPr lvl="1">
              <a:lnSpc>
                <a:spcPct val="90000"/>
              </a:lnSpc>
            </a:pPr>
            <a:r>
              <a:rPr lang="en-US" altLang="en-US" b="1" dirty="0">
                <a:latin typeface="Courier New" panose="02070309020205020404" pitchFamily="49" charset="0"/>
              </a:rPr>
              <a:t>receive</a:t>
            </a:r>
            <a:r>
              <a:rPr lang="en-US" altLang="en-US" dirty="0"/>
              <a:t>(</a:t>
            </a:r>
            <a:r>
              <a:rPr lang="en-US" altLang="en-US" i="1" dirty="0"/>
              <a:t>message</a:t>
            </a:r>
            <a:r>
              <a:rPr lang="en-US" altLang="en-US" dirty="0"/>
              <a:t>)</a:t>
            </a:r>
          </a:p>
          <a:p>
            <a:pPr lvl="1">
              <a:lnSpc>
                <a:spcPct val="90000"/>
              </a:lnSpc>
              <a:buFont typeface="Monotype Sorts" pitchFamily="-84" charset="2"/>
              <a:buNone/>
            </a:pPr>
            <a:endParaRPr lang="en-US" altLang="en-US" sz="800" dirty="0"/>
          </a:p>
          <a:p>
            <a:pPr>
              <a:lnSpc>
                <a:spcPct val="90000"/>
              </a:lnSpc>
            </a:pPr>
            <a:r>
              <a:rPr lang="en-US" altLang="en-US" dirty="0"/>
              <a:t>The</a:t>
            </a:r>
            <a:r>
              <a:rPr lang="en-US" altLang="en-US" i="1" dirty="0"/>
              <a:t> message</a:t>
            </a:r>
            <a:r>
              <a:rPr lang="en-US" altLang="en-US" dirty="0"/>
              <a:t> size is either fixed or variable</a:t>
            </a:r>
          </a:p>
          <a:p>
            <a:pPr lvl="1">
              <a:lnSpc>
                <a:spcPct val="90000"/>
              </a:lnSpc>
              <a:buFont typeface="Monotype Sorts" pitchFamily="-84" charset="2"/>
              <a:buNone/>
            </a:pPr>
            <a:endParaRPr lang="en-US" alt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833C5ED-B4D0-4EF0-A04C-582581174B0B}"/>
              </a:ext>
            </a:extLst>
          </p:cNvPr>
          <p:cNvSpPr>
            <a:spLocks noGrp="1" noChangeArrowheads="1"/>
          </p:cNvSpPr>
          <p:nvPr>
            <p:ph type="title"/>
          </p:nvPr>
        </p:nvSpPr>
        <p:spPr>
          <a:xfrm>
            <a:off x="2530476" y="220663"/>
            <a:ext cx="7997825" cy="576262"/>
          </a:xfrm>
        </p:spPr>
        <p:txBody>
          <a:bodyPr/>
          <a:lstStyle/>
          <a:p>
            <a:pPr eaLnBrk="1" hangingPunct="1"/>
            <a:r>
              <a:rPr lang="en-US" altLang="en-US" dirty="0"/>
              <a:t>Message Passing (Cont.)</a:t>
            </a:r>
          </a:p>
        </p:txBody>
      </p:sp>
      <p:sp>
        <p:nvSpPr>
          <p:cNvPr id="77827" name="Rectangle 3">
            <a:extLst>
              <a:ext uri="{FF2B5EF4-FFF2-40B4-BE49-F238E27FC236}">
                <a16:creationId xmlns:a16="http://schemas.microsoft.com/office/drawing/2014/main" id="{BA6A6236-9FD7-4CF5-AFB2-3C81D1F5DE97}"/>
              </a:ext>
            </a:extLst>
          </p:cNvPr>
          <p:cNvSpPr>
            <a:spLocks noGrp="1" noChangeArrowheads="1"/>
          </p:cNvSpPr>
          <p:nvPr>
            <p:ph type="body" idx="1"/>
          </p:nvPr>
        </p:nvSpPr>
        <p:spPr>
          <a:xfrm>
            <a:off x="2425701" y="1016001"/>
            <a:ext cx="7003047" cy="4674936"/>
          </a:xfrm>
        </p:spPr>
        <p:txBody>
          <a:bodyPr/>
          <a:lstStyle/>
          <a:p>
            <a:pPr lvl="1">
              <a:lnSpc>
                <a:spcPct val="90000"/>
              </a:lnSpc>
            </a:pPr>
            <a:endParaRPr lang="en-US" altLang="en-US" sz="800" dirty="0"/>
          </a:p>
          <a:p>
            <a:pPr>
              <a:lnSpc>
                <a:spcPct val="90000"/>
              </a:lnSpc>
            </a:pPr>
            <a:r>
              <a:rPr lang="en-US" altLang="en-US" dirty="0"/>
              <a:t>If processes </a:t>
            </a:r>
            <a:r>
              <a:rPr lang="en-US" altLang="en-US" i="1" dirty="0"/>
              <a:t>P</a:t>
            </a:r>
            <a:r>
              <a:rPr lang="en-US" altLang="en-US" dirty="0"/>
              <a:t> and </a:t>
            </a:r>
            <a:r>
              <a:rPr lang="en-US" altLang="en-US" i="1" dirty="0"/>
              <a:t>Q</a:t>
            </a:r>
            <a:r>
              <a:rPr lang="en-US" altLang="en-US" dirty="0"/>
              <a:t> wish to communicate, they need to:</a:t>
            </a:r>
          </a:p>
          <a:p>
            <a:pPr lvl="1">
              <a:lnSpc>
                <a:spcPct val="90000"/>
              </a:lnSpc>
            </a:pPr>
            <a:r>
              <a:rPr lang="en-US" altLang="en-US" dirty="0"/>
              <a:t>Establish a </a:t>
            </a:r>
            <a:r>
              <a:rPr lang="en-US" altLang="en-US" b="1" i="1" dirty="0"/>
              <a:t>communication</a:t>
            </a:r>
            <a:r>
              <a:rPr lang="en-US" altLang="en-US" b="1" dirty="0"/>
              <a:t> </a:t>
            </a:r>
            <a:r>
              <a:rPr lang="en-US" altLang="en-US" b="1" i="1" dirty="0"/>
              <a:t>link</a:t>
            </a:r>
            <a:r>
              <a:rPr lang="en-US" altLang="en-US" b="1" dirty="0"/>
              <a:t> </a:t>
            </a:r>
            <a:r>
              <a:rPr lang="en-US" altLang="en-US" dirty="0"/>
              <a:t>between them</a:t>
            </a:r>
          </a:p>
          <a:p>
            <a:pPr lvl="1">
              <a:lnSpc>
                <a:spcPct val="90000"/>
              </a:lnSpc>
            </a:pPr>
            <a:r>
              <a:rPr lang="en-US" altLang="en-US" dirty="0"/>
              <a:t>Exchange messages via send/receive</a:t>
            </a:r>
          </a:p>
          <a:p>
            <a:pPr>
              <a:lnSpc>
                <a:spcPct val="90000"/>
              </a:lnSpc>
            </a:pPr>
            <a:r>
              <a:rPr lang="en-US" altLang="en-US" dirty="0"/>
              <a:t>Implementation issues:</a:t>
            </a:r>
          </a:p>
          <a:p>
            <a:pPr lvl="1"/>
            <a:r>
              <a:rPr lang="en-US" altLang="en-US" dirty="0"/>
              <a:t>How are links established?</a:t>
            </a:r>
          </a:p>
          <a:p>
            <a:pPr lvl="1"/>
            <a:r>
              <a:rPr lang="en-US" altLang="en-US" dirty="0"/>
              <a:t>Can a link be associated with more than two processes?</a:t>
            </a:r>
          </a:p>
          <a:p>
            <a:pPr lvl="1"/>
            <a:r>
              <a:rPr lang="en-US" altLang="en-US" dirty="0"/>
              <a:t>How many links can there be between every pair of communicating processes?</a:t>
            </a:r>
          </a:p>
          <a:p>
            <a:pPr lvl="1"/>
            <a:r>
              <a:rPr lang="en-US" altLang="en-US" dirty="0"/>
              <a:t>What is the capacity of a link?</a:t>
            </a:r>
          </a:p>
          <a:p>
            <a:pPr lvl="1"/>
            <a:r>
              <a:rPr lang="en-US" altLang="en-US" dirty="0"/>
              <a:t>Is the size of a message that the link can accommodate fixed or variable?</a:t>
            </a:r>
          </a:p>
          <a:p>
            <a:pPr lvl="1"/>
            <a:r>
              <a:rPr lang="en-US" altLang="en-US" dirty="0"/>
              <a:t>Is a link unidirectional or bi-directional?</a:t>
            </a:r>
          </a:p>
          <a:p>
            <a:pPr>
              <a:lnSpc>
                <a:spcPct val="90000"/>
              </a:lnSpc>
              <a:buFont typeface="Monotype Sorts" pitchFamily="-84" charset="2"/>
              <a:buNone/>
            </a:pPr>
            <a:endParaRPr lang="en-US"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81AC626-0A50-457E-ACC9-A83EC0103DD7}"/>
              </a:ext>
            </a:extLst>
          </p:cNvPr>
          <p:cNvSpPr>
            <a:spLocks noGrp="1" noChangeArrowheads="1"/>
          </p:cNvSpPr>
          <p:nvPr>
            <p:ph type="title"/>
          </p:nvPr>
        </p:nvSpPr>
        <p:spPr>
          <a:xfrm>
            <a:off x="2503489" y="130757"/>
            <a:ext cx="8061325" cy="576262"/>
          </a:xfrm>
        </p:spPr>
        <p:txBody>
          <a:bodyPr/>
          <a:lstStyle/>
          <a:p>
            <a:pPr eaLnBrk="1" hangingPunct="1"/>
            <a:r>
              <a:rPr lang="en-US" altLang="en-US" sz="3000" dirty="0"/>
              <a:t>Implementation of Communication Link</a:t>
            </a:r>
          </a:p>
        </p:txBody>
      </p:sp>
      <p:sp>
        <p:nvSpPr>
          <p:cNvPr id="79875" name="Rectangle 3">
            <a:extLst>
              <a:ext uri="{FF2B5EF4-FFF2-40B4-BE49-F238E27FC236}">
                <a16:creationId xmlns:a16="http://schemas.microsoft.com/office/drawing/2014/main" id="{1D1C4DEC-BA4C-4FF4-8D99-3F8564557894}"/>
              </a:ext>
            </a:extLst>
          </p:cNvPr>
          <p:cNvSpPr>
            <a:spLocks noGrp="1" noChangeArrowheads="1"/>
          </p:cNvSpPr>
          <p:nvPr>
            <p:ph type="body" idx="1"/>
          </p:nvPr>
        </p:nvSpPr>
        <p:spPr>
          <a:xfrm>
            <a:off x="2425701" y="785814"/>
            <a:ext cx="7694613" cy="4530725"/>
          </a:xfrm>
        </p:spPr>
        <p:txBody>
          <a:bodyPr/>
          <a:lstStyle/>
          <a:p>
            <a:pPr lvl="1">
              <a:lnSpc>
                <a:spcPct val="90000"/>
              </a:lnSpc>
            </a:pPr>
            <a:endParaRPr lang="en-US" altLang="en-US" sz="800" dirty="0"/>
          </a:p>
          <a:p>
            <a:pPr lvl="1">
              <a:lnSpc>
                <a:spcPct val="90000"/>
              </a:lnSpc>
              <a:buFont typeface="Monotype Sorts" pitchFamily="-84" charset="2"/>
              <a:buNone/>
            </a:pPr>
            <a:endParaRPr lang="en-US" altLang="en-US" sz="800" dirty="0"/>
          </a:p>
          <a:p>
            <a:pPr>
              <a:lnSpc>
                <a:spcPct val="90000"/>
              </a:lnSpc>
            </a:pPr>
            <a:r>
              <a:rPr lang="en-US" altLang="en-US" dirty="0"/>
              <a:t>Physical:</a:t>
            </a:r>
          </a:p>
          <a:p>
            <a:pPr lvl="1">
              <a:lnSpc>
                <a:spcPct val="90000"/>
              </a:lnSpc>
            </a:pPr>
            <a:r>
              <a:rPr lang="en-US" altLang="en-US" dirty="0"/>
              <a:t>Shared memory</a:t>
            </a:r>
          </a:p>
          <a:p>
            <a:pPr lvl="1">
              <a:lnSpc>
                <a:spcPct val="90000"/>
              </a:lnSpc>
            </a:pPr>
            <a:r>
              <a:rPr lang="en-US" altLang="en-US" dirty="0"/>
              <a:t>Hardware bus</a:t>
            </a:r>
          </a:p>
          <a:p>
            <a:pPr lvl="1">
              <a:lnSpc>
                <a:spcPct val="90000"/>
              </a:lnSpc>
            </a:pPr>
            <a:r>
              <a:rPr lang="en-US" altLang="en-US" dirty="0"/>
              <a:t>Network</a:t>
            </a:r>
          </a:p>
          <a:p>
            <a:pPr>
              <a:lnSpc>
                <a:spcPct val="90000"/>
              </a:lnSpc>
            </a:pPr>
            <a:r>
              <a:rPr lang="en-US" altLang="en-US" dirty="0"/>
              <a:t>Logical:</a:t>
            </a:r>
          </a:p>
          <a:p>
            <a:pPr lvl="1">
              <a:lnSpc>
                <a:spcPct val="90000"/>
              </a:lnSpc>
            </a:pPr>
            <a:r>
              <a:rPr lang="en-US" altLang="en-US" dirty="0"/>
              <a:t> Direct or indirect</a:t>
            </a:r>
          </a:p>
          <a:p>
            <a:pPr lvl="1">
              <a:lnSpc>
                <a:spcPct val="90000"/>
              </a:lnSpc>
            </a:pPr>
            <a:r>
              <a:rPr lang="en-US" altLang="en-US" dirty="0"/>
              <a:t> Synchronous or asynchronous</a:t>
            </a:r>
          </a:p>
          <a:p>
            <a:pPr lvl="1">
              <a:lnSpc>
                <a:spcPct val="90000"/>
              </a:lnSpc>
            </a:pPr>
            <a:r>
              <a:rPr lang="en-US" altLang="en-US" dirty="0"/>
              <a:t> Automatic or explicit buffering</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42199CC-6297-4236-868D-6C51816630C7}"/>
              </a:ext>
            </a:extLst>
          </p:cNvPr>
          <p:cNvSpPr>
            <a:spLocks noGrp="1" noChangeArrowheads="1"/>
          </p:cNvSpPr>
          <p:nvPr>
            <p:ph type="title"/>
          </p:nvPr>
        </p:nvSpPr>
        <p:spPr>
          <a:xfrm>
            <a:off x="1981200" y="149139"/>
            <a:ext cx="8229600" cy="576262"/>
          </a:xfrm>
        </p:spPr>
        <p:txBody>
          <a:bodyPr/>
          <a:lstStyle/>
          <a:p>
            <a:pPr eaLnBrk="1" hangingPunct="1"/>
            <a:r>
              <a:rPr lang="en-US" altLang="en-US" dirty="0"/>
              <a:t>Direct Communication</a:t>
            </a:r>
          </a:p>
        </p:txBody>
      </p:sp>
      <p:sp>
        <p:nvSpPr>
          <p:cNvPr id="81923" name="Rectangle 3">
            <a:extLst>
              <a:ext uri="{FF2B5EF4-FFF2-40B4-BE49-F238E27FC236}">
                <a16:creationId xmlns:a16="http://schemas.microsoft.com/office/drawing/2014/main" id="{3A7D9FE3-3D61-44CD-BD78-77CFC4A0B458}"/>
              </a:ext>
            </a:extLst>
          </p:cNvPr>
          <p:cNvSpPr>
            <a:spLocks noGrp="1" noChangeArrowheads="1"/>
          </p:cNvSpPr>
          <p:nvPr>
            <p:ph type="body" idx="1"/>
          </p:nvPr>
        </p:nvSpPr>
        <p:spPr>
          <a:xfrm>
            <a:off x="2428876" y="1138239"/>
            <a:ext cx="7635875" cy="4530725"/>
          </a:xfrm>
        </p:spPr>
        <p:txBody>
          <a:bodyPr/>
          <a:lstStyle/>
          <a:p>
            <a:r>
              <a:rPr lang="en-US" altLang="en-US"/>
              <a:t>Processes must name each other explicitly:</a:t>
            </a:r>
          </a:p>
          <a:p>
            <a:pPr lvl="1"/>
            <a:r>
              <a:rPr lang="en-US" altLang="en-US" b="1">
                <a:latin typeface="Courier New" panose="02070309020205020404" pitchFamily="49" charset="0"/>
              </a:rPr>
              <a:t>send</a:t>
            </a:r>
            <a:r>
              <a:rPr lang="en-US" altLang="en-US"/>
              <a:t> (</a:t>
            </a:r>
            <a:r>
              <a:rPr lang="en-US" altLang="en-US" i="1"/>
              <a:t>P, message</a:t>
            </a:r>
            <a:r>
              <a:rPr lang="en-US" altLang="en-US"/>
              <a:t>) – send a message to process P</a:t>
            </a:r>
          </a:p>
          <a:p>
            <a:pPr lvl="1"/>
            <a:r>
              <a:rPr lang="en-US" altLang="en-US" b="1">
                <a:latin typeface="Courier New" panose="02070309020205020404" pitchFamily="49" charset="0"/>
              </a:rPr>
              <a:t>receive</a:t>
            </a:r>
            <a:r>
              <a:rPr lang="en-US" altLang="en-US"/>
              <a:t>(</a:t>
            </a:r>
            <a:r>
              <a:rPr lang="en-US" altLang="en-US" i="1"/>
              <a:t>Q, message</a:t>
            </a:r>
            <a:r>
              <a:rPr lang="en-US" altLang="en-US"/>
              <a:t>) – receive a message from process Q</a:t>
            </a:r>
          </a:p>
          <a:p>
            <a:r>
              <a:rPr lang="en-US" altLang="en-US"/>
              <a:t>Properties of communication link</a:t>
            </a:r>
          </a:p>
          <a:p>
            <a:pPr lvl="1"/>
            <a:r>
              <a:rPr lang="en-US" altLang="en-US"/>
              <a:t>Links are established automatically</a:t>
            </a:r>
          </a:p>
          <a:p>
            <a:pPr lvl="1"/>
            <a:r>
              <a:rPr lang="en-US" altLang="en-US"/>
              <a:t>A link is associated with exactly one pair of communicating processes</a:t>
            </a:r>
          </a:p>
          <a:p>
            <a:pPr lvl="1"/>
            <a:r>
              <a:rPr lang="en-US" altLang="en-US"/>
              <a:t>Between each pair there exists exactly one link</a:t>
            </a:r>
          </a:p>
          <a:p>
            <a:pPr lvl="1"/>
            <a:r>
              <a:rPr lang="en-US" altLang="en-US"/>
              <a:t>The link may be unidirectional, but is usually bi-directional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1981201" y="212726"/>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2419352" y="1244601"/>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143D8FC-6F48-4E94-BF58-37342F331C98}"/>
              </a:ext>
            </a:extLst>
          </p:cNvPr>
          <p:cNvSpPr>
            <a:spLocks noGrp="1" noChangeArrowheads="1"/>
          </p:cNvSpPr>
          <p:nvPr>
            <p:ph type="title"/>
          </p:nvPr>
        </p:nvSpPr>
        <p:spPr>
          <a:xfrm>
            <a:off x="1981200" y="130757"/>
            <a:ext cx="8229600" cy="576262"/>
          </a:xfrm>
        </p:spPr>
        <p:txBody>
          <a:bodyPr/>
          <a:lstStyle/>
          <a:p>
            <a:pPr eaLnBrk="1" hangingPunct="1"/>
            <a:r>
              <a:rPr lang="en-US" altLang="en-US" dirty="0"/>
              <a:t>Indirect Communication</a:t>
            </a:r>
          </a:p>
        </p:txBody>
      </p:sp>
      <p:sp>
        <p:nvSpPr>
          <p:cNvPr id="83971" name="Rectangle 3">
            <a:extLst>
              <a:ext uri="{FF2B5EF4-FFF2-40B4-BE49-F238E27FC236}">
                <a16:creationId xmlns:a16="http://schemas.microsoft.com/office/drawing/2014/main" id="{DD569671-6F8E-4503-8E83-6B359504BFA7}"/>
              </a:ext>
            </a:extLst>
          </p:cNvPr>
          <p:cNvSpPr>
            <a:spLocks noGrp="1" noChangeArrowheads="1"/>
          </p:cNvSpPr>
          <p:nvPr>
            <p:ph type="body" idx="1"/>
          </p:nvPr>
        </p:nvSpPr>
        <p:spPr>
          <a:xfrm>
            <a:off x="2416176" y="1147763"/>
            <a:ext cx="7397583" cy="4073942"/>
          </a:xfrm>
        </p:spPr>
        <p:txBody>
          <a:bodyPr/>
          <a:lstStyle/>
          <a:p>
            <a:r>
              <a:rPr lang="en-US" altLang="en-US"/>
              <a:t>Messages are directed and received from mailboxes (also referred to as ports)</a:t>
            </a:r>
          </a:p>
          <a:p>
            <a:pPr lvl="1"/>
            <a:r>
              <a:rPr lang="en-US" altLang="en-US"/>
              <a:t>Each mailbox has a unique id</a:t>
            </a:r>
          </a:p>
          <a:p>
            <a:pPr lvl="1"/>
            <a:r>
              <a:rPr lang="en-US" altLang="en-US"/>
              <a:t>Processes can communicate only if they share a mailbox</a:t>
            </a:r>
          </a:p>
          <a:p>
            <a:r>
              <a:rPr lang="en-US" altLang="en-US"/>
              <a:t>Properties of communication link</a:t>
            </a:r>
          </a:p>
          <a:p>
            <a:pPr lvl="1"/>
            <a:r>
              <a:rPr lang="en-US" altLang="en-US"/>
              <a:t>Link established only if processes share a common mailbox</a:t>
            </a:r>
          </a:p>
          <a:p>
            <a:pPr lvl="1"/>
            <a:r>
              <a:rPr lang="en-US" altLang="en-US"/>
              <a:t>A link may be associated with many processes</a:t>
            </a:r>
          </a:p>
          <a:p>
            <a:pPr lvl="1"/>
            <a:r>
              <a:rPr lang="en-US" altLang="en-US"/>
              <a:t>Each pair of processes may share several communication links</a:t>
            </a:r>
          </a:p>
          <a:p>
            <a:pPr lvl="1"/>
            <a:r>
              <a:rPr lang="en-US" altLang="en-US"/>
              <a:t>Link may be unidirectional or bi-directional</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34E55BDD-A170-4015-BADB-B0ED48E46AEA}"/>
              </a:ext>
            </a:extLst>
          </p:cNvPr>
          <p:cNvSpPr>
            <a:spLocks noGrp="1" noChangeArrowheads="1"/>
          </p:cNvSpPr>
          <p:nvPr>
            <p:ph type="body" idx="1"/>
          </p:nvPr>
        </p:nvSpPr>
        <p:spPr>
          <a:xfrm>
            <a:off x="2406651" y="1135063"/>
            <a:ext cx="7535863" cy="3821112"/>
          </a:xfrm>
        </p:spPr>
        <p:txBody>
          <a:bodyPr/>
          <a:lstStyle/>
          <a:p>
            <a:r>
              <a:rPr lang="en-US" altLang="en-US" dirty="0"/>
              <a:t>Operations</a:t>
            </a:r>
          </a:p>
          <a:p>
            <a:pPr lvl="1"/>
            <a:r>
              <a:rPr lang="en-US" altLang="en-US" dirty="0"/>
              <a:t>Create a new mailbox (port)</a:t>
            </a:r>
          </a:p>
          <a:p>
            <a:pPr lvl="1"/>
            <a:r>
              <a:rPr lang="en-US" altLang="en-US" dirty="0"/>
              <a:t>Send and receive messages through mailbox</a:t>
            </a:r>
          </a:p>
          <a:p>
            <a:pPr lvl="1"/>
            <a:r>
              <a:rPr lang="en-US" altLang="en-US" dirty="0"/>
              <a:t>Delete a mailbox</a:t>
            </a:r>
          </a:p>
          <a:p>
            <a:r>
              <a:rPr lang="en-US" altLang="en-US" dirty="0"/>
              <a:t>Primitives are defined as:</a:t>
            </a:r>
          </a:p>
          <a:p>
            <a:pPr lvl="1"/>
            <a:r>
              <a:rPr lang="en-US" altLang="en-US" b="1" dirty="0">
                <a:latin typeface="Courier New" panose="02070309020205020404" pitchFamily="49" charset="0"/>
              </a:rPr>
              <a:t>send</a:t>
            </a:r>
            <a:r>
              <a:rPr lang="en-US" altLang="en-US" dirty="0"/>
              <a:t>(</a:t>
            </a:r>
            <a:r>
              <a:rPr lang="en-US" altLang="en-US" i="1" dirty="0"/>
              <a:t>A, message</a:t>
            </a:r>
            <a:r>
              <a:rPr lang="en-US" altLang="en-US" dirty="0"/>
              <a:t>) – send a message to mailbox A</a:t>
            </a:r>
          </a:p>
          <a:p>
            <a:pPr lvl="1"/>
            <a:r>
              <a:rPr lang="en-US" altLang="en-US" b="1" dirty="0">
                <a:latin typeface="Courier New" panose="02070309020205020404" pitchFamily="49" charset="0"/>
              </a:rPr>
              <a:t>receive</a:t>
            </a:r>
            <a:r>
              <a:rPr lang="en-US" altLang="en-US" dirty="0"/>
              <a:t>(</a:t>
            </a:r>
            <a:r>
              <a:rPr lang="en-US" altLang="en-US" i="1" dirty="0"/>
              <a:t>A, message</a:t>
            </a:r>
            <a:r>
              <a:rPr lang="en-US" altLang="en-US" dirty="0"/>
              <a:t>) – receive a message from mailbox A</a:t>
            </a:r>
          </a:p>
        </p:txBody>
      </p:sp>
      <p:sp>
        <p:nvSpPr>
          <p:cNvPr id="86019" name="Rectangle 2">
            <a:extLst>
              <a:ext uri="{FF2B5EF4-FFF2-40B4-BE49-F238E27FC236}">
                <a16:creationId xmlns:a16="http://schemas.microsoft.com/office/drawing/2014/main" id="{5F04958A-396F-4A7F-8CBA-0260CD19660B}"/>
              </a:ext>
            </a:extLst>
          </p:cNvPr>
          <p:cNvSpPr>
            <a:spLocks noGrp="1" noChangeArrowheads="1"/>
          </p:cNvSpPr>
          <p:nvPr>
            <p:ph type="title"/>
          </p:nvPr>
        </p:nvSpPr>
        <p:spPr>
          <a:xfrm>
            <a:off x="2758573" y="141202"/>
            <a:ext cx="7947025" cy="576263"/>
          </a:xfrm>
        </p:spPr>
        <p:txBody>
          <a:bodyPr/>
          <a:lstStyle/>
          <a:p>
            <a:pPr eaLnBrk="1" hangingPunct="1"/>
            <a:r>
              <a:rPr lang="en-US" altLang="en-US" dirty="0"/>
              <a:t>Indirect Communication (Cont.)</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2406650" y="1127126"/>
            <a:ext cx="6637338" cy="4530725"/>
          </a:xfrm>
        </p:spPr>
        <p:txBody>
          <a:bodyPr/>
          <a:lstStyle/>
          <a:p>
            <a:r>
              <a:rPr lang="en-US" altLang="en-US"/>
              <a:t>Mailbox sharing</a:t>
            </a:r>
          </a:p>
          <a:p>
            <a:pPr lvl="1"/>
            <a:r>
              <a:rPr lang="en-US" altLang="en-US" i="1"/>
              <a:t>P</a:t>
            </a:r>
            <a:r>
              <a:rPr lang="en-US" altLang="en-US" i="1" baseline="-25000"/>
              <a:t>1</a:t>
            </a:r>
            <a:r>
              <a:rPr lang="en-US" altLang="en-US" i="1"/>
              <a:t>, P</a:t>
            </a:r>
            <a:r>
              <a:rPr lang="en-US" altLang="en-US" i="1" baseline="-25000"/>
              <a:t>2</a:t>
            </a:r>
            <a:r>
              <a:rPr lang="en-US" altLang="en-US" i="1"/>
              <a:t>,</a:t>
            </a:r>
            <a:r>
              <a:rPr lang="en-US" altLang="en-US"/>
              <a:t> and</a:t>
            </a:r>
            <a:r>
              <a:rPr lang="en-US" altLang="en-US" i="1"/>
              <a:t> P</a:t>
            </a:r>
            <a:r>
              <a:rPr lang="en-US" altLang="en-US" i="1" baseline="-25000"/>
              <a:t>3</a:t>
            </a:r>
            <a:r>
              <a:rPr lang="en-US" altLang="en-US"/>
              <a:t> share mailbox A</a:t>
            </a:r>
          </a:p>
          <a:p>
            <a:pPr lvl="1"/>
            <a:r>
              <a:rPr lang="en-US" altLang="en-US" i="1"/>
              <a:t>P</a:t>
            </a:r>
            <a:r>
              <a:rPr lang="en-US" altLang="en-US" i="1" baseline="-25000"/>
              <a:t>1</a:t>
            </a:r>
            <a:r>
              <a:rPr lang="en-US" altLang="en-US"/>
              <a:t>, sends; </a:t>
            </a:r>
            <a:r>
              <a:rPr lang="en-US" altLang="en-US" i="1"/>
              <a:t>P</a:t>
            </a:r>
            <a:r>
              <a:rPr lang="en-US" altLang="en-US" i="1" baseline="-25000"/>
              <a:t>2</a:t>
            </a:r>
            <a:r>
              <a:rPr lang="en-US" altLang="en-US" i="1"/>
              <a:t> </a:t>
            </a:r>
            <a:r>
              <a:rPr lang="en-US" altLang="en-US"/>
              <a:t>and</a:t>
            </a:r>
            <a:r>
              <a:rPr lang="en-US" altLang="en-US" i="1"/>
              <a:t> P</a:t>
            </a:r>
            <a:r>
              <a:rPr lang="en-US" altLang="en-US" i="1" baseline="-25000"/>
              <a:t>3</a:t>
            </a:r>
            <a:r>
              <a:rPr lang="en-US" altLang="en-US"/>
              <a:t> receive</a:t>
            </a:r>
          </a:p>
          <a:p>
            <a:pPr lvl="1"/>
            <a:r>
              <a:rPr lang="en-US" altLang="en-US"/>
              <a:t>Who gets the message?</a:t>
            </a:r>
          </a:p>
          <a:p>
            <a:r>
              <a:rPr lang="en-US" altLang="en-US"/>
              <a:t>Solutions</a:t>
            </a:r>
          </a:p>
          <a:p>
            <a:pPr lvl="1"/>
            <a:r>
              <a:rPr lang="en-US" altLang="en-US"/>
              <a:t>Allow a link to be associated with at most two processes</a:t>
            </a:r>
          </a:p>
          <a:p>
            <a:pPr lvl="1"/>
            <a:r>
              <a:rPr lang="en-US" altLang="en-US"/>
              <a:t>Allow only one process at a time to execute a receive operation</a:t>
            </a:r>
          </a:p>
          <a:p>
            <a:pPr lvl="1"/>
            <a:r>
              <a:rPr lang="en-US" altLang="en-US"/>
              <a:t>Allow the system to select arbitrarily the receiver.  Sender is notified who the receiver was.</a:t>
            </a:r>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2500985" y="129170"/>
            <a:ext cx="8058734" cy="576263"/>
          </a:xfrm>
        </p:spPr>
        <p:txBody>
          <a:bodyPr/>
          <a:lstStyle/>
          <a:p>
            <a:pPr eaLnBrk="1" hangingPunct="1"/>
            <a:r>
              <a:rPr lang="en-US" altLang="en-US" dirty="0"/>
              <a:t>Indirect Communication (Cont.)</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6DE404-CE0D-4099-B2D8-AC3784357141}"/>
              </a:ext>
            </a:extLst>
          </p:cNvPr>
          <p:cNvSpPr>
            <a:spLocks noGrp="1" noChangeArrowheads="1"/>
          </p:cNvSpPr>
          <p:nvPr>
            <p:ph type="title"/>
          </p:nvPr>
        </p:nvSpPr>
        <p:spPr>
          <a:xfrm>
            <a:off x="1981200" y="115550"/>
            <a:ext cx="8229600" cy="576262"/>
          </a:xfrm>
        </p:spPr>
        <p:txBody>
          <a:bodyPr/>
          <a:lstStyle/>
          <a:p>
            <a:pPr eaLnBrk="1" hangingPunct="1"/>
            <a:r>
              <a:rPr lang="en-US" altLang="en-US" dirty="0"/>
              <a:t>Synchronization</a:t>
            </a:r>
          </a:p>
        </p:txBody>
      </p:sp>
      <p:sp>
        <p:nvSpPr>
          <p:cNvPr id="44035" name="Rectangle 3">
            <a:extLst>
              <a:ext uri="{FF2B5EF4-FFF2-40B4-BE49-F238E27FC236}">
                <a16:creationId xmlns:a16="http://schemas.microsoft.com/office/drawing/2014/main" id="{67B9D991-600B-415B-8F62-A95ED2FAF9E0}"/>
              </a:ext>
            </a:extLst>
          </p:cNvPr>
          <p:cNvSpPr>
            <a:spLocks noGrp="1" noChangeArrowheads="1"/>
          </p:cNvSpPr>
          <p:nvPr>
            <p:ph type="body" idx="1"/>
          </p:nvPr>
        </p:nvSpPr>
        <p:spPr>
          <a:xfrm>
            <a:off x="2754225" y="1588166"/>
            <a:ext cx="7716838" cy="4976891"/>
          </a:xfrm>
        </p:spPr>
        <p:txBody>
          <a:bodyPr/>
          <a:lstStyle/>
          <a:p>
            <a:pPr marL="379413" indent="-379413">
              <a:defRPr/>
            </a:pPr>
            <a:r>
              <a:rPr lang="en-US" b="1" dirty="0">
                <a:solidFill>
                  <a:srgbClr val="006699"/>
                </a:solidFill>
                <a:latin typeface="+mj-lt"/>
              </a:rPr>
              <a:t>Blocking</a:t>
            </a:r>
            <a:r>
              <a:rPr lang="en-US" dirty="0">
                <a:cs typeface="ＭＳ Ｐゴシック" charset="-128"/>
              </a:rPr>
              <a:t> is considered </a:t>
            </a:r>
            <a:r>
              <a:rPr lang="en-US" b="1" dirty="0">
                <a:solidFill>
                  <a:srgbClr val="006699"/>
                </a:solidFill>
                <a:latin typeface="+mj-lt"/>
              </a:rPr>
              <a:t>synchronous</a:t>
            </a:r>
          </a:p>
          <a:p>
            <a:pPr marL="798513" lvl="1" indent="-341313">
              <a:defRPr/>
            </a:pPr>
            <a:r>
              <a:rPr lang="en-US" b="1" dirty="0"/>
              <a:t>Blocking send </a:t>
            </a:r>
            <a:r>
              <a:rPr lang="en-US" dirty="0"/>
              <a:t>--</a:t>
            </a:r>
            <a:r>
              <a:rPr lang="en-US" b="1" dirty="0"/>
              <a:t> </a:t>
            </a:r>
            <a:r>
              <a:rPr lang="en-US" dirty="0"/>
              <a:t>the sender is blocked until the message is received</a:t>
            </a:r>
          </a:p>
          <a:p>
            <a:pPr marL="798513" lvl="1" indent="-341313">
              <a:defRPr/>
            </a:pPr>
            <a:r>
              <a:rPr lang="en-US" b="1" dirty="0"/>
              <a:t>Blocking receive </a:t>
            </a:r>
            <a:r>
              <a:rPr lang="en-US" dirty="0"/>
              <a:t>--</a:t>
            </a:r>
            <a:r>
              <a:rPr lang="en-US" b="1" dirty="0"/>
              <a:t> </a:t>
            </a:r>
            <a:r>
              <a:rPr lang="en-US" dirty="0"/>
              <a:t>the receiver is  blocked until a message is available</a:t>
            </a:r>
          </a:p>
          <a:p>
            <a:pPr marL="379413" indent="-379413">
              <a:defRPr/>
            </a:pPr>
            <a:r>
              <a:rPr lang="en-US" b="1" dirty="0">
                <a:solidFill>
                  <a:srgbClr val="006699"/>
                </a:solidFill>
                <a:latin typeface="+mj-lt"/>
              </a:rPr>
              <a:t>Non-blocking</a:t>
            </a:r>
            <a:r>
              <a:rPr lang="en-US" dirty="0">
                <a:cs typeface="ＭＳ Ｐゴシック" charset="-128"/>
              </a:rPr>
              <a:t> is considered </a:t>
            </a:r>
            <a:r>
              <a:rPr lang="en-US" b="1" dirty="0">
                <a:solidFill>
                  <a:srgbClr val="006699"/>
                </a:solidFill>
                <a:latin typeface="+mj-lt"/>
              </a:rPr>
              <a:t>asynchronous</a:t>
            </a:r>
          </a:p>
          <a:p>
            <a:pPr marL="798513" lvl="1" indent="-341313">
              <a:defRPr/>
            </a:pPr>
            <a:r>
              <a:rPr lang="en-US" b="1" dirty="0"/>
              <a:t>Non-blocking send</a:t>
            </a:r>
            <a:r>
              <a:rPr lang="en-US" dirty="0"/>
              <a:t> -- the sender sends the message and continue</a:t>
            </a:r>
          </a:p>
          <a:p>
            <a:pPr marL="798513" lvl="1" indent="-341313">
              <a:defRPr/>
            </a:pPr>
            <a:r>
              <a:rPr lang="en-US" b="1" dirty="0"/>
              <a:t>Non-blocking receive</a:t>
            </a:r>
            <a:r>
              <a:rPr lang="en-US" dirty="0"/>
              <a:t> -- the receiver receives:</a:t>
            </a:r>
          </a:p>
          <a:p>
            <a:pPr marL="1141413" lvl="2" indent="-341313">
              <a:defRPr/>
            </a:pPr>
            <a:r>
              <a:rPr lang="en-US" dirty="0"/>
              <a:t>A valid message,  or </a:t>
            </a:r>
          </a:p>
          <a:p>
            <a:pPr marL="1141413" lvl="2" indent="-341313">
              <a:defRPr/>
            </a:pPr>
            <a:r>
              <a:rPr lang="en-US" dirty="0"/>
              <a:t>Null message</a:t>
            </a:r>
          </a:p>
          <a:p>
            <a:pPr marL="398463" indent="-341313">
              <a:defRPr/>
            </a:pPr>
            <a:r>
              <a:rPr lang="en-US" dirty="0">
                <a:ea typeface="ＭＳ Ｐゴシック" charset="0"/>
                <a:cs typeface="ＭＳ Ｐゴシック" charset="-128"/>
              </a:rPr>
              <a:t>Different combinations possible</a:t>
            </a:r>
          </a:p>
          <a:p>
            <a:pPr marL="798513" lvl="1" indent="-341313">
              <a:defRPr/>
            </a:pPr>
            <a:r>
              <a:rPr lang="en-US" dirty="0">
                <a:ea typeface="ＭＳ Ｐゴシック" charset="0"/>
              </a:rPr>
              <a:t>If both send and receive are blocking, we have a </a:t>
            </a:r>
            <a:r>
              <a:rPr lang="en-US" b="1" dirty="0">
                <a:solidFill>
                  <a:srgbClr val="006699"/>
                </a:solidFill>
                <a:latin typeface="+mj-lt"/>
              </a:rPr>
              <a:t>rendezvous</a:t>
            </a:r>
          </a:p>
          <a:p>
            <a:pPr marL="398463" indent="-341313">
              <a:defRPr/>
            </a:pPr>
            <a:endParaRPr lang="en-US" dirty="0">
              <a:cs typeface="ＭＳ Ｐゴシック" charset="-128"/>
            </a:endParaRPr>
          </a:p>
          <a:p>
            <a:pPr marL="1141413" lvl="2" indent="-341313">
              <a:buFont typeface="Monotype Sorts" pitchFamily="-84" charset="2"/>
              <a:buChar char="l"/>
              <a:defRPr/>
            </a:pPr>
            <a:endParaRPr lang="en-US" dirty="0"/>
          </a:p>
        </p:txBody>
      </p:sp>
      <p:sp>
        <p:nvSpPr>
          <p:cNvPr id="2" name="TextBox 1">
            <a:extLst>
              <a:ext uri="{FF2B5EF4-FFF2-40B4-BE49-F238E27FC236}">
                <a16:creationId xmlns:a16="http://schemas.microsoft.com/office/drawing/2014/main" id="{5FB062E3-7EE3-4CB3-A7FD-45050A40F8C4}"/>
              </a:ext>
            </a:extLst>
          </p:cNvPr>
          <p:cNvSpPr txBox="1"/>
          <p:nvPr/>
        </p:nvSpPr>
        <p:spPr>
          <a:xfrm>
            <a:off x="2390273" y="1091585"/>
            <a:ext cx="7471609" cy="369332"/>
          </a:xfrm>
          <a:prstGeom prst="rect">
            <a:avLst/>
          </a:prstGeom>
          <a:noFill/>
        </p:spPr>
        <p:txBody>
          <a:bodyPr wrap="square" rtlCol="0">
            <a:spAutoFit/>
          </a:bodyPr>
          <a:lstStyle/>
          <a:p>
            <a:pPr marL="379413" indent="-379413">
              <a:defRPr/>
            </a:pPr>
            <a:r>
              <a:rPr lang="en-US" dirty="0">
                <a:cs typeface="ＭＳ Ｐゴシック" charset="-128"/>
              </a:rPr>
              <a:t>Message passing may be either blocking or non-blocking</a:t>
            </a:r>
          </a:p>
        </p:txBody>
      </p:sp>
    </p:spTree>
    <p:extLst>
      <p:ext uri="{BB962C8B-B14F-4D97-AF65-F5344CB8AC3E}">
        <p14:creationId xmlns:p14="http://schemas.microsoft.com/office/powerpoint/2010/main" val="161592418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2406650" y="1127126"/>
            <a:ext cx="6637338" cy="4530725"/>
          </a:xfrm>
        </p:spPr>
        <p:txBody>
          <a:bodyPr/>
          <a:lstStyle/>
          <a:p>
            <a:r>
              <a:rPr lang="en-US" altLang="en-US" dirty="0"/>
              <a:t>Producer</a:t>
            </a:r>
          </a:p>
          <a:p>
            <a:pPr>
              <a:spcBef>
                <a:spcPct val="0"/>
              </a:spcBef>
              <a:buClrTx/>
              <a:buSzTx/>
              <a:buFont typeface="Monotype Sorts" pitchFamily="-84" charset="2"/>
              <a:buNone/>
            </a:pPr>
            <a:r>
              <a:rPr lang="en-US" altLang="en-US" dirty="0">
                <a:cs typeface="Courier New" panose="02070309020205020404" pitchFamily="49" charset="0"/>
              </a:rPr>
              <a:t>           </a:t>
            </a:r>
            <a:r>
              <a:rPr kumimoji="0" lang="en-US" altLang="en-US" b="1" dirty="0">
                <a:latin typeface="Courier New" panose="02070309020205020404" pitchFamily="49" charset="0"/>
                <a:cs typeface="Courier New" panose="02070309020205020404" pitchFamily="49" charset="0"/>
              </a:rPr>
              <a:t>message </a:t>
            </a:r>
            <a:r>
              <a:rPr kumimoji="0" lang="en-US" altLang="en-US" b="1" dirty="0" err="1">
                <a:latin typeface="Courier New" panose="02070309020205020404" pitchFamily="49" charset="0"/>
                <a:cs typeface="Courier New" panose="02070309020205020404" pitchFamily="49" charset="0"/>
              </a:rPr>
              <a:t>next_produced</a:t>
            </a:r>
            <a:r>
              <a:rPr kumimoji="0" lang="en-US" altLang="en-US" b="1" dirty="0">
                <a:latin typeface="Courier New" panose="02070309020205020404" pitchFamily="49" charset="0"/>
                <a:cs typeface="Courier New" panose="02070309020205020404" pitchFamily="49" charset="0"/>
              </a:rPr>
              <a:t>;</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while (true)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 produce an item in </a:t>
            </a:r>
            <a:r>
              <a:rPr kumimoji="0" lang="en-US" altLang="en-US" b="1" dirty="0" err="1">
                <a:latin typeface="Courier New" panose="02070309020205020404" pitchFamily="49" charset="0"/>
                <a:cs typeface="Courier New" panose="02070309020205020404" pitchFamily="49" charset="0"/>
              </a:rPr>
              <a:t>next_produced</a:t>
            </a:r>
            <a:r>
              <a:rPr kumimoji="0" lang="en-US" altLang="en-US" b="1" dirty="0">
                <a:latin typeface="Courier New" panose="02070309020205020404" pitchFamily="49" charset="0"/>
                <a:cs typeface="Courier New" panose="02070309020205020404" pitchFamily="49" charset="0"/>
              </a:rPr>
              <a:t>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b="1" dirty="0">
                <a:latin typeface="Courier New" panose="02070309020205020404" pitchFamily="49" charset="0"/>
                <a:cs typeface="Courier New" panose="02070309020205020404" pitchFamily="49" charset="0"/>
              </a:rPr>
              <a:t>      send(</a:t>
            </a:r>
            <a:r>
              <a:rPr kumimoji="0" lang="en-US" altLang="en-US" b="1" dirty="0" err="1">
                <a:latin typeface="Courier New" panose="02070309020205020404" pitchFamily="49" charset="0"/>
                <a:cs typeface="Courier New" panose="02070309020205020404" pitchFamily="49" charset="0"/>
              </a:rPr>
              <a:t>next_produced</a:t>
            </a:r>
            <a:r>
              <a:rPr kumimoji="0" lang="en-US" altLang="en-US" b="1"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b="1" dirty="0">
                <a:latin typeface="Courier New" panose="02070309020205020404" pitchFamily="49" charset="0"/>
                <a:cs typeface="Courier New" panose="02070309020205020404" pitchFamily="49" charset="0"/>
              </a:rPr>
              <a:t>     }</a:t>
            </a:r>
            <a:r>
              <a:rPr kumimoji="0" lang="en-US" altLang="en-US"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endParaRPr lang="en-US" altLang="en-US" dirty="0"/>
          </a:p>
          <a:p>
            <a:r>
              <a:rPr lang="en-US" altLang="en-US" dirty="0"/>
              <a:t>Consumer</a:t>
            </a:r>
          </a:p>
          <a:p>
            <a:pPr>
              <a:spcBef>
                <a:spcPct val="0"/>
              </a:spcBef>
              <a:buClrTx/>
              <a:buSzTx/>
              <a:buFont typeface="Monotype Sorts" pitchFamily="-84" charset="2"/>
              <a:buNone/>
            </a:pPr>
            <a:r>
              <a:rPr lang="en-US" altLang="en-US" dirty="0"/>
              <a:t>            </a:t>
            </a:r>
            <a:r>
              <a:rPr kumimoji="0" lang="en-US" altLang="en-US" b="1" dirty="0">
                <a:latin typeface="Courier New" panose="02070309020205020404" pitchFamily="49" charset="0"/>
                <a:cs typeface="Courier New" panose="02070309020205020404" pitchFamily="49" charset="0"/>
              </a:rPr>
              <a:t>message </a:t>
            </a:r>
            <a:r>
              <a:rPr kumimoji="0" lang="en-US" altLang="en-US" b="1" dirty="0" err="1">
                <a:latin typeface="Courier New" panose="02070309020205020404" pitchFamily="49" charset="0"/>
                <a:cs typeface="Courier New" panose="02070309020205020404" pitchFamily="49" charset="0"/>
              </a:rPr>
              <a:t>next_consumed</a:t>
            </a:r>
            <a:r>
              <a:rPr kumimoji="0" lang="en-US" altLang="en-US" b="1" dirty="0">
                <a:latin typeface="Courier New" panose="02070309020205020404" pitchFamily="49" charset="0"/>
                <a:cs typeface="Courier New" panose="02070309020205020404" pitchFamily="49" charset="0"/>
              </a:rPr>
              <a:t>;</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while (true)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receive(</a:t>
            </a:r>
            <a:r>
              <a:rPr kumimoji="0" lang="en-US" altLang="en-US" b="1" dirty="0" err="1">
                <a:latin typeface="Courier New" panose="02070309020205020404" pitchFamily="49" charset="0"/>
                <a:cs typeface="Courier New" panose="02070309020205020404" pitchFamily="49" charset="0"/>
              </a:rPr>
              <a:t>next_consumed</a:t>
            </a:r>
            <a:r>
              <a:rPr kumimoji="0" lang="en-US" altLang="en-US" b="1" dirty="0">
                <a:latin typeface="Courier New" panose="02070309020205020404" pitchFamily="49" charset="0"/>
                <a:cs typeface="Courier New" panose="02070309020205020404" pitchFamily="49" charset="0"/>
              </a:rPr>
              <a:t>)</a:t>
            </a:r>
            <a:br>
              <a:rPr kumimoji="0" lang="en-US" altLang="en-US" b="1" dirty="0">
                <a:latin typeface="Courier New" panose="02070309020205020404" pitchFamily="49" charset="0"/>
                <a:cs typeface="Courier New" panose="02070309020205020404" pitchFamily="49" charset="0"/>
              </a:rPr>
            </a:b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 consume the item in </a:t>
            </a:r>
            <a:r>
              <a:rPr kumimoji="0" lang="en-US" altLang="en-US" b="1" dirty="0" err="1">
                <a:latin typeface="Courier New" panose="02070309020205020404" pitchFamily="49" charset="0"/>
                <a:cs typeface="Courier New" panose="02070309020205020404" pitchFamily="49" charset="0"/>
              </a:rPr>
              <a:t>next_consumed</a:t>
            </a:r>
            <a:r>
              <a:rPr kumimoji="0" lang="en-US" altLang="en-US" b="1" dirty="0">
                <a:latin typeface="Courier New" panose="02070309020205020404" pitchFamily="49" charset="0"/>
                <a:cs typeface="Courier New" panose="02070309020205020404" pitchFamily="49" charset="0"/>
              </a:rPr>
              <a:t>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a:t>
            </a:r>
            <a:endParaRPr lang="en-US" altLang="en-US" dirty="0"/>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2537081" y="129170"/>
            <a:ext cx="8058734" cy="576263"/>
          </a:xfrm>
        </p:spPr>
        <p:txBody>
          <a:bodyPr/>
          <a:lstStyle/>
          <a:p>
            <a:pPr eaLnBrk="1" hangingPunct="1"/>
            <a:r>
              <a:rPr lang="en-US" altLang="en-US" sz="3000" dirty="0"/>
              <a:t>Producer-Consumer: Message Passing</a:t>
            </a:r>
          </a:p>
        </p:txBody>
      </p:sp>
    </p:spTree>
    <p:extLst>
      <p:ext uri="{BB962C8B-B14F-4D97-AF65-F5344CB8AC3E}">
        <p14:creationId xmlns:p14="http://schemas.microsoft.com/office/powerpoint/2010/main" val="9924406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FCCDAF0-ADCB-498D-ABA7-61D9ACD7A11E}"/>
              </a:ext>
            </a:extLst>
          </p:cNvPr>
          <p:cNvSpPr>
            <a:spLocks noGrp="1" noChangeArrowheads="1"/>
          </p:cNvSpPr>
          <p:nvPr>
            <p:ph type="title"/>
          </p:nvPr>
        </p:nvSpPr>
        <p:spPr>
          <a:xfrm>
            <a:off x="1981200" y="230188"/>
            <a:ext cx="8229600" cy="576262"/>
          </a:xfrm>
        </p:spPr>
        <p:txBody>
          <a:bodyPr/>
          <a:lstStyle/>
          <a:p>
            <a:pPr eaLnBrk="1" hangingPunct="1"/>
            <a:r>
              <a:rPr lang="en-US" altLang="en-US"/>
              <a:t>Buffering</a:t>
            </a:r>
          </a:p>
        </p:txBody>
      </p:sp>
      <p:sp>
        <p:nvSpPr>
          <p:cNvPr id="94211" name="Rectangle 3">
            <a:extLst>
              <a:ext uri="{FF2B5EF4-FFF2-40B4-BE49-F238E27FC236}">
                <a16:creationId xmlns:a16="http://schemas.microsoft.com/office/drawing/2014/main" id="{9F3FAE0B-E324-4D81-9059-93D9D79F308F}"/>
              </a:ext>
            </a:extLst>
          </p:cNvPr>
          <p:cNvSpPr>
            <a:spLocks noGrp="1" noChangeArrowheads="1"/>
          </p:cNvSpPr>
          <p:nvPr>
            <p:ph type="body" idx="1"/>
          </p:nvPr>
        </p:nvSpPr>
        <p:spPr>
          <a:xfrm>
            <a:off x="2413000" y="1233489"/>
            <a:ext cx="7658100" cy="4530725"/>
          </a:xfrm>
        </p:spPr>
        <p:txBody>
          <a:bodyPr/>
          <a:lstStyle/>
          <a:p>
            <a:r>
              <a:rPr lang="en-US" altLang="en-US"/>
              <a:t>Queue of messages attached to the link.</a:t>
            </a:r>
          </a:p>
          <a:p>
            <a:r>
              <a:rPr lang="en-US" altLang="en-US"/>
              <a:t>Implemented in one of three ways</a:t>
            </a:r>
          </a:p>
          <a:p>
            <a:pPr lvl="1">
              <a:buFont typeface="Monotype Sorts" pitchFamily="-84" charset="2"/>
              <a:buNone/>
            </a:pPr>
            <a:r>
              <a:rPr lang="en-US" altLang="en-US">
                <a:solidFill>
                  <a:srgbClr val="CC6600"/>
                </a:solidFill>
              </a:rPr>
              <a:t>1.</a:t>
            </a:r>
            <a:r>
              <a:rPr lang="en-US" altLang="en-US"/>
              <a:t>	Zero capacity – no messages are queued on a link.</a:t>
            </a:r>
            <a:br>
              <a:rPr lang="en-US" altLang="en-US"/>
            </a:br>
            <a:r>
              <a:rPr lang="en-US" altLang="en-US"/>
              <a:t>Sender must wait for receiver (rendezvous)</a:t>
            </a:r>
          </a:p>
          <a:p>
            <a:pPr lvl="1">
              <a:buFont typeface="Monotype Sorts" pitchFamily="-84" charset="2"/>
              <a:buNone/>
            </a:pPr>
            <a:r>
              <a:rPr lang="en-US" altLang="en-US">
                <a:solidFill>
                  <a:srgbClr val="CC6600"/>
                </a:solidFill>
              </a:rPr>
              <a:t>2.</a:t>
            </a:r>
            <a:r>
              <a:rPr lang="en-US" altLang="en-US"/>
              <a:t>	Bounded capacity – finite length of </a:t>
            </a:r>
            <a:r>
              <a:rPr lang="en-US" altLang="en-US" i="1"/>
              <a:t>n</a:t>
            </a:r>
            <a:r>
              <a:rPr lang="en-US" altLang="en-US"/>
              <a:t> messages</a:t>
            </a:r>
            <a:br>
              <a:rPr lang="en-US" altLang="en-US"/>
            </a:br>
            <a:r>
              <a:rPr lang="en-US" altLang="en-US"/>
              <a:t>Sender must wait if link full</a:t>
            </a:r>
          </a:p>
          <a:p>
            <a:pPr lvl="1">
              <a:buFont typeface="Monotype Sorts" pitchFamily="-84" charset="2"/>
              <a:buNone/>
            </a:pPr>
            <a:r>
              <a:rPr lang="en-US" altLang="en-US">
                <a:solidFill>
                  <a:srgbClr val="CC6600"/>
                </a:solidFill>
              </a:rPr>
              <a:t>3.</a:t>
            </a:r>
            <a:r>
              <a:rPr lang="en-US" altLang="en-US"/>
              <a:t>	Unbounded capacity – infinite length </a:t>
            </a:r>
            <a:br>
              <a:rPr lang="en-US" altLang="en-US"/>
            </a:br>
            <a:r>
              <a:rPr lang="en-US" altLang="en-US"/>
              <a:t>Sender never waits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2490789" y="225426"/>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2435225" y="1233489"/>
            <a:ext cx="7577138" cy="4530725"/>
          </a:xfrm>
        </p:spPr>
        <p:txBody>
          <a:bodyPr/>
          <a:lstStyle/>
          <a:p>
            <a:r>
              <a:rPr lang="en-US" altLang="en-US" dirty="0"/>
              <a:t>POSIX Shared Memory</a:t>
            </a:r>
          </a:p>
          <a:p>
            <a:pPr lvl="1"/>
            <a:r>
              <a:rPr lang="en-US" altLang="en-US" dirty="0"/>
              <a:t>Process first creates shared memory segment</a:t>
            </a:r>
            <a:br>
              <a:rPr lang="en-US" altLang="en-US" dirty="0"/>
            </a:br>
            <a:r>
              <a:rPr lang="en-US" altLang="en-US" b="1" dirty="0" err="1">
                <a:latin typeface="Courier New" panose="02070309020205020404" pitchFamily="49" charset="0"/>
                <a:cs typeface="Courier New" panose="02070309020205020404" pitchFamily="49" charset="0"/>
              </a:rPr>
              <a:t>shm_fd</a:t>
            </a:r>
            <a:r>
              <a:rPr lang="en-US" altLang="en-US" b="1" dirty="0">
                <a:latin typeface="Courier New" panose="02070309020205020404" pitchFamily="49" charset="0"/>
                <a:cs typeface="Courier New" panose="02070309020205020404" pitchFamily="49" charset="0"/>
              </a:rPr>
              <a:t> = </a:t>
            </a:r>
            <a:r>
              <a:rPr lang="en-US" altLang="en-US" b="1" dirty="0" err="1">
                <a:latin typeface="Courier New" panose="02070309020205020404" pitchFamily="49" charset="0"/>
                <a:cs typeface="Courier New" panose="02070309020205020404" pitchFamily="49" charset="0"/>
              </a:rPr>
              <a:t>shm_open</a:t>
            </a:r>
            <a:r>
              <a:rPr lang="en-US" altLang="en-US" b="1" dirty="0">
                <a:latin typeface="Courier New" panose="02070309020205020404" pitchFamily="49" charset="0"/>
                <a:cs typeface="Courier New" panose="02070309020205020404" pitchFamily="49" charset="0"/>
              </a:rPr>
              <a:t>(name, O CREAT | O RDWR, 0666);</a:t>
            </a:r>
          </a:p>
          <a:p>
            <a:pPr lvl="1"/>
            <a:r>
              <a:rPr lang="en-US" altLang="en-US" dirty="0"/>
              <a:t>Also used to open an existing segment</a:t>
            </a:r>
          </a:p>
          <a:p>
            <a:pPr lvl="1"/>
            <a:r>
              <a:rPr lang="en-US" altLang="en-US" dirty="0"/>
              <a:t>Set the size of the object</a:t>
            </a:r>
          </a:p>
          <a:p>
            <a:pPr>
              <a:buFont typeface="Monotype Sorts" pitchFamily="-84" charset="2"/>
              <a:buNone/>
            </a:pPr>
            <a:r>
              <a:rPr lang="en-US" altLang="en-US" dirty="0"/>
              <a:t>	            </a:t>
            </a:r>
            <a:r>
              <a:rPr lang="en-US" altLang="en-US" b="1" dirty="0" err="1">
                <a:latin typeface="Courier New" panose="02070309020205020404" pitchFamily="49" charset="0"/>
              </a:rPr>
              <a:t>ftruncate</a:t>
            </a:r>
            <a:r>
              <a:rPr lang="en-US" altLang="en-US" b="1" dirty="0">
                <a:latin typeface="Courier New" panose="02070309020205020404" pitchFamily="49" charset="0"/>
              </a:rPr>
              <a:t>(</a:t>
            </a:r>
            <a:r>
              <a:rPr lang="en-US" altLang="en-US" b="1" dirty="0" err="1">
                <a:latin typeface="Courier New" panose="02070309020205020404" pitchFamily="49" charset="0"/>
              </a:rPr>
              <a:t>shm_fd</a:t>
            </a:r>
            <a:r>
              <a:rPr lang="en-US" altLang="en-US" b="1" dirty="0">
                <a:latin typeface="Courier New" panose="02070309020205020404" pitchFamily="49" charset="0"/>
              </a:rPr>
              <a:t>, 4096); </a:t>
            </a:r>
          </a:p>
          <a:p>
            <a:pPr lvl="1"/>
            <a:r>
              <a:rPr lang="en-US" altLang="en-US" dirty="0"/>
              <a:t>Use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a:t>
            </a:r>
            <a:r>
              <a:rPr lang="en-US" altLang="en-US" dirty="0"/>
              <a:t>to memory-map a file pointer to the shared memory object</a:t>
            </a:r>
          </a:p>
          <a:p>
            <a:pPr lvl="1"/>
            <a:r>
              <a:rPr lang="en-US" altLang="en-US" dirty="0"/>
              <a:t>Reading and writing to shared memory is done by using the pointer returned by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a:t>
            </a:r>
            <a:r>
              <a:rPr lang="en-US" altLang="en-US" dirty="0"/>
              <a:t>.</a:t>
            </a:r>
            <a:br>
              <a:rPr lang="en-US" altLang="en-US" dirty="0"/>
            </a:br>
            <a:br>
              <a:rPr lang="en-US" altLang="en-US" dirty="0"/>
            </a:br>
            <a:endParaRPr lang="en-US" altLang="en-US" b="1" dirty="0">
              <a:latin typeface="Courier New" panose="02070309020205020404" pitchFamily="49"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C323C46-CF44-41D6-BAB1-2E6334C3801D}"/>
              </a:ext>
            </a:extLst>
          </p:cNvPr>
          <p:cNvSpPr>
            <a:spLocks noGrp="1" noChangeArrowheads="1"/>
          </p:cNvSpPr>
          <p:nvPr>
            <p:ph type="title"/>
          </p:nvPr>
        </p:nvSpPr>
        <p:spPr>
          <a:xfrm>
            <a:off x="2460625" y="219076"/>
            <a:ext cx="7850188" cy="576263"/>
          </a:xfrm>
        </p:spPr>
        <p:txBody>
          <a:bodyPr/>
          <a:lstStyle/>
          <a:p>
            <a:r>
              <a:rPr lang="en-US" altLang="en-US"/>
              <a:t>IPC POSIX Producer</a:t>
            </a:r>
          </a:p>
        </p:txBody>
      </p:sp>
      <p:pic>
        <p:nvPicPr>
          <p:cNvPr id="98307" name="Picture 1" descr="Screen Shot 2013-03-14 at 6.46.57 PM.png">
            <a:extLst>
              <a:ext uri="{FF2B5EF4-FFF2-40B4-BE49-F238E27FC236}">
                <a16:creationId xmlns:a16="http://schemas.microsoft.com/office/drawing/2014/main" id="{61A9851A-030D-4A31-97DA-D34C1F0D85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5264" y="903288"/>
            <a:ext cx="3754437"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2CAE47D-3817-440B-8694-F512695F8D49}"/>
              </a:ext>
            </a:extLst>
          </p:cNvPr>
          <p:cNvSpPr>
            <a:spLocks noGrp="1" noChangeArrowheads="1"/>
          </p:cNvSpPr>
          <p:nvPr>
            <p:ph type="title"/>
          </p:nvPr>
        </p:nvSpPr>
        <p:spPr>
          <a:xfrm>
            <a:off x="2460625" y="233363"/>
            <a:ext cx="7850188" cy="576262"/>
          </a:xfrm>
        </p:spPr>
        <p:txBody>
          <a:bodyPr/>
          <a:lstStyle/>
          <a:p>
            <a:r>
              <a:rPr lang="en-US" altLang="en-US"/>
              <a:t>IPC POSIX Consumer</a:t>
            </a:r>
          </a:p>
        </p:txBody>
      </p:sp>
      <p:pic>
        <p:nvPicPr>
          <p:cNvPr id="100355" name="Picture 1" descr="Screen Shot 2013-03-12 at 1.38.41 PM.png">
            <a:extLst>
              <a:ext uri="{FF2B5EF4-FFF2-40B4-BE49-F238E27FC236}">
                <a16:creationId xmlns:a16="http://schemas.microsoft.com/office/drawing/2014/main" id="{0B653FB0-9968-4B72-95FF-0DAED2D585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0625" y="892176"/>
            <a:ext cx="45212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35415C98-6AA0-438D-B9AC-E2E863863792}"/>
              </a:ext>
            </a:extLst>
          </p:cNvPr>
          <p:cNvSpPr>
            <a:spLocks noGrp="1" noChangeArrowheads="1"/>
          </p:cNvSpPr>
          <p:nvPr>
            <p:ph type="title"/>
          </p:nvPr>
        </p:nvSpPr>
        <p:spPr>
          <a:xfrm>
            <a:off x="2662238" y="170228"/>
            <a:ext cx="7548562" cy="576262"/>
          </a:xfrm>
        </p:spPr>
        <p:txBody>
          <a:bodyPr/>
          <a:lstStyle/>
          <a:p>
            <a:r>
              <a:rPr lang="en-US" altLang="en-US" dirty="0"/>
              <a:t>Examples of IPC Systems - Mach</a:t>
            </a:r>
          </a:p>
        </p:txBody>
      </p:sp>
      <p:sp>
        <p:nvSpPr>
          <p:cNvPr id="102403" name="Content Placeholder 2">
            <a:extLst>
              <a:ext uri="{FF2B5EF4-FFF2-40B4-BE49-F238E27FC236}">
                <a16:creationId xmlns:a16="http://schemas.microsoft.com/office/drawing/2014/main" id="{F7B5A04B-9E69-4538-9F47-9CD69C217C70}"/>
              </a:ext>
            </a:extLst>
          </p:cNvPr>
          <p:cNvSpPr>
            <a:spLocks noGrp="1" noChangeArrowheads="1"/>
          </p:cNvSpPr>
          <p:nvPr>
            <p:ph idx="1"/>
          </p:nvPr>
        </p:nvSpPr>
        <p:spPr>
          <a:xfrm>
            <a:off x="2378075" y="1076326"/>
            <a:ext cx="7645400" cy="4530725"/>
          </a:xfrm>
        </p:spPr>
        <p:txBody>
          <a:bodyPr/>
          <a:lstStyle/>
          <a:p>
            <a:r>
              <a:rPr lang="en-US" altLang="en-US" dirty="0"/>
              <a:t>Mach communication is message based</a:t>
            </a:r>
          </a:p>
          <a:p>
            <a:pPr lvl="1"/>
            <a:r>
              <a:rPr lang="en-US" altLang="en-US" dirty="0"/>
              <a:t>Even system calls are messages</a:t>
            </a:r>
          </a:p>
          <a:p>
            <a:pPr lvl="1"/>
            <a:r>
              <a:rPr lang="en-US" altLang="en-US" dirty="0"/>
              <a:t>Each task gets two ports at creation  - Kernel and Notify</a:t>
            </a:r>
          </a:p>
          <a:p>
            <a:pPr lvl="1"/>
            <a:r>
              <a:rPr lang="en-US" altLang="en-US" dirty="0"/>
              <a:t>Messages are sent and received using the </a:t>
            </a:r>
            <a:r>
              <a:rPr lang="en-US" altLang="en-US" b="1" dirty="0" err="1">
                <a:latin typeface="Courier New" panose="02070309020205020404" pitchFamily="49" charset="0"/>
              </a:rPr>
              <a:t>mach_msg</a:t>
            </a:r>
            <a:r>
              <a:rPr lang="en-US" altLang="en-US" b="1" dirty="0">
                <a:latin typeface="Courier New" panose="02070309020205020404" pitchFamily="49" charset="0"/>
              </a:rPr>
              <a:t>() </a:t>
            </a:r>
            <a:r>
              <a:rPr lang="en-US" altLang="en-US" dirty="0"/>
              <a:t>function</a:t>
            </a:r>
          </a:p>
          <a:p>
            <a:pPr lvl="1"/>
            <a:r>
              <a:rPr lang="en-US" altLang="en-US" dirty="0"/>
              <a:t>Ports needed for communication, created via</a:t>
            </a:r>
          </a:p>
          <a:p>
            <a:pPr lvl="1">
              <a:buFont typeface="Monotype Sorts" pitchFamily="-84" charset="2"/>
              <a:buNone/>
            </a:pPr>
            <a:r>
              <a:rPr lang="en-US" altLang="en-US" b="1" dirty="0">
                <a:latin typeface="Courier New" panose="02070309020205020404" pitchFamily="49" charset="0"/>
              </a:rPr>
              <a:t>	      </a:t>
            </a:r>
            <a:r>
              <a:rPr lang="en-US" altLang="en-US" b="1" dirty="0" err="1">
                <a:latin typeface="Courier New" panose="02070309020205020404" pitchFamily="49" charset="0"/>
              </a:rPr>
              <a:t>mach_port_allocate</a:t>
            </a:r>
            <a:r>
              <a:rPr lang="en-US" altLang="en-US" b="1" dirty="0">
                <a:latin typeface="Courier New" panose="02070309020205020404" pitchFamily="49" charset="0"/>
              </a:rPr>
              <a:t>()</a:t>
            </a:r>
          </a:p>
          <a:p>
            <a:pPr lvl="1"/>
            <a:r>
              <a:rPr lang="en-US" altLang="en-US" dirty="0"/>
              <a:t>Send and receive are flexible; for example four options if mailbox full:</a:t>
            </a:r>
          </a:p>
          <a:p>
            <a:pPr lvl="2"/>
            <a:r>
              <a:rPr lang="en-US" altLang="en-US" dirty="0"/>
              <a:t>Wait indefinitely</a:t>
            </a:r>
          </a:p>
          <a:p>
            <a:pPr lvl="2"/>
            <a:r>
              <a:rPr lang="en-US" altLang="en-US" dirty="0"/>
              <a:t>Wait at most n milliseconds</a:t>
            </a:r>
          </a:p>
          <a:p>
            <a:pPr lvl="2"/>
            <a:r>
              <a:rPr lang="en-US" altLang="en-US" dirty="0"/>
              <a:t>Return immediately</a:t>
            </a:r>
          </a:p>
          <a:p>
            <a:pPr lvl="2"/>
            <a:r>
              <a:rPr lang="en-US" altLang="en-US" dirty="0"/>
              <a:t>Temporarily cache a message</a:t>
            </a:r>
          </a:p>
          <a:p>
            <a:pPr lvl="1"/>
            <a:endParaRPr lang="en-US" altLang="en-US" b="1" dirty="0">
              <a:latin typeface="Courier New" panose="02070309020205020404" pitchFamily="49"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1981201" y="212726"/>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2419351" y="1244601"/>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17415A41-B77C-44C2-A3A9-F61E201A8AA4}"/>
              </a:ext>
            </a:extLst>
          </p:cNvPr>
          <p:cNvSpPr>
            <a:spLocks noGrp="1" noChangeArrowheads="1"/>
          </p:cNvSpPr>
          <p:nvPr>
            <p:ph type="title"/>
          </p:nvPr>
        </p:nvSpPr>
        <p:spPr/>
        <p:txBody>
          <a:bodyPr/>
          <a:lstStyle/>
          <a:p>
            <a:r>
              <a:rPr lang="en-US" altLang="en-US"/>
              <a:t>Mach Messages</a:t>
            </a:r>
          </a:p>
        </p:txBody>
      </p:sp>
      <p:sp>
        <p:nvSpPr>
          <p:cNvPr id="104451" name="Rectangle 2">
            <a:extLst>
              <a:ext uri="{FF2B5EF4-FFF2-40B4-BE49-F238E27FC236}">
                <a16:creationId xmlns:a16="http://schemas.microsoft.com/office/drawing/2014/main" id="{1448A0B1-912B-4A5D-AA68-2FA59417A42F}"/>
              </a:ext>
            </a:extLst>
          </p:cNvPr>
          <p:cNvSpPr>
            <a:spLocks noChangeArrowheads="1"/>
          </p:cNvSpPr>
          <p:nvPr/>
        </p:nvSpPr>
        <p:spPr bwMode="auto">
          <a:xfrm>
            <a:off x="3810000" y="2551113"/>
            <a:ext cx="4572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Courier New" panose="02070309020205020404" pitchFamily="49" charset="0"/>
              </a:rPr>
              <a:t>#include&lt;mach/mach.h&gt; </a:t>
            </a:r>
          </a:p>
          <a:p>
            <a:pPr>
              <a:spcBef>
                <a:spcPct val="0"/>
              </a:spcBef>
              <a:buClrTx/>
              <a:buSzTx/>
              <a:buFontTx/>
              <a:buNone/>
            </a:pPr>
            <a:endParaRPr kumimoji="0" lang="en-US" altLang="en-US" b="1">
              <a:latin typeface="Courier New" panose="02070309020205020404" pitchFamily="49" charset="0"/>
            </a:endParaRPr>
          </a:p>
          <a:p>
            <a:pPr>
              <a:spcBef>
                <a:spcPct val="0"/>
              </a:spcBef>
              <a:buClrTx/>
              <a:buSzTx/>
              <a:buFontTx/>
              <a:buNone/>
            </a:pPr>
            <a:r>
              <a:rPr kumimoji="0" lang="en-US" altLang="en-US" b="1">
                <a:latin typeface="Courier New" panose="02070309020205020404" pitchFamily="49" charset="0"/>
              </a:rPr>
              <a:t>struct message </a:t>
            </a:r>
            <a:r>
              <a:rPr kumimoji="0" lang="en-US" altLang="en-US" sz="1400" b="1">
                <a:latin typeface="Courier New" panose="02070309020205020404" pitchFamily="49" charset="0"/>
              </a:rPr>
              <a:t>{</a:t>
            </a:r>
            <a:br>
              <a:rPr kumimoji="0" lang="en-US" altLang="en-US" sz="1400" b="1">
                <a:latin typeface="Courier New" panose="02070309020205020404" pitchFamily="49" charset="0"/>
              </a:rPr>
            </a:br>
            <a:r>
              <a:rPr kumimoji="0" lang="en-US" altLang="en-US" sz="1400" b="1">
                <a:latin typeface="Courier New" panose="02070309020205020404" pitchFamily="49" charset="0"/>
              </a:rPr>
              <a:t>	</a:t>
            </a:r>
            <a:r>
              <a:rPr kumimoji="0" lang="en-US" altLang="en-US" b="1">
                <a:latin typeface="Courier New" panose="02070309020205020404" pitchFamily="49" charset="0"/>
              </a:rPr>
              <a:t>mach_msg_header_t header; </a:t>
            </a:r>
          </a:p>
          <a:p>
            <a:pPr>
              <a:spcBef>
                <a:spcPct val="0"/>
              </a:spcBef>
              <a:buClrTx/>
              <a:buSzTx/>
              <a:buFontTx/>
              <a:buNone/>
            </a:pPr>
            <a:r>
              <a:rPr kumimoji="0" lang="en-US" altLang="en-US" b="1">
                <a:latin typeface="Courier New" panose="02070309020205020404" pitchFamily="49" charset="0"/>
              </a:rPr>
              <a:t>	int data; </a:t>
            </a:r>
          </a:p>
          <a:p>
            <a:pPr>
              <a:spcBef>
                <a:spcPct val="0"/>
              </a:spcBef>
              <a:buClrTx/>
              <a:buSzTx/>
              <a:buFontTx/>
              <a:buNone/>
            </a:pPr>
            <a:r>
              <a:rPr kumimoji="0" lang="en-US" altLang="en-US" sz="1400" b="1">
                <a:latin typeface="Courier New" panose="02070309020205020404" pitchFamily="49" charset="0"/>
              </a:rPr>
              <a:t>}</a:t>
            </a:r>
            <a:r>
              <a:rPr kumimoji="0" lang="en-US" altLang="en-US" b="1">
                <a:latin typeface="Courier New" panose="02070309020205020404" pitchFamily="49" charset="0"/>
              </a:rPr>
              <a:t>;</a:t>
            </a:r>
            <a:br>
              <a:rPr kumimoji="0" lang="en-US" altLang="en-US" b="1">
                <a:latin typeface="Courier New" panose="02070309020205020404" pitchFamily="49" charset="0"/>
              </a:rPr>
            </a:br>
            <a:br>
              <a:rPr kumimoji="0" lang="en-US" altLang="en-US" b="1">
                <a:latin typeface="Courier New" panose="02070309020205020404" pitchFamily="49" charset="0"/>
              </a:rPr>
            </a:br>
            <a:r>
              <a:rPr kumimoji="0" lang="en-US" altLang="en-US" b="1">
                <a:latin typeface="Courier New" panose="02070309020205020404" pitchFamily="49" charset="0"/>
              </a:rPr>
              <a:t>mach port t client; </a:t>
            </a:r>
          </a:p>
          <a:p>
            <a:pPr>
              <a:spcBef>
                <a:spcPct val="0"/>
              </a:spcBef>
              <a:buClrTx/>
              <a:buSzTx/>
              <a:buFontTx/>
              <a:buNone/>
            </a:pPr>
            <a:r>
              <a:rPr kumimoji="0" lang="en-US" altLang="en-US" b="1">
                <a:latin typeface="Courier New" panose="02070309020205020404" pitchFamily="49" charset="0"/>
              </a:rPr>
              <a:t>mach port t server;</a:t>
            </a:r>
            <a:br>
              <a:rPr kumimoji="0" lang="en-US" altLang="en-US" b="1">
                <a:latin typeface="Courier New" panose="02070309020205020404" pitchFamily="49" charset="0"/>
              </a:rPr>
            </a:br>
            <a:endParaRPr kumimoji="0" lang="en-US" altLang="en-US" b="1">
              <a:latin typeface="Courier New" panose="02070309020205020404" pitchFamily="49"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BAB29CD7-9B87-4A97-899F-BD574BE8EF22}"/>
              </a:ext>
            </a:extLst>
          </p:cNvPr>
          <p:cNvSpPr>
            <a:spLocks noGrp="1" noChangeArrowheads="1"/>
          </p:cNvSpPr>
          <p:nvPr>
            <p:ph type="title"/>
          </p:nvPr>
        </p:nvSpPr>
        <p:spPr>
          <a:xfrm>
            <a:off x="2419350" y="225426"/>
            <a:ext cx="7639050" cy="576263"/>
          </a:xfrm>
        </p:spPr>
        <p:txBody>
          <a:bodyPr/>
          <a:lstStyle/>
          <a:p>
            <a:r>
              <a:rPr lang="en-US" altLang="en-US"/>
              <a:t>Mach Message Passing - Client</a:t>
            </a:r>
          </a:p>
        </p:txBody>
      </p:sp>
      <p:pic>
        <p:nvPicPr>
          <p:cNvPr id="105475" name="Picture 2">
            <a:extLst>
              <a:ext uri="{FF2B5EF4-FFF2-40B4-BE49-F238E27FC236}">
                <a16:creationId xmlns:a16="http://schemas.microsoft.com/office/drawing/2014/main" id="{14AE9FBD-1D09-463A-8495-50DD2E8C5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5900" y="1143000"/>
            <a:ext cx="66675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3CD3F126-E414-445F-91C4-4B40C1B1511E}"/>
              </a:ext>
            </a:extLst>
          </p:cNvPr>
          <p:cNvSpPr>
            <a:spLocks noGrp="1" noChangeArrowheads="1"/>
          </p:cNvSpPr>
          <p:nvPr>
            <p:ph type="title"/>
          </p:nvPr>
        </p:nvSpPr>
        <p:spPr>
          <a:xfrm>
            <a:off x="2532064" y="225426"/>
            <a:ext cx="7526337" cy="576263"/>
          </a:xfrm>
        </p:spPr>
        <p:txBody>
          <a:bodyPr/>
          <a:lstStyle/>
          <a:p>
            <a:r>
              <a:rPr lang="en-US" altLang="en-US"/>
              <a:t>Mach Message Passing - Server</a:t>
            </a:r>
          </a:p>
        </p:txBody>
      </p:sp>
      <p:pic>
        <p:nvPicPr>
          <p:cNvPr id="106499" name="Picture 2">
            <a:extLst>
              <a:ext uri="{FF2B5EF4-FFF2-40B4-BE49-F238E27FC236}">
                <a16:creationId xmlns:a16="http://schemas.microsoft.com/office/drawing/2014/main" id="{1E944D3E-85FF-4626-840A-0177C14FA6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1633538"/>
            <a:ext cx="69977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2483603" y="170671"/>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2393951" y="1154114"/>
            <a:ext cx="6950075" cy="4530725"/>
          </a:xfrm>
        </p:spPr>
        <p:txBody>
          <a:bodyPr/>
          <a:lstStyle/>
          <a:p>
            <a:r>
              <a:rPr lang="en-US" altLang="en-US" dirty="0"/>
              <a:t>Message-passing centric via </a:t>
            </a:r>
            <a:r>
              <a:rPr lang="en-US" altLang="en-US" b="1" dirty="0">
                <a:solidFill>
                  <a:srgbClr val="006699"/>
                </a:solidFill>
                <a:latin typeface="+mj-lt"/>
              </a:rPr>
              <a:t>advanced</a:t>
            </a:r>
            <a:r>
              <a:rPr lang="en-US" altLang="en-US" b="1" dirty="0">
                <a:solidFill>
                  <a:srgbClr val="0000FF"/>
                </a:solidFill>
              </a:rPr>
              <a:t> </a:t>
            </a:r>
            <a:r>
              <a:rPr lang="en-US" altLang="en-US" b="1" dirty="0">
                <a:solidFill>
                  <a:srgbClr val="006699"/>
                </a:solidFill>
                <a:latin typeface="+mj-lt"/>
              </a:rPr>
              <a:t>local</a:t>
            </a:r>
            <a:r>
              <a:rPr lang="en-US" altLang="en-US" b="1" dirty="0">
                <a:solidFill>
                  <a:srgbClr val="0000FF"/>
                </a:solidFill>
              </a:rPr>
              <a:t> </a:t>
            </a:r>
            <a:r>
              <a:rPr lang="en-US" altLang="en-US" b="1" dirty="0">
                <a:solidFill>
                  <a:srgbClr val="006699"/>
                </a:solidFill>
                <a:latin typeface="+mj-lt"/>
              </a:rPr>
              <a:t>procedure</a:t>
            </a:r>
            <a:r>
              <a:rPr lang="en-US" altLang="en-US" b="1" dirty="0">
                <a:solidFill>
                  <a:srgbClr val="0000FF"/>
                </a:solidFill>
              </a:rPr>
              <a:t> </a:t>
            </a:r>
            <a:r>
              <a:rPr lang="en-US" altLang="en-US" b="1" dirty="0">
                <a:solidFill>
                  <a:srgbClr val="006699"/>
                </a:solidFill>
                <a:latin typeface="+mj-lt"/>
              </a:rPr>
              <a:t>call</a:t>
            </a:r>
            <a:r>
              <a:rPr lang="en-US" altLang="en-US" b="1" dirty="0">
                <a:solidFill>
                  <a:srgbClr val="0000FF"/>
                </a:solidFill>
              </a:rPr>
              <a:t> </a:t>
            </a:r>
            <a:r>
              <a:rPr lang="en-US" altLang="en-US" b="1" dirty="0">
                <a:solidFill>
                  <a:srgbClr val="000000"/>
                </a:solidFill>
              </a:rPr>
              <a:t>(</a:t>
            </a:r>
            <a:r>
              <a:rPr lang="en-US" altLang="en-US" b="1" dirty="0">
                <a:solidFill>
                  <a:srgbClr val="006699"/>
                </a:solidFill>
                <a:latin typeface="+mj-lt"/>
              </a:rPr>
              <a:t>LPC</a:t>
            </a:r>
            <a:r>
              <a:rPr lang="en-US" altLang="en-US" b="1" dirty="0">
                <a:solidFill>
                  <a:srgbClr val="000000"/>
                </a:solidFill>
              </a:rPr>
              <a:t>)</a:t>
            </a:r>
            <a:r>
              <a:rPr lang="en-US" altLang="en-US" dirty="0"/>
              <a:t> facility</a:t>
            </a:r>
          </a:p>
          <a:p>
            <a:pPr lvl="1"/>
            <a:r>
              <a:rPr lang="en-US" altLang="en-US" dirty="0"/>
              <a:t>Only works between processes on the same system</a:t>
            </a:r>
          </a:p>
          <a:p>
            <a:pPr lvl="1"/>
            <a:r>
              <a:rPr lang="en-US" altLang="en-US" dirty="0"/>
              <a:t>Uses ports (like mailboxes) to establish and maintain communication channels</a:t>
            </a:r>
          </a:p>
          <a:p>
            <a:pPr lvl="1"/>
            <a:r>
              <a:rPr lang="en-US" altLang="en-US" dirty="0"/>
              <a:t>Communication works as follows:</a:t>
            </a:r>
          </a:p>
          <a:p>
            <a:pPr lvl="2"/>
            <a:r>
              <a:rPr lang="en-US" altLang="en-US" dirty="0"/>
              <a:t>The client opens a handle to the subsystem’</a:t>
            </a:r>
            <a:r>
              <a:rPr lang="en-US" altLang="ja-JP" dirty="0"/>
              <a:t>s </a:t>
            </a:r>
            <a:r>
              <a:rPr lang="en-US" altLang="ja-JP" b="1" dirty="0">
                <a:solidFill>
                  <a:srgbClr val="006699"/>
                </a:solidFill>
                <a:latin typeface="+mj-lt"/>
              </a:rPr>
              <a:t>connection</a:t>
            </a:r>
            <a:r>
              <a:rPr lang="en-US" altLang="ja-JP" b="1" dirty="0">
                <a:solidFill>
                  <a:srgbClr val="0000FF"/>
                </a:solidFill>
              </a:rPr>
              <a:t> </a:t>
            </a:r>
            <a:r>
              <a:rPr lang="en-US" altLang="ja-JP" b="1" dirty="0">
                <a:solidFill>
                  <a:srgbClr val="006699"/>
                </a:solidFill>
                <a:latin typeface="+mj-lt"/>
              </a:rPr>
              <a:t>port</a:t>
            </a:r>
            <a:r>
              <a:rPr lang="en-US" altLang="ja-JP" dirty="0"/>
              <a:t> object.</a:t>
            </a:r>
          </a:p>
          <a:p>
            <a:pPr lvl="2"/>
            <a:r>
              <a:rPr lang="en-US" altLang="en-US" dirty="0"/>
              <a:t>The client sends a connection request.</a:t>
            </a:r>
          </a:p>
          <a:p>
            <a:pPr lvl="2"/>
            <a:r>
              <a:rPr lang="en-US" altLang="en-US" dirty="0"/>
              <a:t>The server creates two private </a:t>
            </a:r>
            <a:r>
              <a:rPr lang="en-US" altLang="en-US" b="1" dirty="0">
                <a:solidFill>
                  <a:srgbClr val="006699"/>
                </a:solidFill>
                <a:latin typeface="+mj-lt"/>
              </a:rPr>
              <a:t>communication</a:t>
            </a:r>
            <a:r>
              <a:rPr lang="en-US" altLang="en-US" b="1" dirty="0">
                <a:solidFill>
                  <a:srgbClr val="0000FF"/>
                </a:solidFill>
              </a:rPr>
              <a:t> </a:t>
            </a:r>
            <a:r>
              <a:rPr lang="en-US" altLang="en-US" b="1" dirty="0">
                <a:solidFill>
                  <a:srgbClr val="006699"/>
                </a:solidFill>
                <a:latin typeface="+mj-lt"/>
              </a:rPr>
              <a:t>ports</a:t>
            </a:r>
            <a:r>
              <a:rPr lang="en-US" altLang="en-US" b="1" dirty="0">
                <a:solidFill>
                  <a:srgbClr val="0000FF"/>
                </a:solidFill>
              </a:rPr>
              <a:t> </a:t>
            </a:r>
            <a:r>
              <a:rPr lang="en-US" altLang="en-US" dirty="0"/>
              <a:t>and returns the handle to one of them to the client.</a:t>
            </a:r>
          </a:p>
          <a:p>
            <a:pPr lvl="2"/>
            <a:r>
              <a:rPr lang="en-US" altLang="en-US" dirty="0"/>
              <a:t>The client and server use the corresponding port handle to send messages or callbacks and to listen for replies.</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1870AEF7-4CF4-41BC-81BB-29CC7F55AB70}"/>
              </a:ext>
            </a:extLst>
          </p:cNvPr>
          <p:cNvSpPr>
            <a:spLocks noGrp="1" noChangeArrowheads="1"/>
          </p:cNvSpPr>
          <p:nvPr>
            <p:ph type="title"/>
          </p:nvPr>
        </p:nvSpPr>
        <p:spPr>
          <a:xfrm>
            <a:off x="2549525" y="228601"/>
            <a:ext cx="7810500" cy="576263"/>
          </a:xfrm>
        </p:spPr>
        <p:txBody>
          <a:bodyPr/>
          <a:lstStyle/>
          <a:p>
            <a:r>
              <a:rPr lang="en-US" altLang="en-US"/>
              <a:t>Local Procedure Calls in Windows</a:t>
            </a:r>
          </a:p>
        </p:txBody>
      </p:sp>
      <p:pic>
        <p:nvPicPr>
          <p:cNvPr id="109571" name="Picture 1">
            <a:extLst>
              <a:ext uri="{FF2B5EF4-FFF2-40B4-BE49-F238E27FC236}">
                <a16:creationId xmlns:a16="http://schemas.microsoft.com/office/drawing/2014/main" id="{0D6084EA-7656-42CC-8EAC-D97ED1345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0213" y="1820863"/>
            <a:ext cx="68897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25BF9C1-AE04-4A77-B3E6-FD94636BD87D}"/>
              </a:ext>
            </a:extLst>
          </p:cNvPr>
          <p:cNvSpPr>
            <a:spLocks noGrp="1" noChangeArrowheads="1"/>
          </p:cNvSpPr>
          <p:nvPr>
            <p:ph type="title"/>
          </p:nvPr>
        </p:nvSpPr>
        <p:spPr>
          <a:xfrm>
            <a:off x="1981200" y="166168"/>
            <a:ext cx="8229600" cy="576262"/>
          </a:xfrm>
        </p:spPr>
        <p:txBody>
          <a:bodyPr/>
          <a:lstStyle/>
          <a:p>
            <a:pPr eaLnBrk="1" hangingPunct="1"/>
            <a:r>
              <a:rPr lang="en-US" altLang="en-US" dirty="0"/>
              <a:t>Pipes</a:t>
            </a:r>
          </a:p>
        </p:txBody>
      </p:sp>
      <p:sp>
        <p:nvSpPr>
          <p:cNvPr id="111619" name="Rectangle 3">
            <a:extLst>
              <a:ext uri="{FF2B5EF4-FFF2-40B4-BE49-F238E27FC236}">
                <a16:creationId xmlns:a16="http://schemas.microsoft.com/office/drawing/2014/main" id="{2C682366-2987-469E-AF71-AD20FF741E0E}"/>
              </a:ext>
            </a:extLst>
          </p:cNvPr>
          <p:cNvSpPr>
            <a:spLocks noGrp="1" noChangeArrowheads="1"/>
          </p:cNvSpPr>
          <p:nvPr>
            <p:ph type="body" idx="1"/>
          </p:nvPr>
        </p:nvSpPr>
        <p:spPr>
          <a:xfrm>
            <a:off x="2398713" y="1154114"/>
            <a:ext cx="7588250" cy="4530725"/>
          </a:xfrm>
        </p:spPr>
        <p:txBody>
          <a:bodyPr/>
          <a:lstStyle/>
          <a:p>
            <a:r>
              <a:rPr lang="en-US" altLang="en-US"/>
              <a:t>Acts as a conduit allowing two processes to communicate</a:t>
            </a:r>
          </a:p>
          <a:p>
            <a:r>
              <a:rPr lang="en-US" altLang="en-US"/>
              <a:t>Issues:</a:t>
            </a:r>
          </a:p>
          <a:p>
            <a:pPr lvl="1"/>
            <a:r>
              <a:rPr lang="en-US" altLang="en-US"/>
              <a:t>Is communication unidirectional or bidirectional?</a:t>
            </a:r>
          </a:p>
          <a:p>
            <a:pPr lvl="1"/>
            <a:r>
              <a:rPr lang="en-US" altLang="en-US"/>
              <a:t>In the case of two-way communication, is it half or full-duplex?</a:t>
            </a:r>
          </a:p>
          <a:p>
            <a:pPr lvl="1"/>
            <a:r>
              <a:rPr lang="en-US" altLang="en-US"/>
              <a:t>Must there exist a relationship (i.e., </a:t>
            </a:r>
            <a:r>
              <a:rPr lang="en-US" altLang="en-US" b="1" i="1"/>
              <a:t>parent-child</a:t>
            </a:r>
            <a:r>
              <a:rPr lang="en-US" altLang="en-US"/>
              <a:t>) between the communicating processes?</a:t>
            </a:r>
          </a:p>
          <a:p>
            <a:pPr lvl="1"/>
            <a:r>
              <a:rPr lang="en-US" altLang="en-US"/>
              <a:t>Can the pipes be used over a network?</a:t>
            </a:r>
          </a:p>
          <a:p>
            <a:r>
              <a:rPr lang="en-US" altLang="en-US" b="1"/>
              <a:t>Ordinary pipes </a:t>
            </a:r>
            <a:r>
              <a:rPr lang="en-US" altLang="en-US"/>
              <a:t>– cannot be accessed  from outside the process that created it. Typically, a parent process creates a pipe and uses it to communicate with a child process that it created. </a:t>
            </a:r>
          </a:p>
          <a:p>
            <a:r>
              <a:rPr lang="en-US" altLang="en-US" b="1"/>
              <a:t>Named pipes </a:t>
            </a:r>
            <a:r>
              <a:rPr lang="en-US" altLang="en-US"/>
              <a:t>– can be accessed without a parent-child relationship.</a:t>
            </a:r>
          </a:p>
          <a:p>
            <a:pPr>
              <a:buFont typeface="Monotype Sorts" pitchFamily="-84" charset="2"/>
              <a:buNone/>
            </a:pPr>
            <a:endParaRPr lang="en-US" altLang="en-US"/>
          </a:p>
          <a:p>
            <a:pPr lvl="1"/>
            <a:endParaRPr lang="en-US" alt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6">
            <a:extLst>
              <a:ext uri="{FF2B5EF4-FFF2-40B4-BE49-F238E27FC236}">
                <a16:creationId xmlns:a16="http://schemas.microsoft.com/office/drawing/2014/main" id="{39BA9E19-E982-409D-855A-7A7246EB3567}"/>
              </a:ext>
            </a:extLst>
          </p:cNvPr>
          <p:cNvSpPr>
            <a:spLocks noGrp="1" noChangeArrowheads="1"/>
          </p:cNvSpPr>
          <p:nvPr>
            <p:ph type="title"/>
          </p:nvPr>
        </p:nvSpPr>
        <p:spPr>
          <a:xfrm>
            <a:off x="1981200" y="163878"/>
            <a:ext cx="8229600" cy="576262"/>
          </a:xfrm>
        </p:spPr>
        <p:txBody>
          <a:bodyPr/>
          <a:lstStyle/>
          <a:p>
            <a:r>
              <a:rPr lang="en-US" altLang="en-US" dirty="0"/>
              <a:t>Ordinary Pipes</a:t>
            </a:r>
          </a:p>
        </p:txBody>
      </p:sp>
      <p:sp>
        <p:nvSpPr>
          <p:cNvPr id="113667" name="Content Placeholder 7">
            <a:extLst>
              <a:ext uri="{FF2B5EF4-FFF2-40B4-BE49-F238E27FC236}">
                <a16:creationId xmlns:a16="http://schemas.microsoft.com/office/drawing/2014/main" id="{F5BD8B2E-EBB3-49C3-9C8D-A24250F5057E}"/>
              </a:ext>
            </a:extLst>
          </p:cNvPr>
          <p:cNvSpPr>
            <a:spLocks noGrp="1" noChangeArrowheads="1"/>
          </p:cNvSpPr>
          <p:nvPr>
            <p:ph idx="1"/>
          </p:nvPr>
        </p:nvSpPr>
        <p:spPr>
          <a:xfrm>
            <a:off x="2392363" y="1138239"/>
            <a:ext cx="7537450" cy="4930775"/>
          </a:xfrm>
        </p:spPr>
        <p:txBody>
          <a:bodyPr/>
          <a:lstStyle/>
          <a:p>
            <a:r>
              <a:rPr lang="en-US" altLang="en-US" dirty="0"/>
              <a:t>Ordinary Pipes</a:t>
            </a:r>
            <a:r>
              <a:rPr lang="en-US" altLang="en-US" b="1" dirty="0"/>
              <a:t> </a:t>
            </a:r>
            <a:r>
              <a:rPr lang="en-US" altLang="en-US" dirty="0"/>
              <a:t>allow communication in standard producer-consumer style</a:t>
            </a:r>
          </a:p>
          <a:p>
            <a:r>
              <a:rPr lang="en-US" altLang="en-US" dirty="0"/>
              <a:t>Producer writes to one end (the </a:t>
            </a:r>
            <a:r>
              <a:rPr lang="en-US" altLang="en-US" b="1" dirty="0">
                <a:solidFill>
                  <a:srgbClr val="006699"/>
                </a:solidFill>
                <a:latin typeface="+mj-lt"/>
              </a:rPr>
              <a:t>write-end</a:t>
            </a:r>
            <a:r>
              <a:rPr lang="en-US" altLang="en-US" b="1" dirty="0">
                <a:solidFill>
                  <a:srgbClr val="0000FF"/>
                </a:solidFill>
              </a:rPr>
              <a:t> </a:t>
            </a:r>
            <a:r>
              <a:rPr lang="en-US" altLang="en-US" dirty="0"/>
              <a:t>of the pipe)</a:t>
            </a:r>
          </a:p>
          <a:p>
            <a:r>
              <a:rPr lang="en-US" altLang="en-US" dirty="0"/>
              <a:t>Consumer reads from the other end (the </a:t>
            </a:r>
            <a:r>
              <a:rPr lang="en-US" altLang="en-US" b="1" dirty="0">
                <a:solidFill>
                  <a:srgbClr val="006699"/>
                </a:solidFill>
                <a:latin typeface="+mj-lt"/>
              </a:rPr>
              <a:t>read-end</a:t>
            </a:r>
            <a:r>
              <a:rPr lang="en-US" altLang="en-US" i="1" dirty="0"/>
              <a:t> </a:t>
            </a:r>
            <a:r>
              <a:rPr lang="en-US" altLang="en-US" dirty="0"/>
              <a:t>of the pipe)</a:t>
            </a:r>
          </a:p>
          <a:p>
            <a:r>
              <a:rPr lang="en-US" altLang="en-US" dirty="0"/>
              <a:t>Ordinary pipes are therefore unidirectional</a:t>
            </a:r>
          </a:p>
          <a:p>
            <a:r>
              <a:rPr lang="en-US" altLang="en-US" dirty="0"/>
              <a:t>Require parent-child relationship between communicating processes</a:t>
            </a:r>
          </a:p>
          <a:p>
            <a:pPr>
              <a:buFont typeface="Monotype Sorts" pitchFamily="-84" charset="2"/>
              <a:buNone/>
            </a:pPr>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pPr>
              <a:buFont typeface="Monotype Sorts" pitchFamily="-84" charset="2"/>
              <a:buNone/>
            </a:pPr>
            <a:endParaRPr lang="en-US" altLang="en-US" sz="800" dirty="0"/>
          </a:p>
          <a:p>
            <a:r>
              <a:rPr lang="en-US" altLang="en-US" dirty="0"/>
              <a:t>Windows calls these </a:t>
            </a:r>
            <a:r>
              <a:rPr lang="en-US" altLang="en-US" b="1" dirty="0">
                <a:solidFill>
                  <a:srgbClr val="006699"/>
                </a:solidFill>
                <a:latin typeface="+mj-lt"/>
              </a:rPr>
              <a:t>anonymous</a:t>
            </a:r>
            <a:r>
              <a:rPr lang="en-US" altLang="en-US" b="1" dirty="0">
                <a:solidFill>
                  <a:srgbClr val="0000FF"/>
                </a:solidFill>
              </a:rPr>
              <a:t> </a:t>
            </a:r>
            <a:r>
              <a:rPr lang="en-US" altLang="en-US" b="1" dirty="0">
                <a:solidFill>
                  <a:srgbClr val="006699"/>
                </a:solidFill>
                <a:latin typeface="+mj-lt"/>
              </a:rPr>
              <a:t>pipes</a:t>
            </a:r>
          </a:p>
        </p:txBody>
      </p:sp>
      <p:pic>
        <p:nvPicPr>
          <p:cNvPr id="113668" name="Picture 1">
            <a:extLst>
              <a:ext uri="{FF2B5EF4-FFF2-40B4-BE49-F238E27FC236}">
                <a16:creationId xmlns:a16="http://schemas.microsoft.com/office/drawing/2014/main" id="{7F3119A2-4C8F-4927-A524-86ABC2A54F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1314" y="3530601"/>
            <a:ext cx="3889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6">
            <a:extLst>
              <a:ext uri="{FF2B5EF4-FFF2-40B4-BE49-F238E27FC236}">
                <a16:creationId xmlns:a16="http://schemas.microsoft.com/office/drawing/2014/main" id="{F46E3781-78DE-4BB1-BE01-A0E3071BAB52}"/>
              </a:ext>
            </a:extLst>
          </p:cNvPr>
          <p:cNvSpPr>
            <a:spLocks noGrp="1" noChangeArrowheads="1"/>
          </p:cNvSpPr>
          <p:nvPr>
            <p:ph type="title"/>
          </p:nvPr>
        </p:nvSpPr>
        <p:spPr>
          <a:xfrm>
            <a:off x="1997075" y="217488"/>
            <a:ext cx="8229600" cy="576262"/>
          </a:xfrm>
        </p:spPr>
        <p:txBody>
          <a:bodyPr/>
          <a:lstStyle/>
          <a:p>
            <a:r>
              <a:rPr lang="en-US" altLang="en-US"/>
              <a:t>Named Pipes</a:t>
            </a:r>
          </a:p>
        </p:txBody>
      </p:sp>
      <p:sp>
        <p:nvSpPr>
          <p:cNvPr id="115715" name="Content Placeholder 7">
            <a:extLst>
              <a:ext uri="{FF2B5EF4-FFF2-40B4-BE49-F238E27FC236}">
                <a16:creationId xmlns:a16="http://schemas.microsoft.com/office/drawing/2014/main" id="{18F2E9C8-16A0-4DAA-AF49-56C9A6E9D651}"/>
              </a:ext>
            </a:extLst>
          </p:cNvPr>
          <p:cNvSpPr>
            <a:spLocks noGrp="1" noChangeArrowheads="1"/>
          </p:cNvSpPr>
          <p:nvPr>
            <p:ph idx="1"/>
          </p:nvPr>
        </p:nvSpPr>
        <p:spPr>
          <a:xfrm>
            <a:off x="2409825" y="1233489"/>
            <a:ext cx="7651750" cy="4530725"/>
          </a:xfrm>
        </p:spPr>
        <p:txBody>
          <a:bodyPr/>
          <a:lstStyle/>
          <a:p>
            <a:r>
              <a:rPr lang="en-US" altLang="en-US"/>
              <a:t>Named Pipes are more powerful than ordinary pipes</a:t>
            </a:r>
          </a:p>
          <a:p>
            <a:r>
              <a:rPr lang="en-US" altLang="en-US"/>
              <a:t>Communication is bidirectional</a:t>
            </a:r>
          </a:p>
          <a:p>
            <a:r>
              <a:rPr lang="en-US" altLang="en-US"/>
              <a:t>No parent-child relationship is necessary between the communicating processes</a:t>
            </a:r>
          </a:p>
          <a:p>
            <a:r>
              <a:rPr lang="en-US" altLang="en-US"/>
              <a:t>Several processes can use the named pipe for communication</a:t>
            </a:r>
          </a:p>
          <a:p>
            <a:r>
              <a:rPr lang="en-US" altLang="en-US"/>
              <a:t>Provided on both UNIX and Windows systems</a:t>
            </a:r>
          </a:p>
          <a:p>
            <a:endParaRPr lang="en-US"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75C715D-993B-44C7-ADB7-9A677E467AAE}"/>
              </a:ext>
            </a:extLst>
          </p:cNvPr>
          <p:cNvSpPr>
            <a:spLocks noGrp="1" noChangeArrowheads="1"/>
          </p:cNvSpPr>
          <p:nvPr>
            <p:ph type="title"/>
          </p:nvPr>
        </p:nvSpPr>
        <p:spPr>
          <a:xfrm>
            <a:off x="2290763" y="236538"/>
            <a:ext cx="8229600" cy="576262"/>
          </a:xfrm>
        </p:spPr>
        <p:txBody>
          <a:bodyPr/>
          <a:lstStyle/>
          <a:p>
            <a:pPr eaLnBrk="1" hangingPunct="1"/>
            <a:r>
              <a:rPr lang="en-US" altLang="en-US" sz="2800"/>
              <a:t>Communications in Client-Server Systems</a:t>
            </a:r>
          </a:p>
        </p:txBody>
      </p:sp>
      <p:sp>
        <p:nvSpPr>
          <p:cNvPr id="117763" name="Rectangle 3">
            <a:extLst>
              <a:ext uri="{FF2B5EF4-FFF2-40B4-BE49-F238E27FC236}">
                <a16:creationId xmlns:a16="http://schemas.microsoft.com/office/drawing/2014/main" id="{4D67705B-FB5C-413D-B899-1A626A2B7D74}"/>
              </a:ext>
            </a:extLst>
          </p:cNvPr>
          <p:cNvSpPr>
            <a:spLocks noGrp="1" noChangeArrowheads="1"/>
          </p:cNvSpPr>
          <p:nvPr>
            <p:ph type="body" idx="1"/>
          </p:nvPr>
        </p:nvSpPr>
        <p:spPr>
          <a:xfrm>
            <a:off x="2413000" y="1233489"/>
            <a:ext cx="6794500" cy="4530725"/>
          </a:xfrm>
        </p:spPr>
        <p:txBody>
          <a:bodyPr/>
          <a:lstStyle/>
          <a:p>
            <a:r>
              <a:rPr lang="en-US" altLang="en-US"/>
              <a:t>Sockets</a:t>
            </a:r>
          </a:p>
          <a:p>
            <a:r>
              <a:rPr lang="en-US" altLang="en-US"/>
              <a:t>Remote Procedure Calls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A89FFA0-4422-4D97-8EC3-0539C7C28F43}"/>
              </a:ext>
            </a:extLst>
          </p:cNvPr>
          <p:cNvSpPr>
            <a:spLocks noGrp="1" noChangeArrowheads="1"/>
          </p:cNvSpPr>
          <p:nvPr>
            <p:ph type="title"/>
          </p:nvPr>
        </p:nvSpPr>
        <p:spPr>
          <a:xfrm>
            <a:off x="1981200" y="236538"/>
            <a:ext cx="8229600" cy="576262"/>
          </a:xfrm>
        </p:spPr>
        <p:txBody>
          <a:bodyPr/>
          <a:lstStyle/>
          <a:p>
            <a:pPr eaLnBrk="1" hangingPunct="1"/>
            <a:r>
              <a:rPr lang="en-US" altLang="en-US"/>
              <a:t>Sockets</a:t>
            </a:r>
          </a:p>
        </p:txBody>
      </p:sp>
      <p:sp>
        <p:nvSpPr>
          <p:cNvPr id="119811" name="Rectangle 3">
            <a:extLst>
              <a:ext uri="{FF2B5EF4-FFF2-40B4-BE49-F238E27FC236}">
                <a16:creationId xmlns:a16="http://schemas.microsoft.com/office/drawing/2014/main" id="{7EE1CFE9-1B2A-4F4F-8A26-40D04D7473F6}"/>
              </a:ext>
            </a:extLst>
          </p:cNvPr>
          <p:cNvSpPr>
            <a:spLocks noGrp="1" noChangeArrowheads="1"/>
          </p:cNvSpPr>
          <p:nvPr>
            <p:ph type="body" idx="1"/>
          </p:nvPr>
        </p:nvSpPr>
        <p:spPr>
          <a:xfrm>
            <a:off x="2400300" y="1154114"/>
            <a:ext cx="7632700" cy="4530725"/>
          </a:xfrm>
        </p:spPr>
        <p:txBody>
          <a:bodyPr/>
          <a:lstStyle/>
          <a:p>
            <a:r>
              <a:rPr lang="en-US" altLang="en-US" dirty="0"/>
              <a:t>A </a:t>
            </a:r>
            <a:r>
              <a:rPr lang="en-US" altLang="en-US" b="1" dirty="0">
                <a:solidFill>
                  <a:srgbClr val="006699"/>
                </a:solidFill>
                <a:latin typeface="+mj-lt"/>
              </a:rPr>
              <a:t>socket</a:t>
            </a:r>
            <a:r>
              <a:rPr lang="en-US" altLang="en-US" b="1" dirty="0">
                <a:solidFill>
                  <a:srgbClr val="0000FF"/>
                </a:solidFill>
              </a:rPr>
              <a:t> </a:t>
            </a:r>
            <a:r>
              <a:rPr lang="en-US" altLang="en-US" dirty="0"/>
              <a:t>is defined as an endpoint for communication</a:t>
            </a:r>
            <a:endParaRPr lang="en-US" altLang="en-US" sz="800" dirty="0"/>
          </a:p>
          <a:p>
            <a:r>
              <a:rPr lang="en-US" altLang="en-US" dirty="0"/>
              <a:t>Concatenation of IP address and </a:t>
            </a:r>
            <a:r>
              <a:rPr lang="en-US" altLang="en-US" b="1" dirty="0">
                <a:solidFill>
                  <a:srgbClr val="006699"/>
                </a:solidFill>
                <a:latin typeface="+mj-lt"/>
              </a:rPr>
              <a:t>port</a:t>
            </a:r>
            <a:r>
              <a:rPr lang="en-US" altLang="en-US" dirty="0"/>
              <a:t> – a number included at start of message packet to differentiate network services on a host</a:t>
            </a:r>
            <a:endParaRPr lang="en-US" altLang="en-US" sz="800" dirty="0"/>
          </a:p>
          <a:p>
            <a:r>
              <a:rPr lang="en-US" altLang="en-US" dirty="0"/>
              <a:t>The socket </a:t>
            </a:r>
            <a:r>
              <a:rPr lang="en-US" altLang="en-US" b="1" dirty="0"/>
              <a:t>161.25.19.8:1625</a:t>
            </a:r>
            <a:r>
              <a:rPr lang="en-US" altLang="en-US" dirty="0"/>
              <a:t> refers to port </a:t>
            </a:r>
            <a:r>
              <a:rPr lang="en-US" altLang="en-US" b="1" dirty="0"/>
              <a:t>1625</a:t>
            </a:r>
            <a:r>
              <a:rPr lang="en-US" altLang="en-US" dirty="0"/>
              <a:t> on host </a:t>
            </a:r>
            <a:r>
              <a:rPr lang="en-US" altLang="en-US" b="1" dirty="0"/>
              <a:t>161.25.19.8</a:t>
            </a:r>
            <a:endParaRPr lang="en-US" altLang="en-US" sz="800" b="1" dirty="0"/>
          </a:p>
          <a:p>
            <a:r>
              <a:rPr lang="en-US" altLang="en-US" dirty="0"/>
              <a:t>Communication consists between a pair of sockets</a:t>
            </a:r>
            <a:endParaRPr lang="en-US" altLang="en-US" sz="800" dirty="0"/>
          </a:p>
          <a:p>
            <a:r>
              <a:rPr lang="en-US" altLang="en-US" dirty="0"/>
              <a:t>All ports below 1024 are </a:t>
            </a:r>
            <a:r>
              <a:rPr lang="en-US" altLang="en-US" b="1" i="1" dirty="0"/>
              <a:t>well known</a:t>
            </a:r>
            <a:r>
              <a:rPr lang="en-US" altLang="en-US" dirty="0"/>
              <a:t>, used for standard services</a:t>
            </a:r>
            <a:endParaRPr lang="en-US" altLang="en-US" sz="800" dirty="0"/>
          </a:p>
          <a:p>
            <a:r>
              <a:rPr lang="en-US" altLang="en-US" dirty="0"/>
              <a:t>Special IP address 127.0.0.1 (</a:t>
            </a:r>
            <a:r>
              <a:rPr lang="en-US" altLang="en-US" b="1" dirty="0">
                <a:solidFill>
                  <a:srgbClr val="006699"/>
                </a:solidFill>
                <a:latin typeface="+mj-lt"/>
              </a:rPr>
              <a:t>loopback</a:t>
            </a:r>
            <a:r>
              <a:rPr lang="en-US" altLang="en-US" dirty="0"/>
              <a:t>) to refer to system on which process is running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1981200" y="203201"/>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1981201"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2330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ED2E090-F4D8-4519-90FE-FAC4503D24F9}"/>
              </a:ext>
            </a:extLst>
          </p:cNvPr>
          <p:cNvSpPr>
            <a:spLocks noGrp="1" noChangeArrowheads="1"/>
          </p:cNvSpPr>
          <p:nvPr>
            <p:ph type="title"/>
          </p:nvPr>
        </p:nvSpPr>
        <p:spPr>
          <a:xfrm>
            <a:off x="2281238" y="227013"/>
            <a:ext cx="8229600" cy="576262"/>
          </a:xfrm>
        </p:spPr>
        <p:txBody>
          <a:bodyPr/>
          <a:lstStyle/>
          <a:p>
            <a:pPr eaLnBrk="1" hangingPunct="1"/>
            <a:r>
              <a:rPr lang="en-US" altLang="en-US"/>
              <a:t>Socket Communication</a:t>
            </a:r>
          </a:p>
        </p:txBody>
      </p:sp>
      <p:pic>
        <p:nvPicPr>
          <p:cNvPr id="121859" name="Picture 1">
            <a:extLst>
              <a:ext uri="{FF2B5EF4-FFF2-40B4-BE49-F238E27FC236}">
                <a16:creationId xmlns:a16="http://schemas.microsoft.com/office/drawing/2014/main" id="{4D63FFD0-5A8A-4D78-9147-3649FE911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1688" y="1676401"/>
            <a:ext cx="54403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AC43FE53-E6DD-4685-9922-7444BF8AFB40}"/>
              </a:ext>
            </a:extLst>
          </p:cNvPr>
          <p:cNvSpPr>
            <a:spLocks noGrp="1" noChangeArrowheads="1"/>
          </p:cNvSpPr>
          <p:nvPr>
            <p:ph type="title"/>
          </p:nvPr>
        </p:nvSpPr>
        <p:spPr>
          <a:xfrm>
            <a:off x="1981200" y="227013"/>
            <a:ext cx="8229600" cy="576262"/>
          </a:xfrm>
        </p:spPr>
        <p:txBody>
          <a:bodyPr/>
          <a:lstStyle/>
          <a:p>
            <a:pPr eaLnBrk="1" hangingPunct="1"/>
            <a:r>
              <a:rPr lang="en-US" altLang="en-US"/>
              <a:t>Sockets in Java</a:t>
            </a:r>
          </a:p>
        </p:txBody>
      </p:sp>
      <p:sp>
        <p:nvSpPr>
          <p:cNvPr id="123907" name="Rectangle 3">
            <a:extLst>
              <a:ext uri="{FF2B5EF4-FFF2-40B4-BE49-F238E27FC236}">
                <a16:creationId xmlns:a16="http://schemas.microsoft.com/office/drawing/2014/main" id="{FDE461F4-16B3-46F4-BD43-800014F0C53C}"/>
              </a:ext>
            </a:extLst>
          </p:cNvPr>
          <p:cNvSpPr>
            <a:spLocks noGrp="1" noChangeArrowheads="1"/>
          </p:cNvSpPr>
          <p:nvPr>
            <p:ph type="body" idx="1"/>
          </p:nvPr>
        </p:nvSpPr>
        <p:spPr>
          <a:xfrm>
            <a:off x="2330451" y="1233489"/>
            <a:ext cx="3419475" cy="4530725"/>
          </a:xfrm>
        </p:spPr>
        <p:txBody>
          <a:bodyPr/>
          <a:lstStyle/>
          <a:p>
            <a:r>
              <a:rPr lang="en-US" altLang="en-US" dirty="0"/>
              <a:t>Three types of sockets</a:t>
            </a:r>
          </a:p>
          <a:p>
            <a:pPr lvl="1"/>
            <a:r>
              <a:rPr lang="en-US" altLang="en-US" b="1" dirty="0">
                <a:solidFill>
                  <a:srgbClr val="006699"/>
                </a:solidFill>
                <a:latin typeface="+mj-lt"/>
              </a:rPr>
              <a:t>Connection-oriented</a:t>
            </a:r>
            <a:r>
              <a:rPr lang="en-US" altLang="en-US" b="1" dirty="0">
                <a:solidFill>
                  <a:srgbClr val="0000FF"/>
                </a:solidFill>
              </a:rPr>
              <a:t> </a:t>
            </a:r>
            <a:r>
              <a:rPr lang="en-US" altLang="en-US" dirty="0"/>
              <a:t>(</a:t>
            </a:r>
            <a:r>
              <a:rPr lang="en-US" altLang="en-US" b="1" dirty="0">
                <a:solidFill>
                  <a:srgbClr val="006699"/>
                </a:solidFill>
                <a:latin typeface="+mj-lt"/>
              </a:rPr>
              <a:t>TCP</a:t>
            </a:r>
            <a:r>
              <a:rPr lang="en-US" altLang="en-US" dirty="0"/>
              <a:t>)</a:t>
            </a:r>
          </a:p>
          <a:p>
            <a:pPr lvl="1"/>
            <a:r>
              <a:rPr lang="en-US" altLang="en-US" b="1" dirty="0">
                <a:solidFill>
                  <a:srgbClr val="006699"/>
                </a:solidFill>
                <a:latin typeface="+mj-lt"/>
              </a:rPr>
              <a:t>Connectionless</a:t>
            </a:r>
            <a:r>
              <a:rPr lang="en-US" altLang="en-US" dirty="0"/>
              <a:t> (</a:t>
            </a:r>
            <a:r>
              <a:rPr lang="en-US" altLang="en-US" b="1" dirty="0">
                <a:solidFill>
                  <a:srgbClr val="006699"/>
                </a:solidFill>
                <a:latin typeface="+mj-lt"/>
              </a:rPr>
              <a:t>UDP</a:t>
            </a:r>
            <a:r>
              <a:rPr lang="en-US" altLang="en-US" dirty="0"/>
              <a:t>)</a:t>
            </a:r>
          </a:p>
          <a:p>
            <a:pPr lvl="1"/>
            <a:r>
              <a:rPr lang="en-US" altLang="en-US" b="1" dirty="0" err="1">
                <a:latin typeface="Courier New" panose="02070309020205020404" pitchFamily="49" charset="0"/>
              </a:rPr>
              <a:t>MulticastSocket</a:t>
            </a:r>
            <a:r>
              <a:rPr lang="en-US" altLang="en-US" dirty="0"/>
              <a:t> class– data can be sent to multiple recipients</a:t>
            </a:r>
          </a:p>
          <a:p>
            <a:r>
              <a:rPr lang="en-US" altLang="en-US" dirty="0"/>
              <a:t>Consider this “Date” server in Java:</a:t>
            </a:r>
          </a:p>
          <a:p>
            <a:pPr lvl="1"/>
            <a:endParaRPr lang="en-US" altLang="en-US" dirty="0"/>
          </a:p>
          <a:p>
            <a:endParaRPr lang="en-US" altLang="en-US" dirty="0"/>
          </a:p>
        </p:txBody>
      </p:sp>
      <p:pic>
        <p:nvPicPr>
          <p:cNvPr id="123908" name="Picture 1">
            <a:extLst>
              <a:ext uri="{FF2B5EF4-FFF2-40B4-BE49-F238E27FC236}">
                <a16:creationId xmlns:a16="http://schemas.microsoft.com/office/drawing/2014/main" id="{EEE0770C-1450-4345-BEEA-A9C8ED78C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9926" y="1233488"/>
            <a:ext cx="4740275"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C7511513-CD31-4692-851D-D1DB58E82D1A}"/>
              </a:ext>
            </a:extLst>
          </p:cNvPr>
          <p:cNvSpPr>
            <a:spLocks noGrp="1" noChangeArrowheads="1"/>
          </p:cNvSpPr>
          <p:nvPr>
            <p:ph type="title"/>
          </p:nvPr>
        </p:nvSpPr>
        <p:spPr/>
        <p:txBody>
          <a:bodyPr/>
          <a:lstStyle/>
          <a:p>
            <a:r>
              <a:rPr lang="en-US" altLang="en-US"/>
              <a:t>Sockets in Java</a:t>
            </a:r>
          </a:p>
        </p:txBody>
      </p:sp>
      <p:sp>
        <p:nvSpPr>
          <p:cNvPr id="2" name="TextBox 2">
            <a:extLst>
              <a:ext uri="{FF2B5EF4-FFF2-40B4-BE49-F238E27FC236}">
                <a16:creationId xmlns:a16="http://schemas.microsoft.com/office/drawing/2014/main" id="{F8969296-5702-413C-B856-961B30BD420A}"/>
              </a:ext>
            </a:extLst>
          </p:cNvPr>
          <p:cNvSpPr txBox="1">
            <a:spLocks noChangeArrowheads="1"/>
          </p:cNvSpPr>
          <p:nvPr/>
        </p:nvSpPr>
        <p:spPr bwMode="auto">
          <a:xfrm>
            <a:off x="4799014" y="1123950"/>
            <a:ext cx="285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dirty="0">
                <a:latin typeface="+mn-lt"/>
              </a:rPr>
              <a:t>The equivalent Date client</a:t>
            </a:r>
          </a:p>
        </p:txBody>
      </p:sp>
      <p:pic>
        <p:nvPicPr>
          <p:cNvPr id="125956" name="Picture 3">
            <a:extLst>
              <a:ext uri="{FF2B5EF4-FFF2-40B4-BE49-F238E27FC236}">
                <a16:creationId xmlns:a16="http://schemas.microsoft.com/office/drawing/2014/main" id="{80564BD1-BFAE-4AE7-BD99-CC3DE4A87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7325" y="1620839"/>
            <a:ext cx="4954588"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1981200" y="233363"/>
            <a:ext cx="8229600" cy="576262"/>
          </a:xfrm>
        </p:spPr>
        <p:txBody>
          <a:bodyPr/>
          <a:lstStyle/>
          <a:p>
            <a:pPr eaLnBrk="1" hangingPunct="1"/>
            <a:r>
              <a:rPr lang="en-US" altLang="en-US"/>
              <a:t>Remote Procedure Calls</a:t>
            </a: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2425701" y="1138239"/>
            <a:ext cx="7654925" cy="4867275"/>
          </a:xfrm>
        </p:spPr>
        <p:txBody>
          <a:bodyPr/>
          <a:lstStyle/>
          <a:p>
            <a:r>
              <a:rPr lang="en-US" altLang="en-US" dirty="0"/>
              <a:t>Remote procedure call (RPC) abstracts procedure calls between processes on networked systems</a:t>
            </a:r>
          </a:p>
          <a:p>
            <a:pPr lvl="1"/>
            <a:r>
              <a:rPr lang="en-US" altLang="en-US" dirty="0"/>
              <a:t>Again uses ports for service differentiation</a:t>
            </a:r>
          </a:p>
          <a:p>
            <a:r>
              <a:rPr lang="en-US" altLang="en-US" b="1" dirty="0">
                <a:solidFill>
                  <a:srgbClr val="006699"/>
                </a:solidFill>
                <a:latin typeface="+mj-lt"/>
              </a:rPr>
              <a:t>Stubs</a:t>
            </a:r>
            <a:r>
              <a:rPr lang="en-US" altLang="en-US" dirty="0"/>
              <a:t> – client-side proxy for the actual procedure on the server</a:t>
            </a:r>
          </a:p>
          <a:p>
            <a:r>
              <a:rPr lang="en-US" altLang="en-US" dirty="0"/>
              <a:t>The client-side stub locates the server and </a:t>
            </a:r>
            <a:r>
              <a:rPr lang="en-US" altLang="en-US" b="1" dirty="0">
                <a:solidFill>
                  <a:srgbClr val="006699"/>
                </a:solidFill>
                <a:latin typeface="+mj-lt"/>
              </a:rPr>
              <a:t>marshalls</a:t>
            </a:r>
            <a:r>
              <a:rPr lang="en-US" altLang="en-US" dirty="0"/>
              <a:t> the parameters</a:t>
            </a:r>
          </a:p>
          <a:p>
            <a:r>
              <a:rPr lang="en-US" altLang="en-US" dirty="0"/>
              <a:t>The server-side stub receives this message, unpacks the marshalled parameters, and performs the procedure on the server</a:t>
            </a:r>
          </a:p>
          <a:p>
            <a:r>
              <a:rPr lang="en-US" altLang="en-US" dirty="0"/>
              <a:t>On Windows, stub code compile from specification written in </a:t>
            </a:r>
            <a:r>
              <a:rPr lang="en-US" altLang="en-US" b="1" dirty="0">
                <a:solidFill>
                  <a:srgbClr val="006699"/>
                </a:solidFill>
                <a:latin typeface="+mj-lt"/>
              </a:rPr>
              <a:t>Microsoft</a:t>
            </a:r>
            <a:r>
              <a:rPr lang="en-US" altLang="en-US" b="1" dirty="0">
                <a:solidFill>
                  <a:srgbClr val="0000FF"/>
                </a:solidFill>
              </a:rPr>
              <a:t> </a:t>
            </a:r>
            <a:r>
              <a:rPr lang="en-US" altLang="en-US" b="1" dirty="0">
                <a:solidFill>
                  <a:srgbClr val="006699"/>
                </a:solidFill>
                <a:latin typeface="+mj-lt"/>
              </a:rPr>
              <a:t>Interface</a:t>
            </a:r>
            <a:r>
              <a:rPr lang="en-US" altLang="en-US" b="1" dirty="0">
                <a:solidFill>
                  <a:srgbClr val="0000FF"/>
                </a:solidFill>
              </a:rPr>
              <a:t> </a:t>
            </a:r>
            <a:r>
              <a:rPr lang="en-US" altLang="en-US" b="1" dirty="0">
                <a:solidFill>
                  <a:srgbClr val="006699"/>
                </a:solidFill>
                <a:latin typeface="+mj-lt"/>
              </a:rPr>
              <a:t>Definition</a:t>
            </a:r>
            <a:r>
              <a:rPr lang="en-US" altLang="en-US" b="1" dirty="0">
                <a:solidFill>
                  <a:srgbClr val="0000FF"/>
                </a:solidFill>
              </a:rPr>
              <a:t> </a:t>
            </a:r>
            <a:r>
              <a:rPr lang="en-US" altLang="en-US" b="1" dirty="0">
                <a:solidFill>
                  <a:srgbClr val="006699"/>
                </a:solidFill>
                <a:latin typeface="+mj-lt"/>
              </a:rPr>
              <a:t>Language</a:t>
            </a:r>
            <a:r>
              <a:rPr lang="en-US" altLang="en-US" b="1" dirty="0">
                <a:solidFill>
                  <a:srgbClr val="0000FF"/>
                </a:solidFill>
              </a:rPr>
              <a:t> </a:t>
            </a:r>
            <a:r>
              <a:rPr lang="en-US" altLang="en-US" dirty="0"/>
              <a:t>(</a:t>
            </a:r>
            <a:r>
              <a:rPr lang="en-US" altLang="en-US" b="1" dirty="0">
                <a:solidFill>
                  <a:srgbClr val="006699"/>
                </a:solidFill>
                <a:latin typeface="+mj-lt"/>
              </a:rPr>
              <a:t>MIDL</a:t>
            </a:r>
            <a:r>
              <a:rPr lang="en-US" altLang="en-US" dirty="0"/>
              <a: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CFC0513-6498-44D9-8826-FE7B637CBB87}"/>
              </a:ext>
            </a:extLst>
          </p:cNvPr>
          <p:cNvSpPr>
            <a:spLocks noGrp="1" noChangeArrowheads="1"/>
          </p:cNvSpPr>
          <p:nvPr>
            <p:ph type="title"/>
          </p:nvPr>
        </p:nvSpPr>
        <p:spPr>
          <a:xfrm>
            <a:off x="2454275" y="230188"/>
            <a:ext cx="8229600" cy="576262"/>
          </a:xfrm>
        </p:spPr>
        <p:txBody>
          <a:bodyPr/>
          <a:lstStyle/>
          <a:p>
            <a:pPr eaLnBrk="1" hangingPunct="1"/>
            <a:r>
              <a:rPr lang="en-US" altLang="en-US"/>
              <a:t>Remote Procedure Calls (Cont.)</a:t>
            </a:r>
          </a:p>
        </p:txBody>
      </p:sp>
      <p:sp>
        <p:nvSpPr>
          <p:cNvPr id="129027" name="Rectangle 3">
            <a:extLst>
              <a:ext uri="{FF2B5EF4-FFF2-40B4-BE49-F238E27FC236}">
                <a16:creationId xmlns:a16="http://schemas.microsoft.com/office/drawing/2014/main" id="{2D773B3E-1F58-47D6-A600-27575633E577}"/>
              </a:ext>
            </a:extLst>
          </p:cNvPr>
          <p:cNvSpPr>
            <a:spLocks noGrp="1" noChangeArrowheads="1"/>
          </p:cNvSpPr>
          <p:nvPr>
            <p:ph type="body" idx="1"/>
          </p:nvPr>
        </p:nvSpPr>
        <p:spPr>
          <a:xfrm>
            <a:off x="2454275" y="969964"/>
            <a:ext cx="7672388" cy="4675187"/>
          </a:xfrm>
        </p:spPr>
        <p:txBody>
          <a:bodyPr/>
          <a:lstStyle/>
          <a:p>
            <a:pPr>
              <a:buFont typeface="Monotype Sorts" pitchFamily="-84" charset="2"/>
              <a:buNone/>
            </a:pPr>
            <a:endParaRPr lang="en-US" altLang="en-US" sz="1600" dirty="0"/>
          </a:p>
          <a:p>
            <a:r>
              <a:rPr lang="en-US" altLang="en-US" dirty="0"/>
              <a:t>Data representation handled via </a:t>
            </a:r>
            <a:r>
              <a:rPr lang="en-US" altLang="en-US" b="1" dirty="0">
                <a:solidFill>
                  <a:srgbClr val="006699"/>
                </a:solidFill>
                <a:latin typeface="+mj-lt"/>
              </a:rPr>
              <a:t>External Data Representation</a:t>
            </a:r>
            <a:r>
              <a:rPr lang="en-US" altLang="en-US" b="1" dirty="0">
                <a:solidFill>
                  <a:srgbClr val="0000FF"/>
                </a:solidFill>
              </a:rPr>
              <a:t> </a:t>
            </a:r>
            <a:r>
              <a:rPr lang="en-US" altLang="en-US" dirty="0"/>
              <a:t>(</a:t>
            </a:r>
            <a:r>
              <a:rPr lang="en-US" altLang="en-US" b="1" dirty="0">
                <a:solidFill>
                  <a:srgbClr val="006699"/>
                </a:solidFill>
                <a:latin typeface="+mj-lt"/>
              </a:rPr>
              <a:t>XDL</a:t>
            </a:r>
            <a:r>
              <a:rPr lang="en-US" altLang="en-US" dirty="0"/>
              <a:t>) format to account for different architectures</a:t>
            </a:r>
          </a:p>
          <a:p>
            <a:pPr lvl="1"/>
            <a:r>
              <a:rPr lang="en-US" altLang="en-US" b="1" dirty="0">
                <a:solidFill>
                  <a:srgbClr val="006699"/>
                </a:solidFill>
                <a:latin typeface="+mj-lt"/>
              </a:rPr>
              <a:t>Big-endian</a:t>
            </a:r>
            <a:r>
              <a:rPr lang="en-US" altLang="en-US" b="1" dirty="0">
                <a:solidFill>
                  <a:srgbClr val="0000FF"/>
                </a:solidFill>
              </a:rPr>
              <a:t> </a:t>
            </a:r>
            <a:r>
              <a:rPr lang="en-US" altLang="en-US" dirty="0"/>
              <a:t>and </a:t>
            </a:r>
            <a:r>
              <a:rPr lang="en-US" altLang="en-US" b="1" dirty="0">
                <a:solidFill>
                  <a:srgbClr val="006699"/>
                </a:solidFill>
                <a:latin typeface="+mj-lt"/>
              </a:rPr>
              <a:t>little-endian</a:t>
            </a:r>
          </a:p>
          <a:p>
            <a:r>
              <a:rPr lang="en-US" altLang="en-US" dirty="0"/>
              <a:t>Remote communication has more failure scenarios than local</a:t>
            </a:r>
          </a:p>
          <a:p>
            <a:pPr lvl="1"/>
            <a:r>
              <a:rPr lang="en-US" altLang="en-US" dirty="0"/>
              <a:t>Messages can be delivered </a:t>
            </a:r>
            <a:r>
              <a:rPr lang="en-US" altLang="en-US" b="1" i="1" dirty="0"/>
              <a:t>exactly once </a:t>
            </a:r>
            <a:r>
              <a:rPr lang="en-US" altLang="en-US" dirty="0"/>
              <a:t>rather than </a:t>
            </a:r>
            <a:r>
              <a:rPr lang="en-US" altLang="en-US" b="1" i="1" dirty="0"/>
              <a:t>at most once</a:t>
            </a:r>
          </a:p>
          <a:p>
            <a:r>
              <a:rPr lang="en-US" altLang="en-US" dirty="0"/>
              <a:t>OS typically provides a rendezvous (or </a:t>
            </a:r>
            <a:r>
              <a:rPr lang="en-US" altLang="en-US" b="1" dirty="0">
                <a:solidFill>
                  <a:srgbClr val="006699"/>
                </a:solidFill>
                <a:latin typeface="+mj-lt"/>
              </a:rPr>
              <a:t>matchmaker</a:t>
            </a:r>
            <a:r>
              <a:rPr lang="en-US" altLang="en-US" dirty="0"/>
              <a:t>) service to connect client and server</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538A429-F2A7-4F7C-87E2-EEC652982A19}"/>
              </a:ext>
            </a:extLst>
          </p:cNvPr>
          <p:cNvSpPr>
            <a:spLocks noGrp="1" noChangeArrowheads="1"/>
          </p:cNvSpPr>
          <p:nvPr>
            <p:ph type="title"/>
          </p:nvPr>
        </p:nvSpPr>
        <p:spPr>
          <a:xfrm>
            <a:off x="1981200" y="230188"/>
            <a:ext cx="8229600" cy="576262"/>
          </a:xfrm>
        </p:spPr>
        <p:txBody>
          <a:bodyPr/>
          <a:lstStyle/>
          <a:p>
            <a:pPr eaLnBrk="1" hangingPunct="1"/>
            <a:r>
              <a:rPr lang="en-US" altLang="en-US"/>
              <a:t>Execution of RPC</a:t>
            </a:r>
          </a:p>
        </p:txBody>
      </p:sp>
      <p:pic>
        <p:nvPicPr>
          <p:cNvPr id="131075" name="Picture 1">
            <a:extLst>
              <a:ext uri="{FF2B5EF4-FFF2-40B4-BE49-F238E27FC236}">
                <a16:creationId xmlns:a16="http://schemas.microsoft.com/office/drawing/2014/main" id="{ECFE0A42-3507-487F-9D40-A6D4040A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909639"/>
            <a:ext cx="441960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2273300" y="228601"/>
            <a:ext cx="7937500" cy="576263"/>
          </a:xfrm>
        </p:spPr>
        <p:txBody>
          <a:bodyPr/>
          <a:lstStyle/>
          <a:p>
            <a:pPr eaLnBrk="1" hangingPunct="1"/>
            <a:r>
              <a:rPr lang="en-US" altLang="en-US"/>
              <a:t>Producer-Consumer Problem</a:t>
            </a:r>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2338389" y="1214439"/>
            <a:ext cx="6825665" cy="4344151"/>
          </a:xfrm>
        </p:spPr>
        <p:txBody>
          <a:bodyPr/>
          <a:lstStyle/>
          <a:p>
            <a:r>
              <a:rPr lang="en-US" altLang="en-US" dirty="0"/>
              <a:t>Paradigm for cooperating processes:</a:t>
            </a:r>
          </a:p>
          <a:p>
            <a:pPr lvl="1"/>
            <a:r>
              <a:rPr lang="en-US" altLang="en-US" i="1" dirty="0"/>
              <a:t>producer</a:t>
            </a:r>
            <a:r>
              <a:rPr lang="en-US" altLang="en-US" dirty="0"/>
              <a:t> process produces information that is consumed by a </a:t>
            </a:r>
            <a:r>
              <a:rPr lang="en-US" altLang="en-US" i="1" dirty="0"/>
              <a:t>consumer</a:t>
            </a:r>
            <a:r>
              <a:rPr lang="en-US" altLang="en-US" dirty="0"/>
              <a:t> process</a:t>
            </a:r>
          </a:p>
          <a:p>
            <a:r>
              <a:rPr lang="en-US" altLang="en-US" dirty="0"/>
              <a:t>Two variations:</a:t>
            </a:r>
          </a:p>
          <a:p>
            <a:pPr lvl="1"/>
            <a:r>
              <a:rPr lang="en-US" altLang="en-US" b="1" dirty="0">
                <a:solidFill>
                  <a:srgbClr val="3366FF"/>
                </a:solidFill>
              </a:rPr>
              <a:t>unbounded-buffer </a:t>
            </a:r>
            <a:r>
              <a:rPr lang="en-US" altLang="en-US" dirty="0"/>
              <a:t>places no practical limit on the size of the buffer:</a:t>
            </a:r>
          </a:p>
          <a:p>
            <a:pPr lvl="2"/>
            <a:r>
              <a:rPr lang="en-US" altLang="en-US" dirty="0"/>
              <a:t>Producer never waits</a:t>
            </a:r>
          </a:p>
          <a:p>
            <a:pPr lvl="2"/>
            <a:r>
              <a:rPr lang="en-US" altLang="en-US" dirty="0"/>
              <a:t>Consumer waits if there is no buffer to consume</a:t>
            </a:r>
          </a:p>
          <a:p>
            <a:pPr lvl="1"/>
            <a:r>
              <a:rPr lang="en-US" altLang="en-US" b="1" dirty="0">
                <a:solidFill>
                  <a:srgbClr val="3366FF"/>
                </a:solidFill>
              </a:rPr>
              <a:t>bounded-buffer </a:t>
            </a:r>
            <a:r>
              <a:rPr lang="en-US" altLang="en-US" dirty="0"/>
              <a:t>assumes that there is a fixed buffer size</a:t>
            </a:r>
          </a:p>
          <a:p>
            <a:pPr lvl="2"/>
            <a:r>
              <a:rPr lang="en-US" altLang="en-US" dirty="0"/>
              <a:t>Producer must wait if all buffers are full</a:t>
            </a:r>
          </a:p>
          <a:p>
            <a:pPr lvl="2"/>
            <a:r>
              <a:rPr lang="en-US" altLang="en-US" dirty="0"/>
              <a:t>Consumer waits if there is no buffer to consume</a:t>
            </a:r>
          </a:p>
        </p:txBody>
      </p:sp>
    </p:spTree>
    <p:extLst>
      <p:ext uri="{BB962C8B-B14F-4D97-AF65-F5344CB8AC3E}">
        <p14:creationId xmlns:p14="http://schemas.microsoft.com/office/powerpoint/2010/main" val="22538635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57EF3B1-9524-4F9F-8D41-66B70E161C94}"/>
              </a:ext>
            </a:extLst>
          </p:cNvPr>
          <p:cNvSpPr>
            <a:spLocks noGrp="1" noChangeArrowheads="1"/>
          </p:cNvSpPr>
          <p:nvPr>
            <p:ph type="title"/>
          </p:nvPr>
        </p:nvSpPr>
        <p:spPr>
          <a:xfrm>
            <a:off x="2584450" y="222251"/>
            <a:ext cx="7626350" cy="576263"/>
          </a:xfrm>
        </p:spPr>
        <p:txBody>
          <a:bodyPr/>
          <a:lstStyle/>
          <a:p>
            <a:pPr eaLnBrk="1" hangingPunct="1"/>
            <a:r>
              <a:rPr lang="en-US" altLang="en-US"/>
              <a:t>Cooperating Processes</a:t>
            </a:r>
          </a:p>
        </p:txBody>
      </p:sp>
      <p:sp>
        <p:nvSpPr>
          <p:cNvPr id="63491" name="Rectangle 3">
            <a:extLst>
              <a:ext uri="{FF2B5EF4-FFF2-40B4-BE49-F238E27FC236}">
                <a16:creationId xmlns:a16="http://schemas.microsoft.com/office/drawing/2014/main" id="{B798C0ED-ADE6-4E25-8FAE-2D195C2DFE2E}"/>
              </a:ext>
            </a:extLst>
          </p:cNvPr>
          <p:cNvSpPr>
            <a:spLocks noGrp="1" noChangeArrowheads="1"/>
          </p:cNvSpPr>
          <p:nvPr>
            <p:ph type="body" idx="1"/>
          </p:nvPr>
        </p:nvSpPr>
        <p:spPr>
          <a:xfrm>
            <a:off x="2330451" y="1233489"/>
            <a:ext cx="7529513" cy="4530725"/>
          </a:xfrm>
        </p:spPr>
        <p:txBody>
          <a:bodyPr/>
          <a:lstStyle/>
          <a:p>
            <a:r>
              <a:rPr lang="en-US" altLang="en-US" b="1" i="1"/>
              <a:t>Independent</a:t>
            </a:r>
            <a:r>
              <a:rPr lang="en-US" altLang="en-US"/>
              <a:t> process cannot affect or be affected by the execution of another process</a:t>
            </a:r>
          </a:p>
          <a:p>
            <a:r>
              <a:rPr lang="en-US" altLang="en-US" b="1" i="1">
                <a:solidFill>
                  <a:srgbClr val="000000"/>
                </a:solidFill>
              </a:rPr>
              <a:t>Cooperating</a:t>
            </a:r>
            <a:r>
              <a:rPr lang="en-US" altLang="en-US"/>
              <a:t> process can affect or be affected by the execution of another process</a:t>
            </a:r>
          </a:p>
          <a:p>
            <a:r>
              <a:rPr lang="en-US" altLang="en-US"/>
              <a:t>Advantages of process cooperation</a:t>
            </a:r>
          </a:p>
          <a:p>
            <a:pPr lvl="1"/>
            <a:r>
              <a:rPr lang="en-US" altLang="en-US"/>
              <a:t>Information sharing </a:t>
            </a:r>
          </a:p>
          <a:p>
            <a:pPr lvl="1"/>
            <a:r>
              <a:rPr lang="en-US" altLang="en-US"/>
              <a:t>Computation speed-up</a:t>
            </a:r>
          </a:p>
          <a:p>
            <a:pPr lvl="1"/>
            <a:r>
              <a:rPr lang="en-US" altLang="en-US"/>
              <a:t>Modularity</a:t>
            </a:r>
          </a:p>
          <a:p>
            <a:pPr lvl="1"/>
            <a:r>
              <a:rPr lang="en-US" altLang="en-US"/>
              <a:t>Convenience</a:t>
            </a:r>
          </a:p>
        </p:txBody>
      </p:sp>
    </p:spTree>
    <p:extLst>
      <p:ext uri="{BB962C8B-B14F-4D97-AF65-F5344CB8AC3E}">
        <p14:creationId xmlns:p14="http://schemas.microsoft.com/office/powerpoint/2010/main" val="24933252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6DE404-CE0D-4099-B2D8-AC3784357141}"/>
              </a:ext>
            </a:extLst>
          </p:cNvPr>
          <p:cNvSpPr>
            <a:spLocks noGrp="1" noChangeArrowheads="1"/>
          </p:cNvSpPr>
          <p:nvPr>
            <p:ph type="title"/>
          </p:nvPr>
        </p:nvSpPr>
        <p:spPr>
          <a:xfrm>
            <a:off x="1981200" y="115550"/>
            <a:ext cx="8229600" cy="576262"/>
          </a:xfrm>
        </p:spPr>
        <p:txBody>
          <a:bodyPr/>
          <a:lstStyle/>
          <a:p>
            <a:pPr eaLnBrk="1" hangingPunct="1"/>
            <a:r>
              <a:rPr lang="en-US" altLang="en-US" dirty="0"/>
              <a:t>Synchronization</a:t>
            </a:r>
          </a:p>
        </p:txBody>
      </p:sp>
      <p:sp>
        <p:nvSpPr>
          <p:cNvPr id="44035" name="Rectangle 3">
            <a:extLst>
              <a:ext uri="{FF2B5EF4-FFF2-40B4-BE49-F238E27FC236}">
                <a16:creationId xmlns:a16="http://schemas.microsoft.com/office/drawing/2014/main" id="{67B9D991-600B-415B-8F62-A95ED2FAF9E0}"/>
              </a:ext>
            </a:extLst>
          </p:cNvPr>
          <p:cNvSpPr>
            <a:spLocks noGrp="1" noChangeArrowheads="1"/>
          </p:cNvSpPr>
          <p:nvPr>
            <p:ph type="body" idx="1"/>
          </p:nvPr>
        </p:nvSpPr>
        <p:spPr>
          <a:xfrm>
            <a:off x="2381250" y="1050925"/>
            <a:ext cx="7716838" cy="4984750"/>
          </a:xfrm>
        </p:spPr>
        <p:txBody>
          <a:bodyPr/>
          <a:lstStyle/>
          <a:p>
            <a:pPr marL="379413" indent="-379413">
              <a:defRPr/>
            </a:pPr>
            <a:r>
              <a:rPr lang="en-US" dirty="0">
                <a:cs typeface="ＭＳ Ｐゴシック" charset="-128"/>
              </a:rPr>
              <a:t>Message passing may be either blocking or non-blocking</a:t>
            </a:r>
          </a:p>
          <a:p>
            <a:pPr marL="779463" lvl="1" indent="-379413">
              <a:defRPr/>
            </a:pPr>
            <a:r>
              <a:rPr lang="en-US" b="1" dirty="0">
                <a:solidFill>
                  <a:srgbClr val="3366FF"/>
                </a:solidFill>
                <a:cs typeface="ＭＳ Ｐゴシック" charset="-128"/>
              </a:rPr>
              <a:t>Blocking</a:t>
            </a:r>
            <a:r>
              <a:rPr lang="en-US" dirty="0">
                <a:cs typeface="ＭＳ Ｐゴシック" charset="-128"/>
              </a:rPr>
              <a:t> is considered </a:t>
            </a:r>
            <a:r>
              <a:rPr lang="en-US" b="1" dirty="0">
                <a:solidFill>
                  <a:srgbClr val="3366FF"/>
                </a:solidFill>
                <a:cs typeface="ＭＳ Ｐゴシック" charset="-128"/>
              </a:rPr>
              <a:t>synchronous</a:t>
            </a:r>
          </a:p>
          <a:p>
            <a:pPr marL="1141413" lvl="2" indent="-341313">
              <a:defRPr/>
            </a:pPr>
            <a:r>
              <a:rPr lang="en-US" b="1" dirty="0"/>
              <a:t>Blocking send </a:t>
            </a:r>
            <a:r>
              <a:rPr lang="en-US" dirty="0"/>
              <a:t>--</a:t>
            </a:r>
            <a:r>
              <a:rPr lang="en-US" b="1" dirty="0"/>
              <a:t> </a:t>
            </a:r>
            <a:r>
              <a:rPr lang="en-US" dirty="0"/>
              <a:t>the sender is blocked until the message is received</a:t>
            </a:r>
          </a:p>
          <a:p>
            <a:pPr marL="1141413" lvl="2" indent="-341313">
              <a:defRPr/>
            </a:pPr>
            <a:r>
              <a:rPr lang="en-US" b="1" dirty="0"/>
              <a:t>Blocking receive </a:t>
            </a:r>
            <a:r>
              <a:rPr lang="en-US" dirty="0"/>
              <a:t>--</a:t>
            </a:r>
            <a:r>
              <a:rPr lang="en-US" b="1" dirty="0"/>
              <a:t> </a:t>
            </a:r>
            <a:r>
              <a:rPr lang="en-US" dirty="0"/>
              <a:t>the receiver is  blocked until a message is available</a:t>
            </a:r>
          </a:p>
          <a:p>
            <a:pPr marL="779463" lvl="1" indent="-379413">
              <a:defRPr/>
            </a:pPr>
            <a:r>
              <a:rPr lang="en-US" b="1" dirty="0">
                <a:solidFill>
                  <a:srgbClr val="3366FF"/>
                </a:solidFill>
                <a:cs typeface="ＭＳ Ｐゴシック" charset="-128"/>
              </a:rPr>
              <a:t>Non-blocking</a:t>
            </a:r>
            <a:r>
              <a:rPr lang="en-US" dirty="0">
                <a:cs typeface="ＭＳ Ｐゴシック" charset="-128"/>
              </a:rPr>
              <a:t> is considered </a:t>
            </a:r>
            <a:r>
              <a:rPr lang="en-US" b="1" dirty="0">
                <a:solidFill>
                  <a:srgbClr val="3366FF"/>
                </a:solidFill>
                <a:cs typeface="ＭＳ Ｐゴシック" charset="-128"/>
              </a:rPr>
              <a:t>asynchronous</a:t>
            </a:r>
          </a:p>
          <a:p>
            <a:pPr marL="1141413" lvl="2" indent="-341313">
              <a:defRPr/>
            </a:pPr>
            <a:r>
              <a:rPr lang="en-US" b="1" dirty="0"/>
              <a:t>Non-blocking send</a:t>
            </a:r>
            <a:r>
              <a:rPr lang="en-US" dirty="0"/>
              <a:t> -- the sender sends the message and continue</a:t>
            </a:r>
          </a:p>
          <a:p>
            <a:pPr marL="1141413" lvl="2" indent="-341313">
              <a:defRPr/>
            </a:pPr>
            <a:r>
              <a:rPr lang="en-US" b="1" dirty="0"/>
              <a:t>Non-blocking receive</a:t>
            </a:r>
            <a:r>
              <a:rPr lang="en-US" dirty="0"/>
              <a:t> -- the receiver receives:</a:t>
            </a:r>
          </a:p>
          <a:p>
            <a:pPr marL="1141413" lvl="2" indent="-341313">
              <a:defRPr/>
            </a:pPr>
            <a:r>
              <a:rPr lang="en-US" dirty="0"/>
              <a:t>A valid message,  or </a:t>
            </a:r>
          </a:p>
          <a:p>
            <a:pPr marL="1141413" lvl="2" indent="-341313">
              <a:defRPr/>
            </a:pPr>
            <a:r>
              <a:rPr lang="en-US" dirty="0"/>
              <a:t>Null message</a:t>
            </a:r>
          </a:p>
          <a:p>
            <a:pPr marL="798513" lvl="1" indent="-341313">
              <a:defRPr/>
            </a:pPr>
            <a:r>
              <a:rPr lang="en-US" dirty="0">
                <a:ea typeface="ＭＳ Ｐゴシック" charset="0"/>
                <a:cs typeface="ＭＳ Ｐゴシック" charset="-128"/>
              </a:rPr>
              <a:t>Different combinations possible</a:t>
            </a:r>
          </a:p>
          <a:p>
            <a:pPr marL="1141413" lvl="2" indent="-341313">
              <a:defRPr/>
            </a:pPr>
            <a:r>
              <a:rPr lang="en-US" dirty="0">
                <a:ea typeface="ＭＳ Ｐゴシック" charset="0"/>
              </a:rPr>
              <a:t>If both send and receive are blocking, we have a </a:t>
            </a:r>
            <a:r>
              <a:rPr lang="en-US" b="1" dirty="0">
                <a:solidFill>
                  <a:srgbClr val="3366FF"/>
                </a:solidFill>
                <a:ea typeface="ＭＳ Ｐゴシック" charset="0"/>
                <a:cs typeface="ＭＳ Ｐゴシック" charset="0"/>
              </a:rPr>
              <a:t>rendezvous</a:t>
            </a:r>
          </a:p>
          <a:p>
            <a:pPr marL="398463" indent="-341313">
              <a:defRPr/>
            </a:pPr>
            <a:endParaRPr lang="en-US" dirty="0">
              <a:cs typeface="ＭＳ Ｐゴシック" charset="-128"/>
            </a:endParaRPr>
          </a:p>
          <a:p>
            <a:pPr marL="1141413" lvl="2" indent="-341313">
              <a:buFont typeface="Monotype Sorts" pitchFamily="-84" charset="2"/>
              <a:buChar char="l"/>
              <a:defRPr/>
            </a:pPr>
            <a:endParaRPr lang="en-US" dirty="0"/>
          </a:p>
        </p:txBody>
      </p:sp>
    </p:spTree>
    <p:extLst>
      <p:ext uri="{BB962C8B-B14F-4D97-AF65-F5344CB8AC3E}">
        <p14:creationId xmlns:p14="http://schemas.microsoft.com/office/powerpoint/2010/main" val="3254045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3668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9BB6AAA-4250-44C0-8BF1-0E2B0D4E2A29}"/>
              </a:ext>
            </a:extLst>
          </p:cNvPr>
          <p:cNvSpPr>
            <a:spLocks noGrp="1" noChangeArrowheads="1"/>
          </p:cNvSpPr>
          <p:nvPr>
            <p:ph type="ctrTitle"/>
          </p:nvPr>
        </p:nvSpPr>
        <p:spPr>
          <a:xfrm>
            <a:off x="2209800" y="782638"/>
            <a:ext cx="7772400" cy="2127250"/>
          </a:xfrm>
        </p:spPr>
        <p:txBody>
          <a:bodyPr/>
          <a:lstStyle/>
          <a:p>
            <a:pPr eaLnBrk="1" hangingPunct="1"/>
            <a:r>
              <a:rPr lang="en-US" altLang="en-US"/>
              <a:t>Chapter 4:  Threads &amp; Concurrency </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203D3746-8758-479C-93A3-DC90B12F640F}"/>
              </a:ext>
            </a:extLst>
          </p:cNvPr>
          <p:cNvSpPr>
            <a:spLocks noGrp="1" noChangeArrowheads="1"/>
          </p:cNvSpPr>
          <p:nvPr>
            <p:ph type="title"/>
          </p:nvPr>
        </p:nvSpPr>
        <p:spPr>
          <a:xfrm>
            <a:off x="1981200" y="224522"/>
            <a:ext cx="82296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BE2970C8-8537-47B0-BAC1-E14D29076865}"/>
              </a:ext>
            </a:extLst>
          </p:cNvPr>
          <p:cNvSpPr>
            <a:spLocks noGrp="1" noChangeArrowheads="1"/>
          </p:cNvSpPr>
          <p:nvPr>
            <p:ph type="body" idx="1"/>
          </p:nvPr>
        </p:nvSpPr>
        <p:spPr/>
        <p:txBody>
          <a:bodyPr/>
          <a:lstStyle/>
          <a:p>
            <a:r>
              <a:rPr lang="en-US" altLang="en-US"/>
              <a:t>Overview</a:t>
            </a:r>
          </a:p>
          <a:p>
            <a:r>
              <a:rPr lang="en-US" altLang="en-US"/>
              <a:t>Multicore Programming</a:t>
            </a:r>
          </a:p>
          <a:p>
            <a:r>
              <a:rPr lang="en-US" altLang="en-US"/>
              <a:t>Multithreading Models</a:t>
            </a:r>
          </a:p>
          <a:p>
            <a:r>
              <a:rPr lang="en-US" altLang="en-US"/>
              <a:t>Thread Libraries</a:t>
            </a:r>
          </a:p>
          <a:p>
            <a:r>
              <a:rPr lang="en-US" altLang="en-US"/>
              <a:t>Implicit Threading</a:t>
            </a:r>
          </a:p>
          <a:p>
            <a:r>
              <a:rPr lang="en-US" altLang="en-US"/>
              <a:t>Threading Issues</a:t>
            </a:r>
          </a:p>
          <a:p>
            <a:r>
              <a:rPr lang="en-US" altLang="en-US"/>
              <a:t>Operating System Examples</a:t>
            </a:r>
          </a:p>
          <a:p>
            <a:pPr>
              <a:buFont typeface="Monotype Sorts" pitchFamily="-84" charset="2"/>
              <a:buNone/>
            </a:pPr>
            <a:endParaRPr lang="en-US" alt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F4FAEF8D-141E-4014-81C2-5AD32F559235}"/>
              </a:ext>
            </a:extLst>
          </p:cNvPr>
          <p:cNvSpPr>
            <a:spLocks noGrp="1"/>
          </p:cNvSpPr>
          <p:nvPr>
            <p:ph type="title"/>
          </p:nvPr>
        </p:nvSpPr>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69649437-64F3-4573-8F48-4963AC548C97}"/>
              </a:ext>
            </a:extLst>
          </p:cNvPr>
          <p:cNvSpPr>
            <a:spLocks noGrp="1"/>
          </p:cNvSpPr>
          <p:nvPr>
            <p:ph idx="1"/>
          </p:nvPr>
        </p:nvSpPr>
        <p:spPr>
          <a:xfrm>
            <a:off x="2330450" y="1233489"/>
            <a:ext cx="6940550" cy="4530725"/>
          </a:xfrm>
        </p:spPr>
        <p:txBody>
          <a:bodyPr/>
          <a:lstStyle/>
          <a:p>
            <a:r>
              <a:rPr lang="en-US" altLang="en-US"/>
              <a:t>Identify the basic components of a thread, and contrast threads and processes</a:t>
            </a:r>
          </a:p>
          <a:p>
            <a:r>
              <a:rPr lang="en-US" altLang="en-US"/>
              <a:t>Describe the benefits and challenges of designng multithreaded applications</a:t>
            </a:r>
          </a:p>
          <a:p>
            <a:r>
              <a:rPr lang="en-US" altLang="en-US"/>
              <a:t>Illustrate different approaches to implicit threading including thread pools, fork-join, and Grand Central Dispatch</a:t>
            </a:r>
          </a:p>
          <a:p>
            <a:r>
              <a:rPr lang="en-US" altLang="en-US"/>
              <a:t>Describe how the Windows and Linux operating systems represent threads</a:t>
            </a:r>
          </a:p>
          <a:p>
            <a:r>
              <a:rPr lang="en-US" altLang="en-US"/>
              <a:t>Design multithreaded applications using the Pthreads, Java, and Windows threading APIs</a:t>
            </a:r>
          </a:p>
          <a:p>
            <a:endParaRPr lang="en-US" alt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71774012-3807-4498-B991-8D9050F65A48}"/>
              </a:ext>
            </a:extLst>
          </p:cNvPr>
          <p:cNvSpPr>
            <a:spLocks noGrp="1"/>
          </p:cNvSpPr>
          <p:nvPr>
            <p:ph type="title"/>
          </p:nvPr>
        </p:nvSpPr>
        <p:spPr>
          <a:xfrm>
            <a:off x="1981200" y="222868"/>
            <a:ext cx="8229600" cy="576262"/>
          </a:xfrm>
        </p:spPr>
        <p:txBody>
          <a:bodyPr/>
          <a:lstStyle/>
          <a:p>
            <a:r>
              <a:rPr lang="en-US" altLang="en-US" dirty="0"/>
              <a:t>Motivation</a:t>
            </a:r>
          </a:p>
        </p:txBody>
      </p:sp>
      <p:sp>
        <p:nvSpPr>
          <p:cNvPr id="11266" name="Content Placeholder 2">
            <a:extLst>
              <a:ext uri="{FF2B5EF4-FFF2-40B4-BE49-F238E27FC236}">
                <a16:creationId xmlns:a16="http://schemas.microsoft.com/office/drawing/2014/main" id="{284F1CF5-435D-4BB1-9339-BE39F15E24AA}"/>
              </a:ext>
            </a:extLst>
          </p:cNvPr>
          <p:cNvSpPr>
            <a:spLocks noGrp="1"/>
          </p:cNvSpPr>
          <p:nvPr>
            <p:ph idx="1"/>
          </p:nvPr>
        </p:nvSpPr>
        <p:spPr>
          <a:xfrm>
            <a:off x="2330450" y="1233489"/>
            <a:ext cx="6813550" cy="4530725"/>
          </a:xfrm>
        </p:spPr>
        <p:txBody>
          <a:bodyPr/>
          <a:lstStyle/>
          <a:p>
            <a:r>
              <a:rPr lang="en-US" altLang="en-US"/>
              <a:t>Most modern applications are multithreaded</a:t>
            </a:r>
          </a:p>
          <a:p>
            <a:r>
              <a:rPr lang="en-US" altLang="en-US"/>
              <a:t>Threads run within application</a:t>
            </a:r>
          </a:p>
          <a:p>
            <a:r>
              <a:rPr lang="en-US" altLang="en-US"/>
              <a:t>Multiple tasks with the application can be implemented by separate threads</a:t>
            </a:r>
          </a:p>
          <a:p>
            <a:pPr lvl="1"/>
            <a:r>
              <a:rPr lang="en-US" altLang="en-US"/>
              <a:t>Update display</a:t>
            </a:r>
          </a:p>
          <a:p>
            <a:pPr lvl="1"/>
            <a:r>
              <a:rPr lang="en-US" altLang="en-US"/>
              <a:t>Fetch data</a:t>
            </a:r>
          </a:p>
          <a:p>
            <a:pPr lvl="1"/>
            <a:r>
              <a:rPr lang="en-US" altLang="en-US"/>
              <a:t>Spell checking</a:t>
            </a:r>
          </a:p>
          <a:p>
            <a:pPr lvl="1"/>
            <a:r>
              <a:rPr lang="en-US" altLang="en-US"/>
              <a:t>Answer a network request</a:t>
            </a:r>
          </a:p>
          <a:p>
            <a:r>
              <a:rPr lang="en-US" altLang="en-US"/>
              <a:t>Process creation is heavy-weight while thread creation is light-weight</a:t>
            </a:r>
          </a:p>
          <a:p>
            <a:r>
              <a:rPr lang="en-US" altLang="en-US"/>
              <a:t>Can simplify code, increase efficiency</a:t>
            </a:r>
          </a:p>
          <a:p>
            <a:r>
              <a:rPr lang="en-US" altLang="en-US"/>
              <a:t>Kernels are generally multithreaded</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46D3DE18-7E7E-4C93-8C78-DD142B08CC88}"/>
              </a:ext>
            </a:extLst>
          </p:cNvPr>
          <p:cNvSpPr>
            <a:spLocks noGrp="1" noChangeArrowheads="1"/>
          </p:cNvSpPr>
          <p:nvPr>
            <p:ph type="title"/>
          </p:nvPr>
        </p:nvSpPr>
        <p:spPr>
          <a:xfrm>
            <a:off x="2273301" y="228830"/>
            <a:ext cx="8499475" cy="576262"/>
          </a:xfrm>
        </p:spPr>
        <p:txBody>
          <a:bodyPr/>
          <a:lstStyle/>
          <a:p>
            <a:pPr eaLnBrk="1" hangingPunct="1"/>
            <a:r>
              <a:rPr lang="en-US" altLang="en-US" dirty="0"/>
              <a:t>Single and Multithreaded Processes</a:t>
            </a:r>
          </a:p>
        </p:txBody>
      </p:sp>
      <p:pic>
        <p:nvPicPr>
          <p:cNvPr id="12290" name="Picture 1">
            <a:extLst>
              <a:ext uri="{FF2B5EF4-FFF2-40B4-BE49-F238E27FC236}">
                <a16:creationId xmlns:a16="http://schemas.microsoft.com/office/drawing/2014/main" id="{0489C83A-880F-4FB0-8474-2FE1A357C5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1282700"/>
            <a:ext cx="76263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E08425D-ED51-450A-B441-45E2EB4CE289}"/>
              </a:ext>
            </a:extLst>
          </p:cNvPr>
          <p:cNvSpPr>
            <a:spLocks noGrp="1"/>
          </p:cNvSpPr>
          <p:nvPr>
            <p:ph type="title"/>
          </p:nvPr>
        </p:nvSpPr>
        <p:spPr>
          <a:xfrm>
            <a:off x="2409825" y="168870"/>
            <a:ext cx="8229600" cy="576262"/>
          </a:xfrm>
        </p:spPr>
        <p:txBody>
          <a:bodyPr/>
          <a:lstStyle/>
          <a:p>
            <a:pPr eaLnBrk="1" hangingPunct="1"/>
            <a:r>
              <a:rPr lang="en-US" altLang="en-US" dirty="0"/>
              <a:t>Multithreaded Server Architecture</a:t>
            </a:r>
          </a:p>
        </p:txBody>
      </p:sp>
      <p:pic>
        <p:nvPicPr>
          <p:cNvPr id="14338" name="Picture 1">
            <a:extLst>
              <a:ext uri="{FF2B5EF4-FFF2-40B4-BE49-F238E27FC236}">
                <a16:creationId xmlns:a16="http://schemas.microsoft.com/office/drawing/2014/main" id="{CF5D0D58-5C7A-45B8-AD7F-B5E9EF9199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8201" y="2006601"/>
            <a:ext cx="796607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CB64F3E7-BE56-4BF5-89DF-866E7EA88B71}"/>
              </a:ext>
            </a:extLst>
          </p:cNvPr>
          <p:cNvSpPr>
            <a:spLocks noGrp="1" noChangeArrowheads="1"/>
          </p:cNvSpPr>
          <p:nvPr>
            <p:ph type="title"/>
          </p:nvPr>
        </p:nvSpPr>
        <p:spPr>
          <a:xfrm>
            <a:off x="2386013" y="481242"/>
            <a:ext cx="6951662" cy="312738"/>
          </a:xfrm>
        </p:spPr>
        <p:txBody>
          <a:bodyPr/>
          <a:lstStyle/>
          <a:p>
            <a:pPr eaLnBrk="1" hangingPunct="1"/>
            <a:r>
              <a:rPr lang="en-US" altLang="en-US" dirty="0"/>
              <a:t>Benefits</a:t>
            </a:r>
          </a:p>
        </p:txBody>
      </p:sp>
      <p:sp>
        <p:nvSpPr>
          <p:cNvPr id="16386" name="Rectangle 3">
            <a:extLst>
              <a:ext uri="{FF2B5EF4-FFF2-40B4-BE49-F238E27FC236}">
                <a16:creationId xmlns:a16="http://schemas.microsoft.com/office/drawing/2014/main" id="{AEFC87E0-114C-4BFC-8B34-FD5EF6B87DCF}"/>
              </a:ext>
            </a:extLst>
          </p:cNvPr>
          <p:cNvSpPr>
            <a:spLocks noGrp="1" noChangeArrowheads="1"/>
          </p:cNvSpPr>
          <p:nvPr>
            <p:ph type="body" idx="1"/>
          </p:nvPr>
        </p:nvSpPr>
        <p:spPr>
          <a:xfrm>
            <a:off x="2330450" y="1233489"/>
            <a:ext cx="7207250" cy="4530725"/>
          </a:xfrm>
        </p:spPr>
        <p:txBody>
          <a:bodyPr/>
          <a:lstStyle/>
          <a:p>
            <a:r>
              <a:rPr lang="en-US" altLang="en-US" b="1" dirty="0"/>
              <a:t>Responsiveness – </a:t>
            </a:r>
            <a:r>
              <a:rPr lang="en-US" altLang="en-US" dirty="0"/>
              <a:t>may allow continued execution if part of process is blocked, especially important for user interfaces</a:t>
            </a:r>
          </a:p>
          <a:p>
            <a:r>
              <a:rPr lang="en-US" altLang="en-US" b="1" dirty="0"/>
              <a:t>Resource Sharing – </a:t>
            </a:r>
            <a:r>
              <a:rPr lang="en-US" altLang="en-US" dirty="0"/>
              <a:t>threads share resources of process, easier than shared memory or message passing</a:t>
            </a:r>
          </a:p>
          <a:p>
            <a:r>
              <a:rPr lang="en-US" altLang="en-US" b="1" dirty="0"/>
              <a:t>Economy – </a:t>
            </a:r>
            <a:r>
              <a:rPr lang="en-US" altLang="en-US" dirty="0"/>
              <a:t>cheaper than process creation, thread switching lower overhead than context switching</a:t>
            </a:r>
          </a:p>
          <a:p>
            <a:r>
              <a:rPr lang="en-US" altLang="en-US" b="1" dirty="0"/>
              <a:t>Scalability – </a:t>
            </a:r>
            <a:r>
              <a:rPr lang="en-US" altLang="en-US" dirty="0"/>
              <a:t>process can take advantage of multicore architectures</a:t>
            </a:r>
            <a:br>
              <a:rPr lang="en-US" altLang="en-US" dirty="0"/>
            </a:br>
            <a:endParaRPr lang="en-US" altLang="en-US" dirty="0"/>
          </a:p>
          <a:p>
            <a:endParaRPr lang="en-US" altLang="en-US" b="1"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2536826"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2332002" y="1208089"/>
            <a:ext cx="7723188" cy="4530725"/>
          </a:xfrm>
        </p:spPr>
        <p:txBody>
          <a:bodyPr/>
          <a:lstStyle/>
          <a:p>
            <a:r>
              <a:rPr lang="en-US" altLang="en-US" b="1" dirty="0">
                <a:solidFill>
                  <a:srgbClr val="006699"/>
                </a:solidFill>
                <a:latin typeface="+mj-lt"/>
              </a:rPr>
              <a:t>Multicore</a:t>
            </a:r>
            <a:r>
              <a:rPr lang="en-US" altLang="en-US" dirty="0"/>
              <a:t> or </a:t>
            </a:r>
            <a:r>
              <a:rPr lang="en-US" altLang="en-US" b="1" dirty="0">
                <a:solidFill>
                  <a:srgbClr val="006699"/>
                </a:solidFill>
                <a:latin typeface="+mj-lt"/>
              </a:rPr>
              <a:t>multiprocessor</a:t>
            </a:r>
            <a:r>
              <a:rPr lang="en-US" altLang="en-US" dirty="0"/>
              <a:t> systems putting pressure on programmers, challenges include:</a:t>
            </a:r>
          </a:p>
          <a:p>
            <a:pPr lvl="1"/>
            <a:r>
              <a:rPr lang="en-US" altLang="en-US" b="1" dirty="0"/>
              <a:t>Dividing activities</a:t>
            </a:r>
          </a:p>
          <a:p>
            <a:pPr lvl="1"/>
            <a:r>
              <a:rPr lang="en-US" altLang="en-US" b="1" dirty="0"/>
              <a:t>Balance</a:t>
            </a:r>
          </a:p>
          <a:p>
            <a:pPr lvl="1"/>
            <a:r>
              <a:rPr lang="en-US" altLang="en-US" b="1" dirty="0"/>
              <a:t>Data splitting</a:t>
            </a:r>
          </a:p>
          <a:p>
            <a:pPr lvl="1"/>
            <a:r>
              <a:rPr lang="en-US" altLang="en-US" b="1" dirty="0"/>
              <a:t>Data dependency</a:t>
            </a:r>
          </a:p>
          <a:p>
            <a:pPr lvl="1"/>
            <a:r>
              <a:rPr lang="en-US" altLang="en-US" b="1" dirty="0"/>
              <a:t>Testing and debugging</a:t>
            </a:r>
          </a:p>
          <a:p>
            <a:r>
              <a:rPr lang="en-US" altLang="en-US" b="1" i="1" dirty="0"/>
              <a:t>Parallelism</a:t>
            </a:r>
            <a:r>
              <a:rPr lang="en-US" altLang="en-US" dirty="0"/>
              <a:t> implies a system can perform more than one task simultaneously</a:t>
            </a:r>
          </a:p>
          <a:p>
            <a:r>
              <a:rPr lang="en-US" altLang="en-US" b="1" i="1" dirty="0"/>
              <a:t>Concurrency</a:t>
            </a:r>
            <a:r>
              <a:rPr lang="en-US" altLang="en-US" dirty="0"/>
              <a:t> supports more than one task making progress</a:t>
            </a:r>
          </a:p>
          <a:p>
            <a:pPr lvl="1"/>
            <a:r>
              <a:rPr lang="en-US" altLang="en-US" dirty="0"/>
              <a:t>Single processor / core, scheduler providing concurrency</a:t>
            </a:r>
          </a:p>
          <a:p>
            <a:pPr lvl="1">
              <a:buFont typeface="Monotype Sorts" pitchFamily="-84" charset="2"/>
              <a:buNone/>
            </a:pPr>
            <a:endParaRPr lang="en-US" altLang="en-US" dirty="0"/>
          </a:p>
          <a:p>
            <a:pPr lvl="1">
              <a:buFont typeface="Monotype Sorts" pitchFamily="-84" charset="2"/>
              <a:buNone/>
            </a:pPr>
            <a:endParaRPr lang="en-US" alt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9AFB161-ED93-4730-90CF-60C15CF17766}"/>
              </a:ext>
            </a:extLst>
          </p:cNvPr>
          <p:cNvSpPr>
            <a:spLocks noGrp="1"/>
          </p:cNvSpPr>
          <p:nvPr>
            <p:ph type="title"/>
          </p:nvPr>
        </p:nvSpPr>
        <p:spPr>
          <a:xfrm>
            <a:off x="2200275" y="222215"/>
            <a:ext cx="8229600" cy="576262"/>
          </a:xfrm>
        </p:spPr>
        <p:txBody>
          <a:bodyPr/>
          <a:lstStyle/>
          <a:p>
            <a:pPr eaLnBrk="1" hangingPunct="1"/>
            <a:r>
              <a:rPr lang="en-US" altLang="en-US" dirty="0"/>
              <a:t>Concurrency vs. Parallelism</a:t>
            </a:r>
          </a:p>
        </p:txBody>
      </p:sp>
      <p:sp>
        <p:nvSpPr>
          <p:cNvPr id="20482" name="Rectangle 3">
            <a:extLst>
              <a:ext uri="{FF2B5EF4-FFF2-40B4-BE49-F238E27FC236}">
                <a16:creationId xmlns:a16="http://schemas.microsoft.com/office/drawing/2014/main" id="{D036A6A0-4CE5-4725-A8D1-F915FCFB1B90}"/>
              </a:ext>
            </a:extLst>
          </p:cNvPr>
          <p:cNvSpPr>
            <a:spLocks noGrp="1" noChangeArrowheads="1"/>
          </p:cNvSpPr>
          <p:nvPr/>
        </p:nvSpPr>
        <p:spPr bwMode="auto">
          <a:xfrm>
            <a:off x="2326434" y="1163639"/>
            <a:ext cx="791235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b="1" dirty="0"/>
              <a:t>Concurrent execution on single-core system:</a:t>
            </a:r>
          </a:p>
          <a:p>
            <a:endParaRPr lang="en-US" altLang="en-US" b="1" dirty="0"/>
          </a:p>
          <a:p>
            <a:endParaRPr lang="en-US" altLang="en-US" b="1" dirty="0"/>
          </a:p>
          <a:p>
            <a:endParaRPr lang="en-US" altLang="en-US" b="1" dirty="0"/>
          </a:p>
          <a:p>
            <a:pPr>
              <a:buFontTx/>
              <a:buNone/>
            </a:pPr>
            <a:endParaRPr lang="en-US" altLang="en-US" b="1" dirty="0"/>
          </a:p>
          <a:p>
            <a:pPr>
              <a:buSzPct val="110000"/>
              <a:buFont typeface="Wingdings" panose="05000000000000000000" pitchFamily="2" charset="2"/>
              <a:buChar char="§"/>
            </a:pPr>
            <a:r>
              <a:rPr lang="en-US" altLang="en-US" b="1" dirty="0"/>
              <a:t>Parallelism on a multi-core system:</a:t>
            </a:r>
          </a:p>
          <a:p>
            <a:endParaRPr lang="en-US" altLang="en-US" b="1" dirty="0"/>
          </a:p>
        </p:txBody>
      </p:sp>
      <p:pic>
        <p:nvPicPr>
          <p:cNvPr id="20483" name="Picture 1">
            <a:extLst>
              <a:ext uri="{FF2B5EF4-FFF2-40B4-BE49-F238E27FC236}">
                <a16:creationId xmlns:a16="http://schemas.microsoft.com/office/drawing/2014/main" id="{823F49F0-4145-4731-B6A8-7F150BB63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414" y="1830388"/>
            <a:ext cx="7799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id="{B2355580-5738-4BF5-8926-EC91E28B0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9675" y="3647590"/>
            <a:ext cx="469265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AD927E8-64DE-4671-A690-608A4563E404}"/>
              </a:ext>
            </a:extLst>
          </p:cNvPr>
          <p:cNvSpPr>
            <a:spLocks noGrp="1"/>
          </p:cNvSpPr>
          <p:nvPr>
            <p:ph type="title"/>
          </p:nvPr>
        </p:nvSpPr>
        <p:spPr>
          <a:xfrm>
            <a:off x="2536826" y="213537"/>
            <a:ext cx="7673975" cy="576262"/>
          </a:xfrm>
        </p:spPr>
        <p:txBody>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id="{9FB1F3DE-869C-4D7F-9A3F-53A8F1DC93F7}"/>
              </a:ext>
            </a:extLst>
          </p:cNvPr>
          <p:cNvSpPr>
            <a:spLocks noGrp="1"/>
          </p:cNvSpPr>
          <p:nvPr>
            <p:ph idx="1"/>
          </p:nvPr>
        </p:nvSpPr>
        <p:spPr>
          <a:xfrm>
            <a:off x="2330450" y="1233489"/>
            <a:ext cx="7156450" cy="4530725"/>
          </a:xfrm>
        </p:spPr>
        <p:txBody>
          <a:bodyPr/>
          <a:lstStyle/>
          <a:p>
            <a:r>
              <a:rPr lang="en-US" altLang="en-US" dirty="0"/>
              <a:t>Types of parallelism </a:t>
            </a:r>
          </a:p>
          <a:p>
            <a:pPr lvl="1"/>
            <a:r>
              <a:rPr lang="en-US" altLang="en-US" b="1" dirty="0">
                <a:solidFill>
                  <a:srgbClr val="006699"/>
                </a:solidFill>
                <a:latin typeface="+mj-lt"/>
              </a:rPr>
              <a:t>Data parallelism </a:t>
            </a:r>
            <a:r>
              <a:rPr lang="en-US" altLang="en-US" dirty="0"/>
              <a:t>– distributes subsets of the same data across multiple cores, same operation on each</a:t>
            </a:r>
            <a:endParaRPr lang="en-US" altLang="en-US" b="1" dirty="0">
              <a:solidFill>
                <a:srgbClr val="3366FF"/>
              </a:solidFill>
            </a:endParaRPr>
          </a:p>
          <a:p>
            <a:pPr lvl="1"/>
            <a:r>
              <a:rPr lang="en-US" altLang="en-US" b="1" dirty="0">
                <a:solidFill>
                  <a:srgbClr val="006699"/>
                </a:solidFill>
                <a:latin typeface="+mj-lt"/>
              </a:rPr>
              <a:t>Task parallelism </a:t>
            </a:r>
            <a:r>
              <a:rPr lang="en-US" altLang="en-US" dirty="0"/>
              <a:t>– distributing threads across cores, each thread performing unique operation</a:t>
            </a:r>
          </a:p>
          <a:p>
            <a:pPr lvl="1">
              <a:buFont typeface="Monotype Sorts" pitchFamily="-84" charset="2"/>
              <a:buNone/>
            </a:pP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1981201"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2325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297ACC2-6415-49B5-B30C-3C6679A213F7}"/>
              </a:ext>
            </a:extLst>
          </p:cNvPr>
          <p:cNvSpPr>
            <a:spLocks noGrp="1"/>
          </p:cNvSpPr>
          <p:nvPr>
            <p:ph type="title"/>
          </p:nvPr>
        </p:nvSpPr>
        <p:spPr/>
        <p:txBody>
          <a:bodyPr/>
          <a:lstStyle/>
          <a:p>
            <a:r>
              <a:rPr lang="en-US" altLang="en-US" dirty="0"/>
              <a:t>Data and Task Parallelism</a:t>
            </a:r>
          </a:p>
        </p:txBody>
      </p:sp>
      <p:pic>
        <p:nvPicPr>
          <p:cNvPr id="24578" name="Picture 1">
            <a:extLst>
              <a:ext uri="{FF2B5EF4-FFF2-40B4-BE49-F238E27FC236}">
                <a16:creationId xmlns:a16="http://schemas.microsoft.com/office/drawing/2014/main" id="{7C4056CB-23F8-4E11-9D19-A3540316F5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2301" y="1473200"/>
            <a:ext cx="5851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8081C5BE-54CB-4060-BFB3-18429EA46275}"/>
              </a:ext>
            </a:extLst>
          </p:cNvPr>
          <p:cNvSpPr>
            <a:spLocks noGrp="1" noChangeArrowheads="1"/>
          </p:cNvSpPr>
          <p:nvPr>
            <p:ph type="title"/>
          </p:nvPr>
        </p:nvSpPr>
        <p:spPr>
          <a:xfrm>
            <a:off x="1981200" y="229606"/>
            <a:ext cx="8229600" cy="576262"/>
          </a:xfrm>
        </p:spPr>
        <p:txBody>
          <a:bodyPr/>
          <a:lstStyle/>
          <a:p>
            <a:pPr eaLnBrk="1" hangingPunct="1"/>
            <a:r>
              <a:rPr lang="en-US" altLang="en-US" dirty="0"/>
              <a:t>Amdahl’s Law</a:t>
            </a:r>
          </a:p>
        </p:txBody>
      </p:sp>
      <p:sp>
        <p:nvSpPr>
          <p:cNvPr id="12291" name="Rectangle 3">
            <a:extLst>
              <a:ext uri="{FF2B5EF4-FFF2-40B4-BE49-F238E27FC236}">
                <a16:creationId xmlns:a16="http://schemas.microsoft.com/office/drawing/2014/main" id="{6A1AEDCB-DDB2-4B98-87D9-BFA079D3CF4C}"/>
              </a:ext>
            </a:extLst>
          </p:cNvPr>
          <p:cNvSpPr>
            <a:spLocks noGrp="1" noChangeArrowheads="1"/>
          </p:cNvSpPr>
          <p:nvPr>
            <p:ph type="body" idx="1"/>
          </p:nvPr>
        </p:nvSpPr>
        <p:spPr>
          <a:xfrm>
            <a:off x="2393950" y="1106489"/>
            <a:ext cx="7900988" cy="4530725"/>
          </a:xfrm>
        </p:spPr>
        <p:txBody>
          <a:bodyPr/>
          <a:lstStyle/>
          <a:p>
            <a:pPr>
              <a:defRPr/>
            </a:pPr>
            <a:r>
              <a:rPr lang="en-US" altLang="en-US" dirty="0">
                <a:cs typeface="ＭＳ Ｐゴシック" charset="-128"/>
              </a:rPr>
              <a:t>Identifies performance gains from adding additional cores to an application that has both serial and parallel components</a:t>
            </a:r>
          </a:p>
          <a:p>
            <a:pPr>
              <a:defRPr/>
            </a:pPr>
            <a:r>
              <a:rPr lang="en-US" altLang="en-US" i="1" dirty="0">
                <a:cs typeface="ＭＳ Ｐゴシック" charset="-128"/>
              </a:rPr>
              <a:t>S</a:t>
            </a:r>
            <a:r>
              <a:rPr lang="en-US" altLang="en-US" dirty="0">
                <a:cs typeface="ＭＳ Ｐゴシック" charset="-128"/>
              </a:rPr>
              <a:t> is serial portion</a:t>
            </a:r>
          </a:p>
          <a:p>
            <a:pPr>
              <a:defRPr/>
            </a:pPr>
            <a:r>
              <a:rPr lang="en-US" altLang="en-US" i="1" dirty="0">
                <a:cs typeface="ＭＳ Ｐゴシック" charset="-128"/>
              </a:rPr>
              <a:t>N</a:t>
            </a:r>
            <a:r>
              <a:rPr lang="en-US" altLang="en-US" dirty="0">
                <a:cs typeface="ＭＳ Ｐゴシック" charset="-128"/>
              </a:rPr>
              <a:t> processing cores</a:t>
            </a:r>
          </a:p>
          <a:p>
            <a:pPr>
              <a:defRPr/>
            </a:pPr>
            <a:endParaRPr lang="en-US" altLang="en-US" dirty="0">
              <a:cs typeface="ＭＳ Ｐゴシック" charset="-128"/>
            </a:endParaRPr>
          </a:p>
          <a:p>
            <a:pPr>
              <a:defRPr/>
            </a:pPr>
            <a:endParaRPr lang="en-US" altLang="en-US" dirty="0">
              <a:cs typeface="ＭＳ Ｐゴシック" charset="-128"/>
            </a:endParaRPr>
          </a:p>
          <a:p>
            <a:pPr marL="0" indent="0">
              <a:buNone/>
              <a:defRPr/>
            </a:pPr>
            <a:endParaRPr lang="en-US" altLang="en-US" dirty="0">
              <a:cs typeface="ＭＳ Ｐゴシック" charset="-128"/>
            </a:endParaRPr>
          </a:p>
          <a:p>
            <a:pPr>
              <a:defRPr/>
            </a:pPr>
            <a:r>
              <a:rPr lang="en-US" altLang="en-US" dirty="0">
                <a:cs typeface="ＭＳ Ｐゴシック" charset="-128"/>
              </a:rPr>
              <a:t>That is, if application is 75% parallel / 25% serial, moving from 1 to 2 cores results in speedup of 1.6 times</a:t>
            </a:r>
          </a:p>
          <a:p>
            <a:pPr>
              <a:defRPr/>
            </a:pPr>
            <a:r>
              <a:rPr lang="en-US" altLang="en-US" dirty="0">
                <a:cs typeface="ＭＳ Ｐゴシック" charset="-128"/>
              </a:rPr>
              <a:t>As </a:t>
            </a:r>
            <a:r>
              <a:rPr lang="en-US" altLang="en-US" i="1" dirty="0">
                <a:cs typeface="ＭＳ Ｐゴシック" charset="-128"/>
              </a:rPr>
              <a:t>N</a:t>
            </a:r>
            <a:r>
              <a:rPr lang="en-US" altLang="en-US" dirty="0">
                <a:cs typeface="ＭＳ Ｐゴシック" charset="-128"/>
              </a:rPr>
              <a:t> approaches infinity, speedup approaches 1 / </a:t>
            </a:r>
            <a:r>
              <a:rPr lang="en-US" altLang="en-US" i="1" dirty="0">
                <a:cs typeface="ＭＳ Ｐゴシック" charset="-128"/>
              </a:rPr>
              <a:t>S</a:t>
            </a:r>
          </a:p>
          <a:p>
            <a:pPr>
              <a:buFont typeface="Monotype Sorts" pitchFamily="-84" charset="2"/>
              <a:buNone/>
              <a:defRPr/>
            </a:pPr>
            <a:br>
              <a:rPr lang="en-US" altLang="en-US" b="1" dirty="0">
                <a:cs typeface="ＭＳ Ｐゴシック" charset="-128"/>
              </a:rPr>
            </a:br>
            <a:r>
              <a:rPr lang="en-US" altLang="en-US" b="1" dirty="0">
                <a:cs typeface="ＭＳ Ｐゴシック" charset="-128"/>
              </a:rPr>
              <a:t>Serial portion of an application has disproportionate  effect on performance gained by adding additional cores</a:t>
            </a:r>
          </a:p>
          <a:p>
            <a:pPr>
              <a:buFont typeface="Monotype Sorts" pitchFamily="-84" charset="2"/>
              <a:buNone/>
              <a:defRPr/>
            </a:pPr>
            <a:endParaRPr lang="en-US" altLang="en-US" sz="800" b="1" dirty="0"/>
          </a:p>
          <a:p>
            <a:pPr>
              <a:defRPr/>
            </a:pPr>
            <a:r>
              <a:rPr lang="en-US" altLang="en-US" dirty="0">
                <a:cs typeface="ＭＳ Ｐゴシック" charset="-128"/>
              </a:rPr>
              <a:t>But does the law take into account contemporary multicore systems?</a:t>
            </a:r>
          </a:p>
        </p:txBody>
      </p:sp>
      <p:pic>
        <p:nvPicPr>
          <p:cNvPr id="25603" name="Picture 1" descr="Screen Shot 2012-12-04 at 7.54.07 PM.png">
            <a:extLst>
              <a:ext uri="{FF2B5EF4-FFF2-40B4-BE49-F238E27FC236}">
                <a16:creationId xmlns:a16="http://schemas.microsoft.com/office/drawing/2014/main" id="{73692B8D-A89E-4AD0-A1E3-ED895D4F4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0118" y="2597183"/>
            <a:ext cx="243046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81CBC2B-DB28-4332-A1D1-A51237439D2D}"/>
              </a:ext>
            </a:extLst>
          </p:cNvPr>
          <p:cNvSpPr>
            <a:spLocks noGrp="1"/>
          </p:cNvSpPr>
          <p:nvPr>
            <p:ph type="title"/>
          </p:nvPr>
        </p:nvSpPr>
        <p:spPr>
          <a:xfrm>
            <a:off x="1981200" y="224522"/>
            <a:ext cx="8229600" cy="576262"/>
          </a:xfrm>
        </p:spPr>
        <p:txBody>
          <a:bodyPr/>
          <a:lstStyle/>
          <a:p>
            <a:r>
              <a:rPr lang="en-US" altLang="en-US" dirty="0"/>
              <a:t>Amdahl’s Law</a:t>
            </a:r>
          </a:p>
        </p:txBody>
      </p:sp>
      <p:pic>
        <p:nvPicPr>
          <p:cNvPr id="27650" name="Picture 3">
            <a:extLst>
              <a:ext uri="{FF2B5EF4-FFF2-40B4-BE49-F238E27FC236}">
                <a16:creationId xmlns:a16="http://schemas.microsoft.com/office/drawing/2014/main" id="{9173F832-D0B8-4682-8422-824AC9A2C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2550" y="1411289"/>
            <a:ext cx="52768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30A3DCFF-94B3-4FFC-B2A6-FE43AD17947C}"/>
              </a:ext>
            </a:extLst>
          </p:cNvPr>
          <p:cNvSpPr>
            <a:spLocks noGrp="1" noChangeArrowheads="1"/>
          </p:cNvSpPr>
          <p:nvPr>
            <p:ph type="title"/>
          </p:nvPr>
        </p:nvSpPr>
        <p:spPr>
          <a:xfrm>
            <a:off x="2460626" y="229606"/>
            <a:ext cx="7826375" cy="576262"/>
          </a:xfrm>
        </p:spPr>
        <p:txBody>
          <a:bodyPr/>
          <a:lstStyle/>
          <a:p>
            <a:pPr eaLnBrk="1" hangingPunct="1"/>
            <a:r>
              <a:rPr lang="en-US" altLang="en-US" dirty="0"/>
              <a:t>User Threads and Kernel Threads</a:t>
            </a:r>
          </a:p>
        </p:txBody>
      </p:sp>
      <p:sp>
        <p:nvSpPr>
          <p:cNvPr id="28674" name="Rectangle 3">
            <a:extLst>
              <a:ext uri="{FF2B5EF4-FFF2-40B4-BE49-F238E27FC236}">
                <a16:creationId xmlns:a16="http://schemas.microsoft.com/office/drawing/2014/main" id="{BA746B80-CDA4-4092-8028-5DF7040388F9}"/>
              </a:ext>
            </a:extLst>
          </p:cNvPr>
          <p:cNvSpPr>
            <a:spLocks noGrp="1" noChangeArrowheads="1"/>
          </p:cNvSpPr>
          <p:nvPr>
            <p:ph type="body" idx="1"/>
          </p:nvPr>
        </p:nvSpPr>
        <p:spPr/>
        <p:txBody>
          <a:bodyPr/>
          <a:lstStyle/>
          <a:p>
            <a:r>
              <a:rPr lang="en-US" altLang="en-US" b="1" dirty="0">
                <a:solidFill>
                  <a:srgbClr val="006699"/>
                </a:solidFill>
                <a:latin typeface="+mj-lt"/>
              </a:rPr>
              <a:t>User threads </a:t>
            </a:r>
            <a:r>
              <a:rPr lang="en-US" altLang="en-US" dirty="0"/>
              <a:t>- management done by user-level threads library</a:t>
            </a:r>
          </a:p>
          <a:p>
            <a:r>
              <a:rPr lang="en-US" altLang="en-US" dirty="0"/>
              <a:t>Three primary thread libraries:</a:t>
            </a:r>
          </a:p>
          <a:p>
            <a:pPr lvl="1"/>
            <a:r>
              <a:rPr lang="en-US" altLang="en-US" dirty="0"/>
              <a:t> POSIX </a:t>
            </a:r>
            <a:r>
              <a:rPr lang="en-US" altLang="en-US" b="1" dirty="0" err="1">
                <a:solidFill>
                  <a:srgbClr val="006699"/>
                </a:solidFill>
                <a:latin typeface="+mj-lt"/>
              </a:rPr>
              <a:t>Pthreads</a:t>
            </a:r>
            <a:endParaRPr lang="en-US" altLang="en-US" b="1" dirty="0">
              <a:solidFill>
                <a:srgbClr val="006699"/>
              </a:solidFill>
              <a:latin typeface="+mj-lt"/>
            </a:endParaRPr>
          </a:p>
          <a:p>
            <a:pPr lvl="1"/>
            <a:r>
              <a:rPr lang="en-US" altLang="en-US" dirty="0"/>
              <a:t> Windows threads</a:t>
            </a:r>
          </a:p>
          <a:p>
            <a:pPr lvl="1"/>
            <a:r>
              <a:rPr lang="en-US" altLang="en-US" dirty="0"/>
              <a:t> Java threads</a:t>
            </a:r>
          </a:p>
          <a:p>
            <a:r>
              <a:rPr lang="en-US" altLang="en-US" b="1" dirty="0">
                <a:solidFill>
                  <a:srgbClr val="006699"/>
                </a:solidFill>
                <a:latin typeface="+mj-lt"/>
              </a:rPr>
              <a:t>Kernel threads </a:t>
            </a:r>
            <a:r>
              <a:rPr lang="en-US" altLang="en-US" dirty="0"/>
              <a:t>- Supported by the Kernel</a:t>
            </a:r>
          </a:p>
          <a:p>
            <a:r>
              <a:rPr lang="en-US" altLang="en-US" dirty="0"/>
              <a:t>Examples – virtually all general -purpose operating systems, including:</a:t>
            </a:r>
          </a:p>
          <a:p>
            <a:pPr lvl="1"/>
            <a:r>
              <a:rPr lang="en-US" altLang="en-US" dirty="0"/>
              <a:t>Windows </a:t>
            </a:r>
          </a:p>
          <a:p>
            <a:pPr lvl="1"/>
            <a:r>
              <a:rPr lang="en-US" altLang="en-US" dirty="0"/>
              <a:t>Linux</a:t>
            </a:r>
          </a:p>
          <a:p>
            <a:pPr lvl="1"/>
            <a:r>
              <a:rPr lang="en-US" altLang="en-US" dirty="0"/>
              <a:t>Mac OS X</a:t>
            </a:r>
          </a:p>
          <a:p>
            <a:pPr lvl="1"/>
            <a:r>
              <a:rPr lang="en-US" altLang="en-US" dirty="0"/>
              <a:t>iOS</a:t>
            </a:r>
          </a:p>
          <a:p>
            <a:pPr lvl="1"/>
            <a:r>
              <a:rPr lang="en-US" altLang="en-US" dirty="0"/>
              <a:t>Android</a:t>
            </a:r>
          </a:p>
          <a:p>
            <a:pPr lvl="1"/>
            <a:endParaRPr lang="en-US" alt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3ED592C-0C4E-45A3-A96C-C192AD94647B}"/>
              </a:ext>
            </a:extLst>
          </p:cNvPr>
          <p:cNvSpPr>
            <a:spLocks noGrp="1"/>
          </p:cNvSpPr>
          <p:nvPr>
            <p:ph type="title"/>
          </p:nvPr>
        </p:nvSpPr>
        <p:spPr/>
        <p:txBody>
          <a:bodyPr/>
          <a:lstStyle/>
          <a:p>
            <a:r>
              <a:rPr lang="en-US" altLang="en-US"/>
              <a:t>User and Kernel Threads</a:t>
            </a:r>
          </a:p>
        </p:txBody>
      </p:sp>
      <p:pic>
        <p:nvPicPr>
          <p:cNvPr id="30722" name="Picture 1">
            <a:extLst>
              <a:ext uri="{FF2B5EF4-FFF2-40B4-BE49-F238E27FC236}">
                <a16:creationId xmlns:a16="http://schemas.microsoft.com/office/drawing/2014/main" id="{2BDB5D90-D947-41F8-BDFE-DD7C4ED2F1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4938" y="1901825"/>
            <a:ext cx="4826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27C60FED-BD89-4655-8023-6D89846C2197}"/>
              </a:ext>
            </a:extLst>
          </p:cNvPr>
          <p:cNvSpPr>
            <a:spLocks noGrp="1" noChangeArrowheads="1"/>
          </p:cNvSpPr>
          <p:nvPr>
            <p:ph type="title"/>
          </p:nvPr>
        </p:nvSpPr>
        <p:spPr>
          <a:xfrm>
            <a:off x="1981200" y="226237"/>
            <a:ext cx="8229600" cy="576262"/>
          </a:xfrm>
        </p:spPr>
        <p:txBody>
          <a:bodyPr/>
          <a:lstStyle/>
          <a:p>
            <a:pPr eaLnBrk="1" hangingPunct="1"/>
            <a:r>
              <a:rPr lang="en-US" altLang="en-US" dirty="0"/>
              <a:t>Multithreading Models</a:t>
            </a:r>
          </a:p>
        </p:txBody>
      </p:sp>
      <p:sp>
        <p:nvSpPr>
          <p:cNvPr id="31746" name="Rectangle 3">
            <a:extLst>
              <a:ext uri="{FF2B5EF4-FFF2-40B4-BE49-F238E27FC236}">
                <a16:creationId xmlns:a16="http://schemas.microsoft.com/office/drawing/2014/main" id="{0986761F-3FB5-4AD0-B6CE-CA9BD246E11B}"/>
              </a:ext>
            </a:extLst>
          </p:cNvPr>
          <p:cNvSpPr>
            <a:spLocks noGrp="1" noChangeArrowheads="1"/>
          </p:cNvSpPr>
          <p:nvPr>
            <p:ph type="body" idx="1"/>
          </p:nvPr>
        </p:nvSpPr>
        <p:spPr/>
        <p:txBody>
          <a:bodyPr/>
          <a:lstStyle/>
          <a:p>
            <a:r>
              <a:rPr lang="en-US" altLang="en-US" dirty="0"/>
              <a:t>Many-to-One</a:t>
            </a:r>
            <a:br>
              <a:rPr lang="en-US" altLang="en-US" dirty="0"/>
            </a:br>
            <a:endParaRPr lang="en-US" altLang="en-US" dirty="0"/>
          </a:p>
          <a:p>
            <a:r>
              <a:rPr lang="en-US" altLang="en-US" dirty="0"/>
              <a:t>One-to-One</a:t>
            </a:r>
            <a:br>
              <a:rPr lang="en-US" altLang="en-US" dirty="0"/>
            </a:br>
            <a:endParaRPr lang="en-US" altLang="en-US" dirty="0"/>
          </a:p>
          <a:p>
            <a:r>
              <a:rPr lang="en-US" altLang="en-US" dirty="0"/>
              <a:t>Many-to-Many</a:t>
            </a:r>
          </a:p>
          <a:p>
            <a:endParaRPr lang="en-US" alt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1981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2330450" y="1233489"/>
            <a:ext cx="7721730" cy="4530725"/>
          </a:xfrm>
        </p:spPr>
        <p:txBody>
          <a:bodyPr/>
          <a:lstStyle/>
          <a:p>
            <a:r>
              <a:rPr lang="en-US" altLang="en-US" dirty="0"/>
              <a:t>Many user-level threads mapped to single kernel thread</a:t>
            </a:r>
          </a:p>
          <a:p>
            <a:r>
              <a:rPr lang="en-US" altLang="en-US" dirty="0"/>
              <a:t>One thread blocking causes all to block</a:t>
            </a:r>
          </a:p>
          <a:p>
            <a:r>
              <a:rPr lang="en-US" altLang="en-US" dirty="0"/>
              <a:t>Multiple threads may not run in parallel on </a:t>
            </a:r>
            <a:r>
              <a:rPr lang="en-US" altLang="en-US" dirty="0" err="1"/>
              <a:t>muticore</a:t>
            </a:r>
            <a:r>
              <a:rPr lang="en-US" altLang="en-US" dirty="0"/>
              <a:t> system because only one may be in kernel at a time</a:t>
            </a:r>
          </a:p>
          <a:p>
            <a:r>
              <a:rPr lang="en-US" altLang="en-US" dirty="0"/>
              <a:t>Few systems currently use this model</a:t>
            </a:r>
          </a:p>
          <a:p>
            <a:r>
              <a:rPr lang="en-US" altLang="en-US" dirty="0"/>
              <a:t>Examples:</a:t>
            </a:r>
          </a:p>
          <a:p>
            <a:pPr lvl="1"/>
            <a:r>
              <a:rPr lang="en-US" altLang="en-US" b="1" dirty="0">
                <a:solidFill>
                  <a:srgbClr val="006699"/>
                </a:solidFill>
                <a:latin typeface="+mj-lt"/>
              </a:rPr>
              <a:t>Solaris Green Threads</a:t>
            </a:r>
          </a:p>
          <a:p>
            <a:pPr lvl="1"/>
            <a:r>
              <a:rPr lang="en-US" altLang="en-US" b="1" dirty="0">
                <a:solidFill>
                  <a:srgbClr val="006699"/>
                </a:solidFill>
                <a:latin typeface="+mj-lt"/>
              </a:rPr>
              <a:t>GNU Portable Threads</a:t>
            </a:r>
          </a:p>
        </p:txBody>
      </p:sp>
      <p:pic>
        <p:nvPicPr>
          <p:cNvPr id="33795" name="Picture 1">
            <a:extLst>
              <a:ext uri="{FF2B5EF4-FFF2-40B4-BE49-F238E27FC236}">
                <a16:creationId xmlns:a16="http://schemas.microsoft.com/office/drawing/2014/main" id="{6B215585-915F-44AD-918A-FBC0A438F8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2956" y="3672082"/>
            <a:ext cx="395922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FBEFB0E-7F3F-4EF4-9827-FE005FBB4E98}"/>
              </a:ext>
            </a:extLst>
          </p:cNvPr>
          <p:cNvSpPr>
            <a:spLocks noGrp="1" noChangeArrowheads="1"/>
          </p:cNvSpPr>
          <p:nvPr>
            <p:ph type="title"/>
          </p:nvPr>
        </p:nvSpPr>
        <p:spPr>
          <a:xfrm>
            <a:off x="1981200" y="224522"/>
            <a:ext cx="8229600" cy="576262"/>
          </a:xfrm>
        </p:spPr>
        <p:txBody>
          <a:bodyPr/>
          <a:lstStyle/>
          <a:p>
            <a:pPr eaLnBrk="1" hangingPunct="1"/>
            <a:r>
              <a:rPr lang="en-US" altLang="en-US" dirty="0"/>
              <a:t>One-to-One</a:t>
            </a:r>
          </a:p>
        </p:txBody>
      </p:sp>
      <p:sp>
        <p:nvSpPr>
          <p:cNvPr id="35842" name="Rectangle 3">
            <a:extLst>
              <a:ext uri="{FF2B5EF4-FFF2-40B4-BE49-F238E27FC236}">
                <a16:creationId xmlns:a16="http://schemas.microsoft.com/office/drawing/2014/main" id="{C9353153-B94C-4BC4-A944-80F7FC0E3196}"/>
              </a:ext>
            </a:extLst>
          </p:cNvPr>
          <p:cNvSpPr>
            <a:spLocks noGrp="1" noChangeArrowheads="1"/>
          </p:cNvSpPr>
          <p:nvPr>
            <p:ph type="body" idx="1"/>
          </p:nvPr>
        </p:nvSpPr>
        <p:spPr>
          <a:xfrm>
            <a:off x="2330450" y="1233489"/>
            <a:ext cx="7628423" cy="4530725"/>
          </a:xfrm>
        </p:spPr>
        <p:txBody>
          <a:bodyPr/>
          <a:lstStyle/>
          <a:p>
            <a:r>
              <a:rPr lang="en-US" altLang="en-US" dirty="0"/>
              <a:t>Each user-level thread maps to kernel thread</a:t>
            </a:r>
          </a:p>
          <a:p>
            <a:r>
              <a:rPr lang="en-US" altLang="en-US" dirty="0"/>
              <a:t>Creating a user-level thread creates a kernel thread</a:t>
            </a:r>
          </a:p>
          <a:p>
            <a:r>
              <a:rPr lang="en-US" altLang="en-US" dirty="0"/>
              <a:t>More concurrency than many-to-one</a:t>
            </a:r>
          </a:p>
          <a:p>
            <a:r>
              <a:rPr lang="en-US" altLang="en-US" dirty="0"/>
              <a:t>Number of threads per process sometimes restricted due to overhead</a:t>
            </a:r>
          </a:p>
          <a:p>
            <a:r>
              <a:rPr lang="en-US" altLang="en-US" dirty="0"/>
              <a:t>Examples</a:t>
            </a:r>
          </a:p>
          <a:p>
            <a:pPr lvl="1"/>
            <a:r>
              <a:rPr lang="en-US" altLang="en-US" dirty="0"/>
              <a:t>Windows</a:t>
            </a:r>
          </a:p>
          <a:p>
            <a:pPr lvl="1"/>
            <a:r>
              <a:rPr lang="en-US" altLang="en-US" dirty="0"/>
              <a:t>Linux</a:t>
            </a:r>
          </a:p>
        </p:txBody>
      </p:sp>
      <p:pic>
        <p:nvPicPr>
          <p:cNvPr id="35843" name="Picture 1">
            <a:extLst>
              <a:ext uri="{FF2B5EF4-FFF2-40B4-BE49-F238E27FC236}">
                <a16:creationId xmlns:a16="http://schemas.microsoft.com/office/drawing/2014/main" id="{EF8F904A-031A-45E1-82C4-C375DF8A6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8626" y="3349625"/>
            <a:ext cx="39147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6AC490D-7E71-499F-80A2-0817A44950E2}"/>
              </a:ext>
            </a:extLst>
          </p:cNvPr>
          <p:cNvSpPr>
            <a:spLocks noGrp="1" noChangeArrowheads="1"/>
          </p:cNvSpPr>
          <p:nvPr>
            <p:ph type="title"/>
          </p:nvPr>
        </p:nvSpPr>
        <p:spPr>
          <a:xfrm>
            <a:off x="1981200" y="224522"/>
            <a:ext cx="8229600" cy="576262"/>
          </a:xfrm>
        </p:spPr>
        <p:txBody>
          <a:bodyPr/>
          <a:lstStyle/>
          <a:p>
            <a:pPr eaLnBrk="1" hangingPunct="1"/>
            <a:r>
              <a:rPr lang="en-US" altLang="en-US" dirty="0"/>
              <a:t>Many-to-Many Model</a:t>
            </a:r>
          </a:p>
        </p:txBody>
      </p:sp>
      <p:sp>
        <p:nvSpPr>
          <p:cNvPr id="37890" name="Rectangle 3">
            <a:extLst>
              <a:ext uri="{FF2B5EF4-FFF2-40B4-BE49-F238E27FC236}">
                <a16:creationId xmlns:a16="http://schemas.microsoft.com/office/drawing/2014/main" id="{6A3ECDFD-78CA-4E72-9500-110C17908290}"/>
              </a:ext>
            </a:extLst>
          </p:cNvPr>
          <p:cNvSpPr>
            <a:spLocks noGrp="1" noChangeArrowheads="1"/>
          </p:cNvSpPr>
          <p:nvPr>
            <p:ph type="body" idx="1"/>
          </p:nvPr>
        </p:nvSpPr>
        <p:spPr>
          <a:xfrm>
            <a:off x="2351089" y="1155700"/>
            <a:ext cx="7607785" cy="4445000"/>
          </a:xfrm>
        </p:spPr>
        <p:txBody>
          <a:bodyPr/>
          <a:lstStyle/>
          <a:p>
            <a:r>
              <a:rPr lang="en-US" altLang="en-US" dirty="0"/>
              <a:t>Allows many user level threads to be mapped to many kernel threads</a:t>
            </a:r>
          </a:p>
          <a:p>
            <a:r>
              <a:rPr lang="en-US" altLang="en-US" dirty="0"/>
              <a:t>Allows the  operating system to create a sufficient number of kernel threads</a:t>
            </a:r>
          </a:p>
          <a:p>
            <a:r>
              <a:rPr lang="en-US" altLang="en-US" dirty="0"/>
              <a:t>Windows  with the </a:t>
            </a:r>
            <a:r>
              <a:rPr lang="en-US" altLang="en-US" i="1" dirty="0" err="1"/>
              <a:t>ThreadFiber</a:t>
            </a:r>
            <a:r>
              <a:rPr lang="en-US" altLang="en-US" dirty="0"/>
              <a:t> package</a:t>
            </a:r>
          </a:p>
          <a:p>
            <a:r>
              <a:rPr lang="en-US" altLang="en-US" dirty="0"/>
              <a:t>Otherwise not very common</a:t>
            </a:r>
          </a:p>
        </p:txBody>
      </p:sp>
      <p:pic>
        <p:nvPicPr>
          <p:cNvPr id="37891" name="Picture 1">
            <a:extLst>
              <a:ext uri="{FF2B5EF4-FFF2-40B4-BE49-F238E27FC236}">
                <a16:creationId xmlns:a16="http://schemas.microsoft.com/office/drawing/2014/main" id="{CCAA589D-3ED6-47FF-8B49-15D85808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378200"/>
            <a:ext cx="39433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A98DC882-9265-4F2A-AAAB-DD166A263E20}"/>
              </a:ext>
            </a:extLst>
          </p:cNvPr>
          <p:cNvSpPr>
            <a:spLocks noGrp="1" noChangeArrowheads="1"/>
          </p:cNvSpPr>
          <p:nvPr>
            <p:ph type="title"/>
          </p:nvPr>
        </p:nvSpPr>
        <p:spPr>
          <a:xfrm>
            <a:off x="1981200" y="228830"/>
            <a:ext cx="8229600" cy="576262"/>
          </a:xfrm>
        </p:spPr>
        <p:txBody>
          <a:bodyPr/>
          <a:lstStyle/>
          <a:p>
            <a:pPr eaLnBrk="1" hangingPunct="1"/>
            <a:r>
              <a:rPr lang="en-US" altLang="en-US" dirty="0"/>
              <a:t>Two-level Model</a:t>
            </a:r>
          </a:p>
        </p:txBody>
      </p:sp>
      <p:sp>
        <p:nvSpPr>
          <p:cNvPr id="39938" name="Rectangle 3">
            <a:extLst>
              <a:ext uri="{FF2B5EF4-FFF2-40B4-BE49-F238E27FC236}">
                <a16:creationId xmlns:a16="http://schemas.microsoft.com/office/drawing/2014/main" id="{A2E2CD6A-C625-47A4-91CD-EAFB177081EE}"/>
              </a:ext>
            </a:extLst>
          </p:cNvPr>
          <p:cNvSpPr>
            <a:spLocks noGrp="1" noChangeArrowheads="1"/>
          </p:cNvSpPr>
          <p:nvPr>
            <p:ph type="body" idx="1"/>
          </p:nvPr>
        </p:nvSpPr>
        <p:spPr>
          <a:xfrm>
            <a:off x="2363788" y="1155701"/>
            <a:ext cx="7641739" cy="4456113"/>
          </a:xfrm>
        </p:spPr>
        <p:txBody>
          <a:bodyPr/>
          <a:lstStyle/>
          <a:p>
            <a:r>
              <a:rPr lang="en-US" altLang="en-US" dirty="0"/>
              <a:t>Similar to M:M, except that it allows a user thread to be </a:t>
            </a:r>
            <a:r>
              <a:rPr lang="en-US" altLang="en-US" b="1" dirty="0"/>
              <a:t>bound</a:t>
            </a:r>
            <a:r>
              <a:rPr lang="en-US" altLang="en-US" dirty="0"/>
              <a:t> to kernel thread</a:t>
            </a:r>
          </a:p>
        </p:txBody>
      </p:sp>
      <p:pic>
        <p:nvPicPr>
          <p:cNvPr id="39939" name="Picture 1">
            <a:extLst>
              <a:ext uri="{FF2B5EF4-FFF2-40B4-BE49-F238E27FC236}">
                <a16:creationId xmlns:a16="http://schemas.microsoft.com/office/drawing/2014/main" id="{95426A68-78A8-483B-AE90-0C4299BC7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75100" y="2336800"/>
            <a:ext cx="42227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1981201"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2325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6BE45F0-3DE5-4D5E-A6DF-893325F2493F}"/>
              </a:ext>
            </a:extLst>
          </p:cNvPr>
          <p:cNvSpPr>
            <a:spLocks noGrp="1"/>
          </p:cNvSpPr>
          <p:nvPr>
            <p:ph type="title"/>
          </p:nvPr>
        </p:nvSpPr>
        <p:spPr>
          <a:xfrm>
            <a:off x="1981200" y="216906"/>
            <a:ext cx="8229600" cy="576262"/>
          </a:xfrm>
        </p:spPr>
        <p:txBody>
          <a:bodyPr/>
          <a:lstStyle/>
          <a:p>
            <a:pPr eaLnBrk="1" hangingPunct="1"/>
            <a:r>
              <a:rPr lang="en-US" altLang="en-US" dirty="0"/>
              <a:t>Thread Libraries</a:t>
            </a:r>
          </a:p>
        </p:txBody>
      </p:sp>
      <p:sp>
        <p:nvSpPr>
          <p:cNvPr id="41986" name="Content Placeholder 2">
            <a:extLst>
              <a:ext uri="{FF2B5EF4-FFF2-40B4-BE49-F238E27FC236}">
                <a16:creationId xmlns:a16="http://schemas.microsoft.com/office/drawing/2014/main" id="{656EC163-3A42-463F-98B9-34FCCA5B7338}"/>
              </a:ext>
            </a:extLst>
          </p:cNvPr>
          <p:cNvSpPr>
            <a:spLocks noGrp="1"/>
          </p:cNvSpPr>
          <p:nvPr>
            <p:ph idx="1"/>
          </p:nvPr>
        </p:nvSpPr>
        <p:spPr>
          <a:xfrm>
            <a:off x="2358443" y="1233489"/>
            <a:ext cx="7703067" cy="4530725"/>
          </a:xfrm>
        </p:spPr>
        <p:txBody>
          <a:bodyPr/>
          <a:lstStyle/>
          <a:p>
            <a:r>
              <a:rPr lang="en-US" altLang="en-US" b="1" dirty="0">
                <a:solidFill>
                  <a:srgbClr val="3366FF"/>
                </a:solidFill>
              </a:rPr>
              <a:t>Thread library</a:t>
            </a:r>
            <a:r>
              <a:rPr lang="en-US" altLang="en-US" dirty="0">
                <a:solidFill>
                  <a:srgbClr val="3366FF"/>
                </a:solidFill>
              </a:rPr>
              <a:t> </a:t>
            </a:r>
            <a:r>
              <a:rPr lang="en-US" altLang="en-US" dirty="0"/>
              <a:t>provides programmer with API for creating and managing threads</a:t>
            </a:r>
          </a:p>
          <a:p>
            <a:r>
              <a:rPr lang="en-US" altLang="en-US" dirty="0"/>
              <a:t>Two primary ways of implementing</a:t>
            </a:r>
          </a:p>
          <a:p>
            <a:pPr lvl="1"/>
            <a:r>
              <a:rPr lang="en-US" altLang="en-US" dirty="0"/>
              <a:t>Library entirely in user space</a:t>
            </a:r>
          </a:p>
          <a:p>
            <a:pPr lvl="1"/>
            <a:r>
              <a:rPr lang="en-US" altLang="en-US" dirty="0"/>
              <a:t>Kernel-level library supported by the OS</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F382B6E-9987-479D-9B85-186AB98DDD45}"/>
              </a:ext>
            </a:extLst>
          </p:cNvPr>
          <p:cNvSpPr>
            <a:spLocks noGrp="1" noChangeArrowheads="1"/>
          </p:cNvSpPr>
          <p:nvPr>
            <p:ph type="title"/>
          </p:nvPr>
        </p:nvSpPr>
        <p:spPr>
          <a:xfrm>
            <a:off x="1981200" y="220275"/>
            <a:ext cx="8229600" cy="576262"/>
          </a:xfrm>
        </p:spPr>
        <p:txBody>
          <a:bodyPr/>
          <a:lstStyle/>
          <a:p>
            <a:pPr eaLnBrk="1" hangingPunct="1"/>
            <a:r>
              <a:rPr lang="en-US" altLang="en-US" dirty="0" err="1"/>
              <a:t>Pthreads</a:t>
            </a:r>
            <a:endParaRPr lang="en-US" altLang="en-US" dirty="0"/>
          </a:p>
        </p:txBody>
      </p:sp>
      <p:sp>
        <p:nvSpPr>
          <p:cNvPr id="44034" name="Rectangle 3">
            <a:extLst>
              <a:ext uri="{FF2B5EF4-FFF2-40B4-BE49-F238E27FC236}">
                <a16:creationId xmlns:a16="http://schemas.microsoft.com/office/drawing/2014/main" id="{9DE6F01A-727E-4FA1-9360-3180865E3C5E}"/>
              </a:ext>
            </a:extLst>
          </p:cNvPr>
          <p:cNvSpPr>
            <a:spLocks noGrp="1" noChangeArrowheads="1"/>
          </p:cNvSpPr>
          <p:nvPr>
            <p:ph type="body" idx="1"/>
          </p:nvPr>
        </p:nvSpPr>
        <p:spPr>
          <a:xfrm>
            <a:off x="2382416" y="1233489"/>
            <a:ext cx="7613780" cy="4465637"/>
          </a:xfrm>
        </p:spPr>
        <p:txBody>
          <a:bodyPr/>
          <a:lstStyle/>
          <a:p>
            <a:r>
              <a:rPr lang="en-US" altLang="en-US" dirty="0"/>
              <a:t>May be provided either as user-level or kernel-level</a:t>
            </a:r>
          </a:p>
          <a:p>
            <a:r>
              <a:rPr lang="en-US" altLang="en-US" dirty="0"/>
              <a:t>A POSIX standard (IEEE 1003.1c) API for thread creation and synchronization</a:t>
            </a:r>
          </a:p>
          <a:p>
            <a:r>
              <a:rPr lang="en-US" altLang="en-US" b="1" i="1" dirty="0"/>
              <a:t>Specification</a:t>
            </a:r>
            <a:r>
              <a:rPr lang="en-US" altLang="en-US" dirty="0"/>
              <a:t>, not </a:t>
            </a:r>
            <a:r>
              <a:rPr lang="en-US" altLang="en-US" b="1" i="1" dirty="0"/>
              <a:t>implementation</a:t>
            </a:r>
            <a:endParaRPr lang="en-US" altLang="en-US" dirty="0"/>
          </a:p>
          <a:p>
            <a:r>
              <a:rPr lang="en-US" altLang="en-US" dirty="0"/>
              <a:t>API specifies behavior of the thread library, implementation is up to development of the library</a:t>
            </a:r>
          </a:p>
          <a:p>
            <a:r>
              <a:rPr lang="en-US" altLang="en-US" dirty="0"/>
              <a:t>Common in UNIX operating systems (Linux &amp; Mac OS X)</a:t>
            </a:r>
          </a:p>
          <a:p>
            <a:pPr>
              <a:buFont typeface="Monotype Sorts" pitchFamily="-84" charset="2"/>
              <a:buNone/>
            </a:pPr>
            <a:endParaRPr lang="en-US" alt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0043C8C3-F0F7-45F5-8A7A-9650671B098A}"/>
              </a:ext>
            </a:extLst>
          </p:cNvPr>
          <p:cNvSpPr>
            <a:spLocks noGrp="1"/>
          </p:cNvSpPr>
          <p:nvPr>
            <p:ph type="title"/>
          </p:nvPr>
        </p:nvSpPr>
        <p:spPr>
          <a:xfrm>
            <a:off x="1981200" y="220275"/>
            <a:ext cx="8229600" cy="576262"/>
          </a:xfrm>
        </p:spPr>
        <p:txBody>
          <a:bodyPr/>
          <a:lstStyle/>
          <a:p>
            <a:r>
              <a:rPr lang="en-US" altLang="en-US" dirty="0" err="1"/>
              <a:t>Pthreads</a:t>
            </a:r>
            <a:r>
              <a:rPr lang="en-US" altLang="en-US" dirty="0"/>
              <a:t> Example</a:t>
            </a:r>
          </a:p>
        </p:txBody>
      </p:sp>
      <p:pic>
        <p:nvPicPr>
          <p:cNvPr id="46082" name="Picture 1">
            <a:extLst>
              <a:ext uri="{FF2B5EF4-FFF2-40B4-BE49-F238E27FC236}">
                <a16:creationId xmlns:a16="http://schemas.microsoft.com/office/drawing/2014/main" id="{9A3D775D-6FA1-4646-A7D2-CE6E80B510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9863" y="949325"/>
            <a:ext cx="71374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9245F2F6-2CCF-4D21-8E1F-CB638D27780B}"/>
              </a:ext>
            </a:extLst>
          </p:cNvPr>
          <p:cNvSpPr>
            <a:spLocks noGrp="1"/>
          </p:cNvSpPr>
          <p:nvPr>
            <p:ph type="title"/>
          </p:nvPr>
        </p:nvSpPr>
        <p:spPr>
          <a:xfrm>
            <a:off x="1981200" y="224522"/>
            <a:ext cx="8229600" cy="576262"/>
          </a:xfrm>
        </p:spPr>
        <p:txBody>
          <a:bodyPr/>
          <a:lstStyle/>
          <a:p>
            <a:r>
              <a:rPr lang="en-US" altLang="en-US" dirty="0" err="1"/>
              <a:t>Pthreads</a:t>
            </a:r>
            <a:r>
              <a:rPr lang="en-US" altLang="en-US" dirty="0"/>
              <a:t> Example (Cont.)</a:t>
            </a:r>
          </a:p>
        </p:txBody>
      </p:sp>
      <p:pic>
        <p:nvPicPr>
          <p:cNvPr id="47106" name="Picture 2">
            <a:extLst>
              <a:ext uri="{FF2B5EF4-FFF2-40B4-BE49-F238E27FC236}">
                <a16:creationId xmlns:a16="http://schemas.microsoft.com/office/drawing/2014/main" id="{78685247-D5BA-441C-A8DF-77393E66C5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057400"/>
            <a:ext cx="56388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3030B908-CBBC-46B7-AB64-06E0AE91FE7D}"/>
              </a:ext>
            </a:extLst>
          </p:cNvPr>
          <p:cNvSpPr>
            <a:spLocks noGrp="1"/>
          </p:cNvSpPr>
          <p:nvPr>
            <p:ph type="title"/>
          </p:nvPr>
        </p:nvSpPr>
        <p:spPr>
          <a:xfrm>
            <a:off x="2547939" y="222868"/>
            <a:ext cx="7793037" cy="576262"/>
          </a:xfrm>
        </p:spPr>
        <p:txBody>
          <a:bodyPr/>
          <a:lstStyle/>
          <a:p>
            <a:r>
              <a:rPr lang="en-US" altLang="en-US" dirty="0" err="1"/>
              <a:t>Pthreads</a:t>
            </a:r>
            <a:r>
              <a:rPr lang="en-US" altLang="en-US" dirty="0"/>
              <a:t> Code for Joining 10 Threads</a:t>
            </a:r>
          </a:p>
        </p:txBody>
      </p:sp>
      <p:pic>
        <p:nvPicPr>
          <p:cNvPr id="48130" name="Picture 1">
            <a:extLst>
              <a:ext uri="{FF2B5EF4-FFF2-40B4-BE49-F238E27FC236}">
                <a16:creationId xmlns:a16="http://schemas.microsoft.com/office/drawing/2014/main" id="{67BD81D9-A50E-47F3-9F79-4E6B618DDE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76614" y="14478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7CECD3BA-62CC-49CF-A3B0-2E894A8AF2BD}"/>
              </a:ext>
            </a:extLst>
          </p:cNvPr>
          <p:cNvSpPr>
            <a:spLocks noGrp="1"/>
          </p:cNvSpPr>
          <p:nvPr>
            <p:ph type="title"/>
          </p:nvPr>
        </p:nvSpPr>
        <p:spPr>
          <a:xfrm>
            <a:off x="2065176" y="226237"/>
            <a:ext cx="8615524" cy="576262"/>
          </a:xfrm>
        </p:spPr>
        <p:txBody>
          <a:bodyPr/>
          <a:lstStyle/>
          <a:p>
            <a:r>
              <a:rPr lang="en-US" altLang="en-US" dirty="0"/>
              <a:t>Windows  Multithreaded C Program</a:t>
            </a:r>
          </a:p>
        </p:txBody>
      </p:sp>
      <p:pic>
        <p:nvPicPr>
          <p:cNvPr id="49154" name="Picture 1">
            <a:extLst>
              <a:ext uri="{FF2B5EF4-FFF2-40B4-BE49-F238E27FC236}">
                <a16:creationId xmlns:a16="http://schemas.microsoft.com/office/drawing/2014/main" id="{059F8F90-7DAA-4C82-9441-2A6B6B6451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7200" y="1905000"/>
            <a:ext cx="61849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1E8315E7-366C-43D5-A792-8CEC9E0CAC37}"/>
              </a:ext>
            </a:extLst>
          </p:cNvPr>
          <p:cNvSpPr>
            <a:spLocks noGrp="1"/>
          </p:cNvSpPr>
          <p:nvPr>
            <p:ph type="title"/>
          </p:nvPr>
        </p:nvSpPr>
        <p:spPr>
          <a:xfrm>
            <a:off x="2578360" y="222868"/>
            <a:ext cx="8026141" cy="576262"/>
          </a:xfrm>
        </p:spPr>
        <p:txBody>
          <a:bodyPr/>
          <a:lstStyle/>
          <a:p>
            <a:r>
              <a:rPr lang="en-US" altLang="en-US" sz="3000" dirty="0"/>
              <a:t>Windows  Multithreaded C Program (Cont.)</a:t>
            </a:r>
          </a:p>
        </p:txBody>
      </p:sp>
      <p:pic>
        <p:nvPicPr>
          <p:cNvPr id="50178" name="Picture 3">
            <a:extLst>
              <a:ext uri="{FF2B5EF4-FFF2-40B4-BE49-F238E27FC236}">
                <a16:creationId xmlns:a16="http://schemas.microsoft.com/office/drawing/2014/main" id="{52F3D5AE-9E92-48CC-B027-69AF987155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1638" y="893763"/>
            <a:ext cx="65405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4">
            <a:extLst>
              <a:ext uri="{FF2B5EF4-FFF2-40B4-BE49-F238E27FC236}">
                <a16:creationId xmlns:a16="http://schemas.microsoft.com/office/drawing/2014/main" id="{C1AEEAB0-CD68-4885-8DE2-6E1B4D4613A0}"/>
              </a:ext>
            </a:extLst>
          </p:cNvPr>
          <p:cNvSpPr>
            <a:spLocks noGrp="1" noChangeArrowheads="1"/>
          </p:cNvSpPr>
          <p:nvPr>
            <p:ph type="title"/>
          </p:nvPr>
        </p:nvSpPr>
        <p:spPr>
          <a:xfrm>
            <a:off x="1981200" y="226237"/>
            <a:ext cx="8229600" cy="576262"/>
          </a:xfrm>
        </p:spPr>
        <p:txBody>
          <a:bodyPr/>
          <a:lstStyle/>
          <a:p>
            <a:pPr eaLnBrk="1" hangingPunct="1"/>
            <a:r>
              <a:rPr lang="en-US" altLang="en-US" dirty="0"/>
              <a:t>Java Threads</a:t>
            </a:r>
          </a:p>
        </p:txBody>
      </p:sp>
      <p:sp>
        <p:nvSpPr>
          <p:cNvPr id="51202" name="Rectangle 5">
            <a:extLst>
              <a:ext uri="{FF2B5EF4-FFF2-40B4-BE49-F238E27FC236}">
                <a16:creationId xmlns:a16="http://schemas.microsoft.com/office/drawing/2014/main" id="{570CFFC5-7BD7-485F-B933-EB13E069C189}"/>
              </a:ext>
            </a:extLst>
          </p:cNvPr>
          <p:cNvSpPr>
            <a:spLocks noGrp="1" noChangeArrowheads="1"/>
          </p:cNvSpPr>
          <p:nvPr>
            <p:ph type="body" idx="1"/>
          </p:nvPr>
        </p:nvSpPr>
        <p:spPr>
          <a:xfrm>
            <a:off x="2335214" y="1231900"/>
            <a:ext cx="7688975" cy="3746500"/>
          </a:xfrm>
        </p:spPr>
        <p:txBody>
          <a:bodyPr/>
          <a:lstStyle/>
          <a:p>
            <a:r>
              <a:rPr lang="en-US" altLang="en-US" dirty="0"/>
              <a:t>Java threads are managed by the JVM</a:t>
            </a:r>
          </a:p>
          <a:p>
            <a:r>
              <a:rPr lang="en-US" altLang="en-US" dirty="0"/>
              <a:t>Typically implemented using the threads model provided by underlying OS</a:t>
            </a:r>
          </a:p>
          <a:p>
            <a:r>
              <a:rPr lang="en-US" altLang="en-US" dirty="0"/>
              <a:t>Java threads may be created by:</a:t>
            </a:r>
          </a:p>
          <a:p>
            <a:pPr lvl="1"/>
            <a:r>
              <a:rPr lang="en-US" altLang="en-US" dirty="0"/>
              <a:t>Extending Thread class</a:t>
            </a:r>
          </a:p>
          <a:p>
            <a:pPr lvl="1"/>
            <a:r>
              <a:rPr lang="en-US" altLang="en-US" dirty="0"/>
              <a:t>Implementing the Runnable interface</a:t>
            </a:r>
            <a:br>
              <a:rPr lang="en-US" altLang="en-US" dirty="0"/>
            </a:br>
            <a:br>
              <a:rPr lang="en-US" altLang="en-US" dirty="0"/>
            </a:br>
            <a:br>
              <a:rPr lang="en-US" altLang="en-US" dirty="0"/>
            </a:br>
            <a:br>
              <a:rPr lang="en-US" altLang="en-US" dirty="0"/>
            </a:br>
            <a:endParaRPr lang="en-US" altLang="en-US" dirty="0"/>
          </a:p>
          <a:p>
            <a:pPr marL="457200" lvl="1" indent="0">
              <a:buNone/>
            </a:pPr>
            <a:endParaRPr lang="en-US" altLang="en-US" sz="900" dirty="0"/>
          </a:p>
          <a:p>
            <a:pPr lvl="1"/>
            <a:r>
              <a:rPr lang="en-US" altLang="en-US" dirty="0"/>
              <a:t>Standard practice is to implement Runnable interface</a:t>
            </a:r>
            <a:br>
              <a:rPr lang="en-US" altLang="en-US" dirty="0"/>
            </a:br>
            <a:endParaRPr lang="en-US" altLang="en-US" dirty="0"/>
          </a:p>
        </p:txBody>
      </p:sp>
      <p:pic>
        <p:nvPicPr>
          <p:cNvPr id="51203" name="Picture 1" descr="Screen Shot 2012-12-04 at 9.09.28 PM.png">
            <a:extLst>
              <a:ext uri="{FF2B5EF4-FFF2-40B4-BE49-F238E27FC236}">
                <a16:creationId xmlns:a16="http://schemas.microsoft.com/office/drawing/2014/main" id="{0C728E61-EF06-4D16-9CCE-0AA7C7626B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2675" y="3503613"/>
            <a:ext cx="3773488"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C60F206A-FBEA-44F3-B6C2-45680ED56A86}"/>
              </a:ext>
            </a:extLst>
          </p:cNvPr>
          <p:cNvSpPr>
            <a:spLocks noGrp="1"/>
          </p:cNvSpPr>
          <p:nvPr>
            <p:ph type="title"/>
          </p:nvPr>
        </p:nvSpPr>
        <p:spPr>
          <a:xfrm>
            <a:off x="1981200" y="224522"/>
            <a:ext cx="8229600" cy="576262"/>
          </a:xfrm>
        </p:spPr>
        <p:txBody>
          <a:bodyPr/>
          <a:lstStyle/>
          <a:p>
            <a:r>
              <a:rPr lang="en-US" altLang="en-US" dirty="0"/>
              <a:t>Java Threads</a:t>
            </a:r>
          </a:p>
        </p:txBody>
      </p:sp>
      <p:sp>
        <p:nvSpPr>
          <p:cNvPr id="53250" name="TextBox 2">
            <a:extLst>
              <a:ext uri="{FF2B5EF4-FFF2-40B4-BE49-F238E27FC236}">
                <a16:creationId xmlns:a16="http://schemas.microsoft.com/office/drawing/2014/main" id="{93AD19CF-3C73-477D-B858-C3606B2B5F51}"/>
              </a:ext>
            </a:extLst>
          </p:cNvPr>
          <p:cNvSpPr txBox="1">
            <a:spLocks noChangeArrowheads="1"/>
          </p:cNvSpPr>
          <p:nvPr/>
        </p:nvSpPr>
        <p:spPr bwMode="auto">
          <a:xfrm>
            <a:off x="2665414" y="1062039"/>
            <a:ext cx="4657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Implementing Runnable interface:</a:t>
            </a:r>
          </a:p>
        </p:txBody>
      </p:sp>
      <p:pic>
        <p:nvPicPr>
          <p:cNvPr id="53251" name="Picture 3">
            <a:extLst>
              <a:ext uri="{FF2B5EF4-FFF2-40B4-BE49-F238E27FC236}">
                <a16:creationId xmlns:a16="http://schemas.microsoft.com/office/drawing/2014/main" id="{3A6E59B6-1369-4D02-9B41-9466C54EE0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17875" y="1492250"/>
            <a:ext cx="48260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4">
            <a:extLst>
              <a:ext uri="{FF2B5EF4-FFF2-40B4-BE49-F238E27FC236}">
                <a16:creationId xmlns:a16="http://schemas.microsoft.com/office/drawing/2014/main" id="{5D600B74-6680-4450-BB6F-CBCFF22AA844}"/>
              </a:ext>
            </a:extLst>
          </p:cNvPr>
          <p:cNvSpPr>
            <a:spLocks noChangeArrowheads="1"/>
          </p:cNvSpPr>
          <p:nvPr/>
        </p:nvSpPr>
        <p:spPr bwMode="auto">
          <a:xfrm>
            <a:off x="2738438" y="3014663"/>
            <a:ext cx="254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Creating a thread:</a:t>
            </a:r>
          </a:p>
        </p:txBody>
      </p:sp>
      <p:pic>
        <p:nvPicPr>
          <p:cNvPr id="53253" name="Picture 5">
            <a:extLst>
              <a:ext uri="{FF2B5EF4-FFF2-40B4-BE49-F238E27FC236}">
                <a16:creationId xmlns:a16="http://schemas.microsoft.com/office/drawing/2014/main" id="{3157C5FE-DF44-43EE-B465-730C09A7D0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3413" y="3494088"/>
            <a:ext cx="48006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a:extLst>
              <a:ext uri="{FF2B5EF4-FFF2-40B4-BE49-F238E27FC236}">
                <a16:creationId xmlns:a16="http://schemas.microsoft.com/office/drawing/2014/main" id="{B7EDA4AE-092F-4D4E-9689-344AD518F977}"/>
              </a:ext>
            </a:extLst>
          </p:cNvPr>
          <p:cNvSpPr>
            <a:spLocks noChangeArrowheads="1"/>
          </p:cNvSpPr>
          <p:nvPr/>
        </p:nvSpPr>
        <p:spPr bwMode="auto">
          <a:xfrm>
            <a:off x="2738438" y="4219575"/>
            <a:ext cx="2849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Waiting on a thread:</a:t>
            </a:r>
          </a:p>
        </p:txBody>
      </p:sp>
      <p:pic>
        <p:nvPicPr>
          <p:cNvPr id="53255" name="Picture 7">
            <a:extLst>
              <a:ext uri="{FF2B5EF4-FFF2-40B4-BE49-F238E27FC236}">
                <a16:creationId xmlns:a16="http://schemas.microsoft.com/office/drawing/2014/main" id="{6EBBEE03-6B80-4FB8-8BA5-A69C6B3074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7875" y="4657725"/>
            <a:ext cx="41148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r>
              <a:rPr lang="en-US" altLang="en-US"/>
              <a:t>Rather than explicitly creating threads, Java also allows thread creation around the Executor interface:</a:t>
            </a:r>
            <a:br>
              <a:rPr lang="en-US" altLang="en-US"/>
            </a:br>
            <a:br>
              <a:rPr lang="en-US" altLang="en-US"/>
            </a:br>
            <a:br>
              <a:rPr lang="en-US" altLang="en-US"/>
            </a:br>
            <a:br>
              <a:rPr lang="en-US" altLang="en-US"/>
            </a:br>
            <a:br>
              <a:rPr lang="en-US" altLang="en-US"/>
            </a:br>
            <a:br>
              <a:rPr lang="en-US" altLang="en-US"/>
            </a:br>
            <a:endParaRPr lang="en-US" altLang="en-US"/>
          </a:p>
          <a:p>
            <a:r>
              <a:rPr lang="en-US" altLang="en-US"/>
              <a:t>The Executor is used as follows:</a:t>
            </a:r>
            <a:br>
              <a:rPr lang="en-US" altLang="en-US"/>
            </a:br>
            <a:br>
              <a:rPr lang="en-US" altLang="en-US"/>
            </a:br>
            <a:endParaRPr lang="en-US" altLang="en-US"/>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75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4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2471739" y="203201"/>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2366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 The basic unit of computer storage is the </a:t>
            </a:r>
            <a:r>
              <a:rPr kumimoji="1" lang="en-US" sz="1500" b="1" dirty="0">
                <a:solidFill>
                  <a:srgbClr val="006699"/>
                </a:solidFill>
                <a:latin typeface="Arial"/>
                <a:ea typeface="MS PGothic" panose="020B0600070205080204" pitchFamily="34" charset="-128"/>
              </a:rPr>
              <a:t>bit</a:t>
            </a:r>
            <a:r>
              <a:rPr lang="en-US" sz="1400" dirty="0">
                <a:solidFill>
                  <a:srgbClr val="000000"/>
                </a:solidFill>
                <a:latin typeface="Verdana" panose="020B0604030504040204" pitchFamily="34" charset="0"/>
                <a:ea typeface="MS PGothic" panose="020B0600070205080204" pitchFamily="34" charset="-128"/>
              </a:rPr>
              <a:t>. A bit can contain one of two</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values, 0 and 1. All other storage in a computer is based on collections of bits.</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Given enough bits, it is amazing how many things a computer can represent:</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numbers, letters, images, movies, sounds, documents, and programs, to name</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a few. A </a:t>
            </a:r>
            <a:r>
              <a:rPr kumimoji="1" lang="en-US" sz="1500" b="1" dirty="0">
                <a:solidFill>
                  <a:srgbClr val="006699"/>
                </a:solidFill>
                <a:latin typeface="Arial"/>
                <a:ea typeface="MS PGothic" panose="020B0600070205080204" pitchFamily="34" charset="-128"/>
              </a:rPr>
              <a:t>byte</a:t>
            </a:r>
            <a:r>
              <a:rPr lang="en-US" sz="1400" dirty="0">
                <a:solidFill>
                  <a:srgbClr val="000000"/>
                </a:solidFill>
                <a:latin typeface="Verdana" panose="020B0604030504040204" pitchFamily="34" charset="0"/>
                <a:ea typeface="MS PGothic" panose="020B0600070205080204" pitchFamily="34" charset="-128"/>
              </a:rPr>
              <a:t> is 8 bits, and on most computers it is the smallest convenient</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chunk of storage. For example, most computers don’t have an instruction to</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move a bit but do have one to move a byte. A less common term is </a:t>
            </a:r>
            <a:r>
              <a:rPr kumimoji="1" lang="en-US" sz="1500" b="1" dirty="0">
                <a:solidFill>
                  <a:srgbClr val="006699"/>
                </a:solidFill>
                <a:latin typeface="Arial"/>
                <a:ea typeface="MS PGothic" panose="020B0600070205080204" pitchFamily="34" charset="-128"/>
              </a:rPr>
              <a:t>word</a:t>
            </a:r>
            <a:r>
              <a:rPr lang="en-US" sz="1400" dirty="0">
                <a:solidFill>
                  <a:srgbClr val="000000"/>
                </a:solidFill>
                <a:latin typeface="Verdana" panose="020B0604030504040204" pitchFamily="34" charset="0"/>
                <a:ea typeface="MS PGothic" panose="020B0600070205080204" pitchFamily="34" charset="-128"/>
              </a:rPr>
              <a:t>,</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which is a given computer architecture’s native unit of data. A word is made</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up of one or more bytes. For example, a computer that has 64-bit registers and</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64-bit memory addressing typically has 64-bit (8-byte) words. A computer</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executes many operations in its native word size rather than a byte at a time.</a:t>
            </a:r>
          </a:p>
          <a:p>
            <a:pPr eaLnBrk="0" fontAlgn="base" hangingPunct="0">
              <a:spcBef>
                <a:spcPct val="0"/>
              </a:spcBef>
              <a:spcAft>
                <a:spcPct val="0"/>
              </a:spcAft>
              <a:defRPr/>
            </a:pPr>
            <a:endParaRPr lang="en-US" sz="1400" dirty="0">
              <a:solidFill>
                <a:srgbClr val="000000"/>
              </a:solidFill>
              <a:latin typeface="Verdana" panose="020B0604030504040204" pitchFamily="34" charset="0"/>
              <a:ea typeface="MS PGothic" panose="020B0600070205080204" pitchFamily="34" charset="-128"/>
            </a:endParaRP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Computer storage, along with most computer throughput, is generally</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measured and manipulated in bytes and collections of bytes. A </a:t>
            </a:r>
            <a:r>
              <a:rPr kumimoji="1" lang="en-US" sz="1500" b="1" dirty="0">
                <a:solidFill>
                  <a:srgbClr val="006699"/>
                </a:solidFill>
                <a:latin typeface="Arial"/>
                <a:ea typeface="MS PGothic" panose="020B0600070205080204" pitchFamily="34" charset="-128"/>
              </a:rPr>
              <a:t>kilobyte</a:t>
            </a:r>
            <a:r>
              <a:rPr lang="en-US" sz="1400" dirty="0">
                <a:solidFill>
                  <a:srgbClr val="000000"/>
                </a:solidFill>
                <a:latin typeface="Verdana" panose="020B0604030504040204" pitchFamily="34" charset="0"/>
                <a:ea typeface="MS PGothic" panose="020B0600070205080204" pitchFamily="34" charset="-128"/>
              </a:rPr>
              <a:t>, or</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KB , is 1,024 bytes; a </a:t>
            </a:r>
            <a:r>
              <a:rPr kumimoji="1" lang="en-US" sz="1500" b="1" dirty="0">
                <a:solidFill>
                  <a:srgbClr val="006699"/>
                </a:solidFill>
                <a:latin typeface="Arial"/>
                <a:ea typeface="MS PGothic" panose="020B0600070205080204" pitchFamily="34" charset="-128"/>
              </a:rPr>
              <a:t>megabyte</a:t>
            </a:r>
            <a:r>
              <a:rPr lang="en-US" sz="1400" dirty="0">
                <a:solidFill>
                  <a:srgbClr val="000000"/>
                </a:solidFill>
                <a:latin typeface="Verdana" panose="020B0604030504040204" pitchFamily="34" charset="0"/>
                <a:ea typeface="MS PGothic" panose="020B0600070205080204" pitchFamily="34" charset="-128"/>
              </a:rPr>
              <a:t>, or </a:t>
            </a:r>
            <a:r>
              <a:rPr kumimoji="1" lang="en-US" sz="1500" b="1" dirty="0">
                <a:solidFill>
                  <a:srgbClr val="006699"/>
                </a:solidFill>
                <a:latin typeface="Arial"/>
                <a:ea typeface="MS PGothic" panose="020B0600070205080204" pitchFamily="34" charset="-128"/>
              </a:rPr>
              <a:t>MB</a:t>
            </a:r>
            <a:r>
              <a:rPr lang="en-US" sz="1400" dirty="0">
                <a:solidFill>
                  <a:srgbClr val="000000"/>
                </a:solidFill>
                <a:latin typeface="Verdana" panose="020B0604030504040204" pitchFamily="34" charset="0"/>
                <a:ea typeface="MS PGothic" panose="020B0600070205080204" pitchFamily="34" charset="-128"/>
              </a:rPr>
              <a:t>, is 1,024</a:t>
            </a:r>
            <a:r>
              <a:rPr lang="en-US" sz="1400" baseline="30000" dirty="0">
                <a:solidFill>
                  <a:srgbClr val="000000"/>
                </a:solidFill>
                <a:latin typeface="Verdana" panose="020B0604030504040204" pitchFamily="34" charset="0"/>
                <a:ea typeface="MS PGothic" panose="020B0600070205080204" pitchFamily="34" charset="-128"/>
              </a:rPr>
              <a:t>2</a:t>
            </a:r>
            <a:r>
              <a:rPr lang="en-US" sz="1400" dirty="0">
                <a:solidFill>
                  <a:srgbClr val="000000"/>
                </a:solidFill>
                <a:latin typeface="Verdana" panose="020B0604030504040204" pitchFamily="34" charset="0"/>
                <a:ea typeface="MS PGothic" panose="020B0600070205080204" pitchFamily="34" charset="-128"/>
              </a:rPr>
              <a:t>  bytes; a </a:t>
            </a:r>
            <a:r>
              <a:rPr kumimoji="1" lang="en-US" sz="1500" b="1" dirty="0">
                <a:solidFill>
                  <a:srgbClr val="006699"/>
                </a:solidFill>
                <a:latin typeface="Arial"/>
                <a:ea typeface="MS PGothic" panose="020B0600070205080204" pitchFamily="34" charset="-128"/>
              </a:rPr>
              <a:t>gigabyte</a:t>
            </a:r>
            <a:r>
              <a:rPr lang="en-US" sz="1400" dirty="0">
                <a:solidFill>
                  <a:srgbClr val="000000"/>
                </a:solidFill>
                <a:latin typeface="Verdana" panose="020B0604030504040204" pitchFamily="34" charset="0"/>
                <a:ea typeface="MS PGothic" panose="020B0600070205080204" pitchFamily="34" charset="-128"/>
              </a:rPr>
              <a:t>, or </a:t>
            </a:r>
            <a:r>
              <a:rPr kumimoji="1" lang="en-US" sz="1500" b="1" dirty="0">
                <a:solidFill>
                  <a:srgbClr val="006699"/>
                </a:solidFill>
                <a:latin typeface="Arial"/>
                <a:ea typeface="MS PGothic" panose="020B0600070205080204" pitchFamily="34" charset="-128"/>
              </a:rPr>
              <a:t>GB</a:t>
            </a:r>
            <a:r>
              <a:rPr lang="en-US" sz="1400" dirty="0">
                <a:solidFill>
                  <a:srgbClr val="000000"/>
                </a:solidFill>
                <a:latin typeface="Verdana" panose="020B0604030504040204" pitchFamily="34" charset="0"/>
                <a:ea typeface="MS PGothic" panose="020B0600070205080204" pitchFamily="34" charset="-128"/>
              </a:rPr>
              <a:t>, is</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1,024</a:t>
            </a:r>
            <a:r>
              <a:rPr lang="en-US" sz="1400" baseline="30000" dirty="0">
                <a:solidFill>
                  <a:srgbClr val="000000"/>
                </a:solidFill>
                <a:latin typeface="Verdana" panose="020B0604030504040204" pitchFamily="34" charset="0"/>
                <a:ea typeface="MS PGothic" panose="020B0600070205080204" pitchFamily="34" charset="-128"/>
              </a:rPr>
              <a:t>3</a:t>
            </a:r>
            <a:r>
              <a:rPr lang="en-US" sz="1400" dirty="0">
                <a:solidFill>
                  <a:srgbClr val="000000"/>
                </a:solidFill>
                <a:latin typeface="Verdana" panose="020B0604030504040204" pitchFamily="34" charset="0"/>
                <a:ea typeface="MS PGothic" panose="020B0600070205080204" pitchFamily="34" charset="-128"/>
              </a:rPr>
              <a:t>  bytes; a </a:t>
            </a:r>
            <a:r>
              <a:rPr kumimoji="1" lang="en-US" sz="1500" b="1" dirty="0">
                <a:solidFill>
                  <a:srgbClr val="006699"/>
                </a:solidFill>
                <a:latin typeface="Arial"/>
                <a:ea typeface="MS PGothic" panose="020B0600070205080204" pitchFamily="34" charset="-128"/>
              </a:rPr>
              <a:t>terabyte</a:t>
            </a:r>
            <a:r>
              <a:rPr lang="en-US" sz="1400" dirty="0">
                <a:solidFill>
                  <a:srgbClr val="000000"/>
                </a:solidFill>
                <a:latin typeface="Verdana" panose="020B0604030504040204" pitchFamily="34" charset="0"/>
                <a:ea typeface="MS PGothic" panose="020B0600070205080204" pitchFamily="34" charset="-128"/>
              </a:rPr>
              <a:t>, or </a:t>
            </a:r>
            <a:r>
              <a:rPr kumimoji="1" lang="en-US" sz="1500" b="1" dirty="0">
                <a:solidFill>
                  <a:srgbClr val="006699"/>
                </a:solidFill>
                <a:latin typeface="Arial"/>
                <a:ea typeface="MS PGothic" panose="020B0600070205080204" pitchFamily="34" charset="-128"/>
              </a:rPr>
              <a:t>TB</a:t>
            </a:r>
            <a:r>
              <a:rPr lang="en-US" sz="1400" dirty="0">
                <a:solidFill>
                  <a:srgbClr val="000000"/>
                </a:solidFill>
                <a:latin typeface="Verdana" panose="020B0604030504040204" pitchFamily="34" charset="0"/>
                <a:ea typeface="MS PGothic" panose="020B0600070205080204" pitchFamily="34" charset="-128"/>
              </a:rPr>
              <a:t>, is 1,024</a:t>
            </a:r>
            <a:r>
              <a:rPr lang="en-US" sz="1400" baseline="30000" dirty="0">
                <a:solidFill>
                  <a:srgbClr val="000000"/>
                </a:solidFill>
                <a:latin typeface="Verdana" panose="020B0604030504040204" pitchFamily="34" charset="0"/>
                <a:ea typeface="MS PGothic" panose="020B0600070205080204" pitchFamily="34" charset="-128"/>
              </a:rPr>
              <a:t>4</a:t>
            </a:r>
            <a:r>
              <a:rPr lang="en-US" sz="1400" dirty="0">
                <a:solidFill>
                  <a:srgbClr val="000000"/>
                </a:solidFill>
                <a:latin typeface="Verdana" panose="020B0604030504040204" pitchFamily="34" charset="0"/>
                <a:ea typeface="MS PGothic" panose="020B0600070205080204" pitchFamily="34" charset="-128"/>
              </a:rPr>
              <a:t>  bytes; and a </a:t>
            </a:r>
            <a:r>
              <a:rPr kumimoji="1" lang="en-US" sz="1500" b="1" dirty="0">
                <a:solidFill>
                  <a:srgbClr val="006699"/>
                </a:solidFill>
                <a:latin typeface="Arial"/>
                <a:ea typeface="MS PGothic" panose="020B0600070205080204" pitchFamily="34" charset="-128"/>
              </a:rPr>
              <a:t>petabyte</a:t>
            </a:r>
            <a:r>
              <a:rPr lang="en-US" sz="1400" dirty="0">
                <a:solidFill>
                  <a:srgbClr val="000000"/>
                </a:solidFill>
                <a:latin typeface="Verdana" panose="020B0604030504040204" pitchFamily="34" charset="0"/>
                <a:ea typeface="MS PGothic" panose="020B0600070205080204" pitchFamily="34" charset="-128"/>
              </a:rPr>
              <a:t>, or </a:t>
            </a:r>
            <a:r>
              <a:rPr kumimoji="1" lang="en-US" sz="1500" b="1" dirty="0">
                <a:solidFill>
                  <a:srgbClr val="006699"/>
                </a:solidFill>
                <a:latin typeface="Arial"/>
                <a:ea typeface="MS PGothic" panose="020B0600070205080204" pitchFamily="34" charset="-128"/>
              </a:rPr>
              <a:t>PB</a:t>
            </a:r>
            <a:r>
              <a:rPr lang="en-US" sz="1400" dirty="0">
                <a:solidFill>
                  <a:srgbClr val="000000"/>
                </a:solidFill>
                <a:latin typeface="Verdana" panose="020B0604030504040204" pitchFamily="34" charset="0"/>
                <a:ea typeface="MS PGothic" panose="020B0600070205080204" pitchFamily="34" charset="-128"/>
              </a:rPr>
              <a:t>, is 1,024</a:t>
            </a:r>
            <a:r>
              <a:rPr lang="en-US" sz="1400" baseline="30000" dirty="0">
                <a:solidFill>
                  <a:srgbClr val="000000"/>
                </a:solidFill>
                <a:latin typeface="Verdana" panose="020B0604030504040204" pitchFamily="34" charset="0"/>
                <a:ea typeface="MS PGothic" panose="020B0600070205080204" pitchFamily="34" charset="-128"/>
              </a:rPr>
              <a:t>5</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bytes. Computer manufacturers often round off these numbers and say that</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a megabyte is 1 million bytes and a gigabyte is 1 billion bytes. Networking</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measurements are an exception to this general rule; they are given in bits</a:t>
            </a:r>
          </a:p>
          <a:p>
            <a:pPr eaLnBrk="0" fontAlgn="base" hangingPunct="0">
              <a:spcBef>
                <a:spcPct val="0"/>
              </a:spcBef>
              <a:spcAft>
                <a:spcPct val="0"/>
              </a:spcAft>
              <a:defRPr/>
            </a:pPr>
            <a:r>
              <a:rPr lang="en-US" sz="1400" dirty="0">
                <a:solidFill>
                  <a:srgbClr val="000000"/>
                </a:solidFill>
                <a:latin typeface="Verdana" panose="020B0604030504040204" pitchFamily="34" charset="0"/>
                <a:ea typeface="MS PGothic" panose="020B0600070205080204" pitchFamily="34" charset="-128"/>
              </a:rPr>
              <a:t>(because networks move data a bit at a time).</a:t>
            </a:r>
          </a:p>
          <a:p>
            <a:pPr eaLnBrk="0" fontAlgn="base" hangingPunct="0">
              <a:spcBef>
                <a:spcPct val="0"/>
              </a:spcBef>
              <a:spcAft>
                <a:spcPct val="0"/>
              </a:spcAft>
              <a:defRPr/>
            </a:pPr>
            <a:endParaRPr lang="en-US" sz="1400" dirty="0">
              <a:solidFill>
                <a:srgbClr val="000000"/>
              </a:solidFill>
              <a:latin typeface="Verdana" charset="0"/>
              <a:ea typeface="MS PGothic" panose="020B0600070205080204" pitchFamily="34" charset="-128"/>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59A55039-19E6-4761-9A88-54FE62723DE7}"/>
              </a:ext>
            </a:extLst>
          </p:cNvPr>
          <p:cNvSpPr>
            <a:spLocks noGrp="1"/>
          </p:cNvSpPr>
          <p:nvPr>
            <p:ph type="title"/>
          </p:nvPr>
        </p:nvSpPr>
        <p:spPr/>
        <p:txBody>
          <a:bodyPr/>
          <a:lstStyle/>
          <a:p>
            <a:r>
              <a:rPr lang="en-US" altLang="en-US"/>
              <a:t>Java Executor Framework</a:t>
            </a:r>
          </a:p>
        </p:txBody>
      </p:sp>
      <p:pic>
        <p:nvPicPr>
          <p:cNvPr id="55298" name="Picture 4">
            <a:extLst>
              <a:ext uri="{FF2B5EF4-FFF2-40B4-BE49-F238E27FC236}">
                <a16:creationId xmlns:a16="http://schemas.microsoft.com/office/drawing/2014/main" id="{FA43B0FA-FE5E-400F-8A43-708B3CC293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0600" y="1389063"/>
            <a:ext cx="60198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D3D9F2F0-9A6E-4213-BD42-4A873B70517D}"/>
              </a:ext>
            </a:extLst>
          </p:cNvPr>
          <p:cNvSpPr>
            <a:spLocks noGrp="1"/>
          </p:cNvSpPr>
          <p:nvPr>
            <p:ph type="title"/>
          </p:nvPr>
        </p:nvSpPr>
        <p:spPr/>
        <p:txBody>
          <a:bodyPr/>
          <a:lstStyle/>
          <a:p>
            <a:r>
              <a:rPr lang="en-US" altLang="en-US" dirty="0"/>
              <a:t>Java Executor Framework (Cont.)</a:t>
            </a:r>
          </a:p>
        </p:txBody>
      </p:sp>
      <p:pic>
        <p:nvPicPr>
          <p:cNvPr id="56322" name="Picture 2">
            <a:extLst>
              <a:ext uri="{FF2B5EF4-FFF2-40B4-BE49-F238E27FC236}">
                <a16:creationId xmlns:a16="http://schemas.microsoft.com/office/drawing/2014/main" id="{60CA2FFB-E1A5-46F6-B0CB-5515AE9794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1778000"/>
            <a:ext cx="75819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9E55120-F5D0-46C2-82BE-CA6606138A0F}"/>
              </a:ext>
            </a:extLst>
          </p:cNvPr>
          <p:cNvSpPr>
            <a:spLocks noGrp="1" noChangeArrowheads="1"/>
          </p:cNvSpPr>
          <p:nvPr>
            <p:ph type="title"/>
          </p:nvPr>
        </p:nvSpPr>
        <p:spPr>
          <a:xfrm>
            <a:off x="1981200" y="219499"/>
            <a:ext cx="8229600" cy="576262"/>
          </a:xfrm>
        </p:spPr>
        <p:txBody>
          <a:bodyPr/>
          <a:lstStyle/>
          <a:p>
            <a:pPr eaLnBrk="1" hangingPunct="1"/>
            <a:r>
              <a:rPr lang="en-US" altLang="en-US" dirty="0"/>
              <a:t>Implicit Threading</a:t>
            </a:r>
          </a:p>
        </p:txBody>
      </p:sp>
      <p:sp>
        <p:nvSpPr>
          <p:cNvPr id="57346" name="Rectangle 3">
            <a:extLst>
              <a:ext uri="{FF2B5EF4-FFF2-40B4-BE49-F238E27FC236}">
                <a16:creationId xmlns:a16="http://schemas.microsoft.com/office/drawing/2014/main" id="{FC74C183-73E7-433E-B44B-AE297348A816}"/>
              </a:ext>
            </a:extLst>
          </p:cNvPr>
          <p:cNvSpPr>
            <a:spLocks noGrp="1" noChangeArrowheads="1"/>
          </p:cNvSpPr>
          <p:nvPr>
            <p:ph type="body" idx="1"/>
          </p:nvPr>
        </p:nvSpPr>
        <p:spPr>
          <a:xfrm>
            <a:off x="2330450" y="1233489"/>
            <a:ext cx="7684407" cy="4478337"/>
          </a:xfrm>
        </p:spPr>
        <p:txBody>
          <a:bodyPr/>
          <a:lstStyle/>
          <a:p>
            <a:r>
              <a:rPr lang="en-US" altLang="en-US" dirty="0"/>
              <a:t>Growing in popularity as numbers of threads increase, program correctness more difficult with explicit threads</a:t>
            </a:r>
          </a:p>
          <a:p>
            <a:r>
              <a:rPr lang="en-US" altLang="en-US" dirty="0"/>
              <a:t>Creation and management of threads done by compilers and run-time libraries rather than programmers</a:t>
            </a:r>
          </a:p>
          <a:p>
            <a:r>
              <a:rPr lang="en-US" altLang="en-US" dirty="0"/>
              <a:t>Five methods explored</a:t>
            </a:r>
          </a:p>
          <a:p>
            <a:pPr lvl="1"/>
            <a:r>
              <a:rPr lang="en-US" altLang="en-US" dirty="0"/>
              <a:t>Thread Pools</a:t>
            </a:r>
          </a:p>
          <a:p>
            <a:pPr lvl="1"/>
            <a:r>
              <a:rPr lang="en-US" altLang="en-US" dirty="0"/>
              <a:t>Fork-Join</a:t>
            </a:r>
          </a:p>
          <a:p>
            <a:pPr lvl="1"/>
            <a:r>
              <a:rPr lang="en-US" altLang="en-US" dirty="0"/>
              <a:t>OpenMP</a:t>
            </a:r>
          </a:p>
          <a:p>
            <a:pPr lvl="1"/>
            <a:r>
              <a:rPr lang="en-US" altLang="en-US" dirty="0"/>
              <a:t>Grand Central Dispatch</a:t>
            </a:r>
          </a:p>
          <a:p>
            <a:pPr lvl="1"/>
            <a:r>
              <a:rPr lang="en-US" altLang="en-US" dirty="0"/>
              <a:t>Intel Threading Building Blocks</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07548F8-7BBB-488A-9C64-FEFB3E119578}"/>
              </a:ext>
            </a:extLst>
          </p:cNvPr>
          <p:cNvSpPr>
            <a:spLocks noGrp="1" noChangeArrowheads="1"/>
          </p:cNvSpPr>
          <p:nvPr>
            <p:ph type="title"/>
          </p:nvPr>
        </p:nvSpPr>
        <p:spPr>
          <a:xfrm>
            <a:off x="1981200" y="216130"/>
            <a:ext cx="8229600" cy="576262"/>
          </a:xfrm>
        </p:spPr>
        <p:txBody>
          <a:bodyPr/>
          <a:lstStyle/>
          <a:p>
            <a:pPr eaLnBrk="1" hangingPunct="1"/>
            <a:r>
              <a:rPr lang="en-US" altLang="en-US" dirty="0"/>
              <a:t>Thread Pools</a:t>
            </a:r>
          </a:p>
        </p:txBody>
      </p:sp>
      <p:sp>
        <p:nvSpPr>
          <p:cNvPr id="59394" name="Rectangle 3">
            <a:extLst>
              <a:ext uri="{FF2B5EF4-FFF2-40B4-BE49-F238E27FC236}">
                <a16:creationId xmlns:a16="http://schemas.microsoft.com/office/drawing/2014/main" id="{1DAB4466-FF5C-42A6-98D5-F594A5A1782B}"/>
              </a:ext>
            </a:extLst>
          </p:cNvPr>
          <p:cNvSpPr>
            <a:spLocks noGrp="1" noChangeArrowheads="1"/>
          </p:cNvSpPr>
          <p:nvPr>
            <p:ph type="body" idx="1"/>
          </p:nvPr>
        </p:nvSpPr>
        <p:spPr>
          <a:xfrm>
            <a:off x="2393950" y="1081089"/>
            <a:ext cx="7686221" cy="4478337"/>
          </a:xfrm>
        </p:spPr>
        <p:txBody>
          <a:bodyPr/>
          <a:lstStyle/>
          <a:p>
            <a:r>
              <a:rPr lang="en-US" altLang="en-US" dirty="0"/>
              <a:t>Create a number of threads in a pool where they await work</a:t>
            </a:r>
          </a:p>
          <a:p>
            <a:r>
              <a:rPr lang="en-US" altLang="en-US" dirty="0"/>
              <a:t>Advantages:</a:t>
            </a:r>
          </a:p>
          <a:p>
            <a:pPr lvl="1"/>
            <a:r>
              <a:rPr lang="en-US" altLang="en-US" dirty="0"/>
              <a:t>Usually slightly faster to service a request with an existing thread than create a new thread</a:t>
            </a:r>
          </a:p>
          <a:p>
            <a:pPr lvl="1"/>
            <a:r>
              <a:rPr lang="en-US" altLang="en-US" dirty="0"/>
              <a:t>Allows the number of threads in the application(s) to be bound to the size of the pool</a:t>
            </a:r>
          </a:p>
          <a:p>
            <a:pPr lvl="1"/>
            <a:r>
              <a:rPr lang="en-US" altLang="en-US" dirty="0"/>
              <a:t>Separating task to be performed from mechanics of creating task allows different strategies for running task</a:t>
            </a:r>
          </a:p>
          <a:p>
            <a:pPr lvl="2"/>
            <a:r>
              <a:rPr lang="en-US" altLang="en-US" dirty="0" err="1"/>
              <a:t>i.e.,Tasks</a:t>
            </a:r>
            <a:r>
              <a:rPr lang="en-US" altLang="en-US" dirty="0"/>
              <a:t> could be scheduled to run periodically</a:t>
            </a:r>
          </a:p>
          <a:p>
            <a:r>
              <a:rPr lang="en-US" altLang="en-US" dirty="0"/>
              <a:t>Windows API supports thread pools:</a:t>
            </a:r>
          </a:p>
        </p:txBody>
      </p:sp>
      <p:pic>
        <p:nvPicPr>
          <p:cNvPr id="59395" name="Picture 1" descr="Screen Shot 2012-12-04 at 9.17.42 PM.png">
            <a:extLst>
              <a:ext uri="{FF2B5EF4-FFF2-40B4-BE49-F238E27FC236}">
                <a16:creationId xmlns:a16="http://schemas.microsoft.com/office/drawing/2014/main" id="{D64E1B78-20BD-4FED-BCFF-952D9F216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5288" y="4743450"/>
            <a:ext cx="64389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A2B30332-8F67-4C2C-9E06-797B76E5E283}"/>
              </a:ext>
            </a:extLst>
          </p:cNvPr>
          <p:cNvSpPr>
            <a:spLocks noGrp="1"/>
          </p:cNvSpPr>
          <p:nvPr>
            <p:ph type="title"/>
          </p:nvPr>
        </p:nvSpPr>
        <p:spPr/>
        <p:txBody>
          <a:bodyPr/>
          <a:lstStyle/>
          <a:p>
            <a:r>
              <a:rPr lang="en-US" altLang="en-US"/>
              <a:t>Java Thread Pools</a:t>
            </a:r>
          </a:p>
        </p:txBody>
      </p:sp>
      <p:sp>
        <p:nvSpPr>
          <p:cNvPr id="61442" name="Content Placeholder 2">
            <a:extLst>
              <a:ext uri="{FF2B5EF4-FFF2-40B4-BE49-F238E27FC236}">
                <a16:creationId xmlns:a16="http://schemas.microsoft.com/office/drawing/2014/main" id="{0F2BF71E-EE06-4CCF-82F8-A416029CCF08}"/>
              </a:ext>
            </a:extLst>
          </p:cNvPr>
          <p:cNvSpPr>
            <a:spLocks noGrp="1"/>
          </p:cNvSpPr>
          <p:nvPr>
            <p:ph idx="1"/>
          </p:nvPr>
        </p:nvSpPr>
        <p:spPr/>
        <p:txBody>
          <a:bodyPr/>
          <a:lstStyle/>
          <a:p>
            <a:r>
              <a:rPr lang="en-US" altLang="en-US"/>
              <a:t>Three factory methods for creating thread pools in Executors class:</a:t>
            </a:r>
          </a:p>
        </p:txBody>
      </p:sp>
      <p:pic>
        <p:nvPicPr>
          <p:cNvPr id="61443" name="Picture 3">
            <a:extLst>
              <a:ext uri="{FF2B5EF4-FFF2-40B4-BE49-F238E27FC236}">
                <a16:creationId xmlns:a16="http://schemas.microsoft.com/office/drawing/2014/main" id="{1E44F790-96C5-4253-A283-43ACB4803D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1636713"/>
            <a:ext cx="66802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37716076-2C27-44DA-8C53-7D021F9C0434}"/>
              </a:ext>
            </a:extLst>
          </p:cNvPr>
          <p:cNvSpPr>
            <a:spLocks noGrp="1"/>
          </p:cNvSpPr>
          <p:nvPr>
            <p:ph type="title"/>
          </p:nvPr>
        </p:nvSpPr>
        <p:spPr/>
        <p:txBody>
          <a:bodyPr/>
          <a:lstStyle/>
          <a:p>
            <a:r>
              <a:rPr lang="en-US" altLang="en-US" dirty="0"/>
              <a:t>Java Thread Pools (Cont.)</a:t>
            </a:r>
          </a:p>
        </p:txBody>
      </p:sp>
      <p:pic>
        <p:nvPicPr>
          <p:cNvPr id="62466" name="Content Placeholder 3">
            <a:extLst>
              <a:ext uri="{FF2B5EF4-FFF2-40B4-BE49-F238E27FC236}">
                <a16:creationId xmlns:a16="http://schemas.microsoft.com/office/drawing/2014/main" id="{D3341B41-7DD8-4DC3-BD1A-010A1A3723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30500" y="1311275"/>
            <a:ext cx="7010400" cy="4254500"/>
          </a:xfr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6B7209D-1875-45AD-B783-C40EB738F2C7}"/>
              </a:ext>
            </a:extLst>
          </p:cNvPr>
          <p:cNvSpPr>
            <a:spLocks noGrp="1"/>
          </p:cNvSpPr>
          <p:nvPr>
            <p:ph type="title"/>
          </p:nvPr>
        </p:nvSpPr>
        <p:spPr/>
        <p:txBody>
          <a:bodyPr/>
          <a:lstStyle/>
          <a:p>
            <a:r>
              <a:rPr lang="en-US" altLang="en-US" dirty="0"/>
              <a:t>Fork-Join Parallelism</a:t>
            </a:r>
          </a:p>
        </p:txBody>
      </p:sp>
      <p:sp>
        <p:nvSpPr>
          <p:cNvPr id="63490" name="Content Placeholder 2">
            <a:extLst>
              <a:ext uri="{FF2B5EF4-FFF2-40B4-BE49-F238E27FC236}">
                <a16:creationId xmlns:a16="http://schemas.microsoft.com/office/drawing/2014/main" id="{BD5D55A5-3CD4-45C3-AEDE-1B3CAE796BA9}"/>
              </a:ext>
            </a:extLst>
          </p:cNvPr>
          <p:cNvSpPr>
            <a:spLocks noGrp="1"/>
          </p:cNvSpPr>
          <p:nvPr>
            <p:ph idx="1"/>
          </p:nvPr>
        </p:nvSpPr>
        <p:spPr/>
        <p:txBody>
          <a:bodyPr/>
          <a:lstStyle/>
          <a:p>
            <a:r>
              <a:rPr lang="en-US" altLang="en-US"/>
              <a:t>Multiple threads (tasks) are </a:t>
            </a:r>
            <a:r>
              <a:rPr lang="en-US" altLang="en-US" b="1"/>
              <a:t>forked</a:t>
            </a:r>
            <a:r>
              <a:rPr lang="en-US" altLang="en-US"/>
              <a:t>, and then </a:t>
            </a:r>
            <a:r>
              <a:rPr lang="en-US" altLang="en-US" b="1"/>
              <a:t>joined</a:t>
            </a:r>
            <a:r>
              <a:rPr lang="en-US" altLang="en-US"/>
              <a:t>.</a:t>
            </a:r>
          </a:p>
        </p:txBody>
      </p:sp>
      <p:pic>
        <p:nvPicPr>
          <p:cNvPr id="63491" name="Picture 1">
            <a:extLst>
              <a:ext uri="{FF2B5EF4-FFF2-40B4-BE49-F238E27FC236}">
                <a16:creationId xmlns:a16="http://schemas.microsoft.com/office/drawing/2014/main" id="{D71E8547-BE08-417E-B714-75D03F5D5A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2838451"/>
            <a:ext cx="8351837"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0855C1-DCE3-42CB-A4C8-7B9584062B23}"/>
              </a:ext>
            </a:extLst>
          </p:cNvPr>
          <p:cNvSpPr>
            <a:spLocks noGrp="1"/>
          </p:cNvSpPr>
          <p:nvPr>
            <p:ph type="title"/>
          </p:nvPr>
        </p:nvSpPr>
        <p:spPr/>
        <p:txBody>
          <a:bodyPr/>
          <a:lstStyle/>
          <a:p>
            <a:r>
              <a:rPr lang="en-US" altLang="en-US"/>
              <a:t>Fork-Join Parallelism</a:t>
            </a:r>
          </a:p>
        </p:txBody>
      </p:sp>
      <p:sp>
        <p:nvSpPr>
          <p:cNvPr id="64514" name="Content Placeholder 2">
            <a:extLst>
              <a:ext uri="{FF2B5EF4-FFF2-40B4-BE49-F238E27FC236}">
                <a16:creationId xmlns:a16="http://schemas.microsoft.com/office/drawing/2014/main" id="{D8025F3E-39A7-4B92-9FF0-6B73CEC417B3}"/>
              </a:ext>
            </a:extLst>
          </p:cNvPr>
          <p:cNvSpPr>
            <a:spLocks noGrp="1"/>
          </p:cNvSpPr>
          <p:nvPr>
            <p:ph idx="1"/>
          </p:nvPr>
        </p:nvSpPr>
        <p:spPr/>
        <p:txBody>
          <a:bodyPr/>
          <a:lstStyle/>
          <a:p>
            <a:r>
              <a:rPr lang="en-US" altLang="en-US"/>
              <a:t>General algorithm for fork-join strategy:</a:t>
            </a:r>
          </a:p>
        </p:txBody>
      </p:sp>
      <p:pic>
        <p:nvPicPr>
          <p:cNvPr id="64515" name="Picture 3">
            <a:extLst>
              <a:ext uri="{FF2B5EF4-FFF2-40B4-BE49-F238E27FC236}">
                <a16:creationId xmlns:a16="http://schemas.microsoft.com/office/drawing/2014/main" id="{18A3EBE2-4330-4DB9-A558-3710736C4F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057400"/>
            <a:ext cx="57785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A60B8B1B-D780-4852-8E0D-49911E90BFB3}"/>
              </a:ext>
            </a:extLst>
          </p:cNvPr>
          <p:cNvSpPr>
            <a:spLocks noGrp="1"/>
          </p:cNvSpPr>
          <p:nvPr>
            <p:ph type="title"/>
          </p:nvPr>
        </p:nvSpPr>
        <p:spPr/>
        <p:txBody>
          <a:bodyPr/>
          <a:lstStyle/>
          <a:p>
            <a:r>
              <a:rPr lang="en-US" altLang="en-US"/>
              <a:t>Fork-Join Parallelism</a:t>
            </a:r>
          </a:p>
        </p:txBody>
      </p:sp>
      <p:pic>
        <p:nvPicPr>
          <p:cNvPr id="65538" name="Picture 1">
            <a:extLst>
              <a:ext uri="{FF2B5EF4-FFF2-40B4-BE49-F238E27FC236}">
                <a16:creationId xmlns:a16="http://schemas.microsoft.com/office/drawing/2014/main" id="{B3C03BAD-DAA6-436B-95DB-DD28333BD6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2076" y="1482725"/>
            <a:ext cx="4202113"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43D13F5A-2734-49DF-BFE4-5DB6E05449A6}"/>
              </a:ext>
            </a:extLst>
          </p:cNvPr>
          <p:cNvSpPr>
            <a:spLocks noGrp="1"/>
          </p:cNvSpPr>
          <p:nvPr>
            <p:ph type="title"/>
          </p:nvPr>
        </p:nvSpPr>
        <p:spPr/>
        <p:txBody>
          <a:bodyPr/>
          <a:lstStyle/>
          <a:p>
            <a:r>
              <a:rPr lang="en-US" altLang="en-US"/>
              <a:t>Fork-Join Parallelism in Java</a:t>
            </a:r>
          </a:p>
        </p:txBody>
      </p:sp>
      <p:pic>
        <p:nvPicPr>
          <p:cNvPr id="66562" name="Picture 2">
            <a:extLst>
              <a:ext uri="{FF2B5EF4-FFF2-40B4-BE49-F238E27FC236}">
                <a16:creationId xmlns:a16="http://schemas.microsoft.com/office/drawing/2014/main" id="{6CF0E748-8FC9-47F3-864F-F2C39472AF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9663" y="2084388"/>
            <a:ext cx="55372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2400301"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2330450" y="1124629"/>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E7EBC813-24D9-4251-A424-D543DF4ACB82}"/>
              </a:ext>
            </a:extLst>
          </p:cNvPr>
          <p:cNvSpPr>
            <a:spLocks noGrp="1"/>
          </p:cNvSpPr>
          <p:nvPr>
            <p:ph type="title"/>
          </p:nvPr>
        </p:nvSpPr>
        <p:spPr/>
        <p:txBody>
          <a:bodyPr/>
          <a:lstStyle/>
          <a:p>
            <a:r>
              <a:rPr lang="en-US" altLang="en-US" dirty="0"/>
              <a:t>Fork-Join Parallelism in Java</a:t>
            </a:r>
          </a:p>
        </p:txBody>
      </p:sp>
      <p:pic>
        <p:nvPicPr>
          <p:cNvPr id="67586" name="Picture 2">
            <a:extLst>
              <a:ext uri="{FF2B5EF4-FFF2-40B4-BE49-F238E27FC236}">
                <a16:creationId xmlns:a16="http://schemas.microsoft.com/office/drawing/2014/main" id="{208F6E35-E9F8-4881-9CC9-CD085B4BF7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0543" y="906105"/>
            <a:ext cx="4806691" cy="571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6D90200C-7483-4971-837A-517771B6E313}"/>
              </a:ext>
            </a:extLst>
          </p:cNvPr>
          <p:cNvSpPr>
            <a:spLocks noGrp="1"/>
          </p:cNvSpPr>
          <p:nvPr>
            <p:ph type="title"/>
          </p:nvPr>
        </p:nvSpPr>
        <p:spPr/>
        <p:txBody>
          <a:bodyPr/>
          <a:lstStyle/>
          <a:p>
            <a:r>
              <a:rPr lang="en-US" altLang="en-US"/>
              <a:t>Fork-Join Parallelism in Java</a:t>
            </a:r>
          </a:p>
        </p:txBody>
      </p:sp>
      <p:sp>
        <p:nvSpPr>
          <p:cNvPr id="68610" name="Content Placeholder 2">
            <a:extLst>
              <a:ext uri="{FF2B5EF4-FFF2-40B4-BE49-F238E27FC236}">
                <a16:creationId xmlns:a16="http://schemas.microsoft.com/office/drawing/2014/main" id="{4C19F5FD-397F-47D2-8792-EE6E18E2B803}"/>
              </a:ext>
            </a:extLst>
          </p:cNvPr>
          <p:cNvSpPr>
            <a:spLocks noGrp="1"/>
          </p:cNvSpPr>
          <p:nvPr>
            <p:ph idx="1"/>
          </p:nvPr>
        </p:nvSpPr>
        <p:spPr>
          <a:xfrm>
            <a:off x="2330451" y="1233489"/>
            <a:ext cx="7712399" cy="1857375"/>
          </a:xfrm>
        </p:spPr>
        <p:txBody>
          <a:bodyPr/>
          <a:lstStyle/>
          <a:p>
            <a:r>
              <a:rPr lang="en-US" altLang="en-US" dirty="0"/>
              <a:t>The </a:t>
            </a:r>
            <a:r>
              <a:rPr lang="en-US" altLang="en-US" b="1" dirty="0" err="1">
                <a:latin typeface="Courier New" panose="02070309020205020404" pitchFamily="49" charset="0"/>
              </a:rPr>
              <a:t>ForkJoinTask</a:t>
            </a:r>
            <a:r>
              <a:rPr lang="en-US" altLang="en-US" dirty="0"/>
              <a:t> is an abstract base class</a:t>
            </a:r>
          </a:p>
          <a:p>
            <a:r>
              <a:rPr lang="en-US" altLang="en-US" b="1" dirty="0" err="1">
                <a:latin typeface="Courier New" panose="02070309020205020404" pitchFamily="49" charset="0"/>
              </a:rPr>
              <a:t>RecursiveTask</a:t>
            </a:r>
            <a:r>
              <a:rPr lang="en-US" altLang="en-US" dirty="0"/>
              <a:t> and </a:t>
            </a:r>
            <a:r>
              <a:rPr lang="en-US" altLang="en-US" b="1" dirty="0" err="1">
                <a:latin typeface="Courier New" panose="02070309020205020404" pitchFamily="49" charset="0"/>
              </a:rPr>
              <a:t>RecursiveAction</a:t>
            </a:r>
            <a:r>
              <a:rPr lang="en-US" altLang="en-US" dirty="0"/>
              <a:t> classes extend </a:t>
            </a:r>
            <a:r>
              <a:rPr lang="en-US" altLang="en-US" b="1" dirty="0" err="1">
                <a:latin typeface="Courier New" panose="02070309020205020404" pitchFamily="49" charset="0"/>
              </a:rPr>
              <a:t>ForkJoinTask</a:t>
            </a:r>
            <a:endParaRPr lang="en-US" altLang="en-US" b="1" dirty="0">
              <a:latin typeface="Courier New" panose="02070309020205020404" pitchFamily="49" charset="0"/>
            </a:endParaRPr>
          </a:p>
          <a:p>
            <a:r>
              <a:rPr lang="en-US" altLang="en-US" b="1" dirty="0" err="1">
                <a:latin typeface="Courier New" panose="02070309020205020404" pitchFamily="49" charset="0"/>
              </a:rPr>
              <a:t>RecursiveTask</a:t>
            </a:r>
            <a:r>
              <a:rPr lang="en-US" altLang="en-US" dirty="0"/>
              <a:t> returns a result (via the return value from the </a:t>
            </a:r>
            <a:r>
              <a:rPr lang="en-US" altLang="en-US" b="1" dirty="0">
                <a:latin typeface="Courier New" panose="02070309020205020404" pitchFamily="49" charset="0"/>
              </a:rPr>
              <a:t>compute() </a:t>
            </a:r>
            <a:r>
              <a:rPr lang="en-US" altLang="en-US" dirty="0"/>
              <a:t>method) </a:t>
            </a:r>
          </a:p>
          <a:p>
            <a:r>
              <a:rPr lang="en-US" altLang="en-US" b="1" dirty="0" err="1">
                <a:latin typeface="Courier New" panose="02070309020205020404" pitchFamily="49" charset="0"/>
              </a:rPr>
              <a:t>RecursiveAction</a:t>
            </a:r>
            <a:r>
              <a:rPr lang="en-US" altLang="en-US" dirty="0"/>
              <a:t> does not return a result</a:t>
            </a:r>
            <a:endParaRPr lang="en-US" altLang="en-US" b="1" dirty="0">
              <a:latin typeface="Courier New" panose="02070309020205020404" pitchFamily="49" charset="0"/>
            </a:endParaRPr>
          </a:p>
          <a:p>
            <a:endParaRPr lang="en-US" altLang="en-US" b="1" dirty="0">
              <a:latin typeface="Courier New" panose="02070309020205020404" pitchFamily="49" charset="0"/>
            </a:endParaRPr>
          </a:p>
        </p:txBody>
      </p:sp>
      <p:pic>
        <p:nvPicPr>
          <p:cNvPr id="68611" name="Picture 1">
            <a:extLst>
              <a:ext uri="{FF2B5EF4-FFF2-40B4-BE49-F238E27FC236}">
                <a16:creationId xmlns:a16="http://schemas.microsoft.com/office/drawing/2014/main" id="{16F28A26-C981-42C8-8117-EA6AF2BD5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7037" y="3514237"/>
            <a:ext cx="49593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544669B9-2DEA-421A-8382-2BC0EEE0BDF8}"/>
              </a:ext>
            </a:extLst>
          </p:cNvPr>
          <p:cNvSpPr>
            <a:spLocks noGrp="1" noChangeArrowheads="1"/>
          </p:cNvSpPr>
          <p:nvPr>
            <p:ph type="title"/>
          </p:nvPr>
        </p:nvSpPr>
        <p:spPr>
          <a:xfrm>
            <a:off x="1981200" y="203430"/>
            <a:ext cx="8229600" cy="576262"/>
          </a:xfrm>
        </p:spPr>
        <p:txBody>
          <a:bodyPr/>
          <a:lstStyle/>
          <a:p>
            <a:pPr eaLnBrk="1" hangingPunct="1"/>
            <a:r>
              <a:rPr lang="en-US" altLang="en-US"/>
              <a:t>OpenMP</a:t>
            </a:r>
          </a:p>
        </p:txBody>
      </p:sp>
      <p:sp>
        <p:nvSpPr>
          <p:cNvPr id="69634" name="Rectangle 3">
            <a:extLst>
              <a:ext uri="{FF2B5EF4-FFF2-40B4-BE49-F238E27FC236}">
                <a16:creationId xmlns:a16="http://schemas.microsoft.com/office/drawing/2014/main" id="{14946A5B-F4DA-4E2D-9FE7-9A6C90AECB1C}"/>
              </a:ext>
            </a:extLst>
          </p:cNvPr>
          <p:cNvSpPr>
            <a:spLocks noGrp="1" noChangeArrowheads="1"/>
          </p:cNvSpPr>
          <p:nvPr>
            <p:ph type="body" idx="1"/>
          </p:nvPr>
        </p:nvSpPr>
        <p:spPr>
          <a:xfrm>
            <a:off x="2330451" y="1473201"/>
            <a:ext cx="3560763" cy="3997325"/>
          </a:xfrm>
        </p:spPr>
        <p:txBody>
          <a:bodyPr/>
          <a:lstStyle/>
          <a:p>
            <a:r>
              <a:rPr lang="en-US" altLang="en-US" dirty="0"/>
              <a:t>Set of compiler directives and an API for C, C++, FORTRAN </a:t>
            </a:r>
          </a:p>
          <a:p>
            <a:r>
              <a:rPr lang="en-US" altLang="en-US" dirty="0"/>
              <a:t>Provides support for parallel programming in shared-memory environments</a:t>
            </a:r>
          </a:p>
          <a:p>
            <a:r>
              <a:rPr lang="en-US" altLang="en-US" dirty="0"/>
              <a:t>Identifies </a:t>
            </a:r>
            <a:r>
              <a:rPr lang="en-US" altLang="en-US" b="1" dirty="0">
                <a:solidFill>
                  <a:srgbClr val="006699"/>
                </a:solidFill>
                <a:latin typeface="+mj-lt"/>
              </a:rPr>
              <a:t>parallel regions </a:t>
            </a:r>
            <a:r>
              <a:rPr lang="en-US" altLang="en-US" dirty="0"/>
              <a:t>– blocks of code that can run in parallel</a:t>
            </a:r>
          </a:p>
          <a:p>
            <a:pPr>
              <a:buFont typeface="Monotype Sorts" pitchFamily="-84" charset="2"/>
              <a:buNone/>
            </a:pPr>
            <a:r>
              <a:rPr lang="en-US" altLang="en-US" b="1" dirty="0">
                <a:latin typeface="Courier New" panose="02070309020205020404" pitchFamily="49" charset="0"/>
              </a:rPr>
              <a:t>#pragma </a:t>
            </a:r>
            <a:r>
              <a:rPr lang="en-US" altLang="en-US" b="1" dirty="0" err="1">
                <a:latin typeface="Courier New" panose="02070309020205020404" pitchFamily="49" charset="0"/>
              </a:rPr>
              <a:t>omp</a:t>
            </a:r>
            <a:r>
              <a:rPr lang="en-US" altLang="en-US" b="1" dirty="0">
                <a:latin typeface="Courier New" panose="02070309020205020404" pitchFamily="49" charset="0"/>
              </a:rPr>
              <a:t> parallel </a:t>
            </a:r>
          </a:p>
          <a:p>
            <a:pPr>
              <a:buFont typeface="Monotype Sorts" pitchFamily="-84" charset="2"/>
              <a:buNone/>
            </a:pPr>
            <a:r>
              <a:rPr lang="en-US" altLang="en-US" dirty="0"/>
              <a:t>Create as many threads as there are cores</a:t>
            </a:r>
          </a:p>
        </p:txBody>
      </p:sp>
      <p:pic>
        <p:nvPicPr>
          <p:cNvPr id="69635" name="Picture 2">
            <a:extLst>
              <a:ext uri="{FF2B5EF4-FFF2-40B4-BE49-F238E27FC236}">
                <a16:creationId xmlns:a16="http://schemas.microsoft.com/office/drawing/2014/main" id="{55ABC929-CE13-4509-98E6-61C837534B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2500" y="1473201"/>
            <a:ext cx="40894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979CC573-0BA9-4E42-AA0D-66DAEE958F05}"/>
              </a:ext>
            </a:extLst>
          </p:cNvPr>
          <p:cNvSpPr>
            <a:spLocks noGrp="1"/>
          </p:cNvSpPr>
          <p:nvPr>
            <p:ph type="title"/>
          </p:nvPr>
        </p:nvSpPr>
        <p:spPr/>
        <p:txBody>
          <a:bodyPr/>
          <a:lstStyle/>
          <a:p>
            <a:endParaRPr lang="en-US" altLang="en-US"/>
          </a:p>
        </p:txBody>
      </p:sp>
      <p:sp>
        <p:nvSpPr>
          <p:cNvPr id="71682" name="Content Placeholder 2">
            <a:extLst>
              <a:ext uri="{FF2B5EF4-FFF2-40B4-BE49-F238E27FC236}">
                <a16:creationId xmlns:a16="http://schemas.microsoft.com/office/drawing/2014/main" id="{4A81212D-9FC8-4D36-B7BD-612B854211D1}"/>
              </a:ext>
            </a:extLst>
          </p:cNvPr>
          <p:cNvSpPr>
            <a:spLocks noGrp="1"/>
          </p:cNvSpPr>
          <p:nvPr>
            <p:ph idx="1"/>
          </p:nvPr>
        </p:nvSpPr>
        <p:spPr/>
        <p:txBody>
          <a:bodyPr/>
          <a:lstStyle/>
          <a:p>
            <a:r>
              <a:rPr lang="en-US" altLang="en-US"/>
              <a:t>Run the for loop in parallel</a:t>
            </a:r>
          </a:p>
        </p:txBody>
      </p:sp>
      <p:pic>
        <p:nvPicPr>
          <p:cNvPr id="71683" name="Picture 3">
            <a:extLst>
              <a:ext uri="{FF2B5EF4-FFF2-40B4-BE49-F238E27FC236}">
                <a16:creationId xmlns:a16="http://schemas.microsoft.com/office/drawing/2014/main" id="{E15DDD23-9A4F-4651-BEEF-EB8F9B703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0525" y="2570163"/>
            <a:ext cx="3581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63EDC882-8B59-4594-B276-CFAD243CC5B6}"/>
              </a:ext>
            </a:extLst>
          </p:cNvPr>
          <p:cNvSpPr>
            <a:spLocks noGrp="1" noChangeArrowheads="1"/>
          </p:cNvSpPr>
          <p:nvPr>
            <p:ph type="title"/>
          </p:nvPr>
        </p:nvSpPr>
        <p:spPr>
          <a:xfrm>
            <a:off x="1981200" y="212761"/>
            <a:ext cx="8229600" cy="576262"/>
          </a:xfrm>
        </p:spPr>
        <p:txBody>
          <a:bodyPr/>
          <a:lstStyle/>
          <a:p>
            <a:pPr eaLnBrk="1" hangingPunct="1"/>
            <a:r>
              <a:rPr lang="en-US" altLang="en-US" dirty="0"/>
              <a:t>Grand Central Dispatch</a:t>
            </a:r>
          </a:p>
        </p:txBody>
      </p:sp>
      <p:sp>
        <p:nvSpPr>
          <p:cNvPr id="72706" name="Rectangle 3">
            <a:extLst>
              <a:ext uri="{FF2B5EF4-FFF2-40B4-BE49-F238E27FC236}">
                <a16:creationId xmlns:a16="http://schemas.microsoft.com/office/drawing/2014/main" id="{E0F26652-E0BE-449C-A693-21DA9E1C2DCF}"/>
              </a:ext>
            </a:extLst>
          </p:cNvPr>
          <p:cNvSpPr>
            <a:spLocks noGrp="1" noChangeArrowheads="1"/>
          </p:cNvSpPr>
          <p:nvPr>
            <p:ph type="body" idx="1"/>
          </p:nvPr>
        </p:nvSpPr>
        <p:spPr>
          <a:xfrm>
            <a:off x="2345093" y="1187450"/>
            <a:ext cx="7753740" cy="4478338"/>
          </a:xfrm>
        </p:spPr>
        <p:txBody>
          <a:bodyPr/>
          <a:lstStyle/>
          <a:p>
            <a:r>
              <a:rPr lang="en-US" altLang="en-US" dirty="0"/>
              <a:t>Apple technology for macOS and iOS operating systems</a:t>
            </a:r>
          </a:p>
          <a:p>
            <a:r>
              <a:rPr lang="en-US" altLang="en-US" dirty="0"/>
              <a:t>Extensions to C, C++ and Objective-C languages, API, and run-time library</a:t>
            </a:r>
          </a:p>
          <a:p>
            <a:r>
              <a:rPr lang="en-US" altLang="en-US" dirty="0"/>
              <a:t>Allows identification of parallel sections</a:t>
            </a:r>
          </a:p>
          <a:p>
            <a:r>
              <a:rPr lang="en-US" altLang="en-US" dirty="0"/>
              <a:t>Manages most of the details of threading</a:t>
            </a:r>
          </a:p>
          <a:p>
            <a:r>
              <a:rPr lang="en-US" altLang="en-US" dirty="0"/>
              <a:t>Block is in “^{ }” :</a:t>
            </a:r>
            <a:br>
              <a:rPr lang="en-US" altLang="en-US" dirty="0"/>
            </a:br>
            <a:br>
              <a:rPr lang="en-US" altLang="en-US" dirty="0"/>
            </a:br>
            <a:r>
              <a:rPr lang="en-US" altLang="en-US" dirty="0"/>
              <a:t> </a:t>
            </a:r>
            <a:r>
              <a:rPr lang="ro-RO" altLang="en-US" b="1" dirty="0">
                <a:latin typeface="Courier New" panose="02070309020205020404" pitchFamily="49" charset="0"/>
              </a:rPr>
              <a:t>ˆ{ printf("I am a block"); } </a:t>
            </a:r>
            <a:br>
              <a:rPr lang="ro-RO" altLang="en-US" b="1" dirty="0">
                <a:latin typeface="Courier New" panose="02070309020205020404" pitchFamily="49" charset="0"/>
              </a:rPr>
            </a:br>
            <a:endParaRPr lang="en-US" altLang="en-US" dirty="0"/>
          </a:p>
          <a:p>
            <a:r>
              <a:rPr lang="en-US" altLang="en-US" dirty="0"/>
              <a:t>Blocks placed in dispatch queue</a:t>
            </a:r>
          </a:p>
          <a:p>
            <a:pPr lvl="1"/>
            <a:r>
              <a:rPr lang="en-US" altLang="en-US" dirty="0"/>
              <a:t>Assigned to available thread in thread pool when removed from queue</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7B806D4C-6940-4E14-B304-1F7CFEF60321}"/>
              </a:ext>
            </a:extLst>
          </p:cNvPr>
          <p:cNvSpPr>
            <a:spLocks noGrp="1" noChangeArrowheads="1"/>
          </p:cNvSpPr>
          <p:nvPr>
            <p:ph type="title"/>
          </p:nvPr>
        </p:nvSpPr>
        <p:spPr>
          <a:xfrm>
            <a:off x="1981200" y="213537"/>
            <a:ext cx="8229600" cy="576262"/>
          </a:xfrm>
        </p:spPr>
        <p:txBody>
          <a:bodyPr/>
          <a:lstStyle/>
          <a:p>
            <a:pPr eaLnBrk="1" hangingPunct="1"/>
            <a:r>
              <a:rPr lang="en-US" altLang="en-US" dirty="0"/>
              <a:t>Grand Central Dispatch</a:t>
            </a:r>
          </a:p>
        </p:txBody>
      </p:sp>
      <p:sp>
        <p:nvSpPr>
          <p:cNvPr id="74754" name="Rectangle 3">
            <a:extLst>
              <a:ext uri="{FF2B5EF4-FFF2-40B4-BE49-F238E27FC236}">
                <a16:creationId xmlns:a16="http://schemas.microsoft.com/office/drawing/2014/main" id="{2AF9024C-9C3C-4274-AB7B-7B0D8B7AC52F}"/>
              </a:ext>
            </a:extLst>
          </p:cNvPr>
          <p:cNvSpPr>
            <a:spLocks noGrp="1" noChangeArrowheads="1"/>
          </p:cNvSpPr>
          <p:nvPr>
            <p:ph type="body" idx="1"/>
          </p:nvPr>
        </p:nvSpPr>
        <p:spPr>
          <a:xfrm>
            <a:off x="2345092" y="1203325"/>
            <a:ext cx="7688426" cy="4478338"/>
          </a:xfrm>
        </p:spPr>
        <p:txBody>
          <a:bodyPr/>
          <a:lstStyle/>
          <a:p>
            <a:r>
              <a:rPr lang="en-US" altLang="en-US" dirty="0"/>
              <a:t>Two types of dispatch queues:</a:t>
            </a:r>
          </a:p>
          <a:p>
            <a:pPr lvl="1"/>
            <a:r>
              <a:rPr lang="en-US" altLang="en-US" b="1" dirty="0"/>
              <a:t>serial</a:t>
            </a:r>
            <a:r>
              <a:rPr lang="en-US" altLang="en-US" dirty="0"/>
              <a:t> – blocks removed in FIFO order, queue is per process, called </a:t>
            </a:r>
            <a:r>
              <a:rPr lang="en-US" altLang="en-US" b="1" dirty="0">
                <a:solidFill>
                  <a:srgbClr val="006699"/>
                </a:solidFill>
                <a:latin typeface="+mj-lt"/>
              </a:rPr>
              <a:t>main queue</a:t>
            </a:r>
          </a:p>
          <a:p>
            <a:pPr lvl="2"/>
            <a:r>
              <a:rPr lang="en-US" altLang="en-US" dirty="0"/>
              <a:t>Programmers can create additional serial queues within program</a:t>
            </a:r>
          </a:p>
          <a:p>
            <a:pPr lvl="1"/>
            <a:r>
              <a:rPr lang="en-US" altLang="en-US" b="1" dirty="0"/>
              <a:t>concurrent</a:t>
            </a:r>
            <a:r>
              <a:rPr lang="en-US" altLang="en-US" dirty="0"/>
              <a:t> – removed in FIFO order but several may be removed at a time</a:t>
            </a:r>
          </a:p>
          <a:p>
            <a:pPr lvl="2"/>
            <a:r>
              <a:rPr lang="en-US" altLang="en-US" dirty="0"/>
              <a:t>Four system wide queues divided by quality of service:</a:t>
            </a:r>
          </a:p>
          <a:p>
            <a:pPr lvl="2">
              <a:buFont typeface="Courier New" panose="02070309020205020404" pitchFamily="49" charset="0"/>
              <a:buChar char="o"/>
            </a:pPr>
            <a:r>
              <a:rPr lang="en-US" altLang="en-US" dirty="0">
                <a:latin typeface="Courier New" panose="02070309020205020404" pitchFamily="49" charset="0"/>
              </a:rPr>
              <a:t>QOS_CLASS_USER_INTERACTIVE</a:t>
            </a:r>
          </a:p>
          <a:p>
            <a:pPr lvl="2">
              <a:buFont typeface="Courier New" panose="02070309020205020404" pitchFamily="49" charset="0"/>
              <a:buChar char="o"/>
            </a:pPr>
            <a:r>
              <a:rPr lang="en-US" altLang="en-US" dirty="0">
                <a:latin typeface="Courier New" panose="02070309020205020404" pitchFamily="49" charset="0"/>
              </a:rPr>
              <a:t>QOS_CLASS_USER_INITIATED</a:t>
            </a:r>
          </a:p>
          <a:p>
            <a:pPr lvl="2">
              <a:buFont typeface="Courier New" panose="02070309020205020404" pitchFamily="49" charset="0"/>
              <a:buChar char="o"/>
            </a:pPr>
            <a:r>
              <a:rPr lang="en-US" altLang="en-US" dirty="0">
                <a:latin typeface="Courier New" panose="02070309020205020404" pitchFamily="49" charset="0"/>
              </a:rPr>
              <a:t>QOS_CLASS_USER_UTILITY</a:t>
            </a:r>
          </a:p>
          <a:p>
            <a:pPr lvl="2">
              <a:buFont typeface="Courier New" panose="02070309020205020404" pitchFamily="49" charset="0"/>
              <a:buChar char="o"/>
            </a:pPr>
            <a:r>
              <a:rPr lang="en-US" altLang="en-US" dirty="0">
                <a:latin typeface="Courier New" panose="02070309020205020404" pitchFamily="49" charset="0"/>
              </a:rPr>
              <a:t>QOS_CLASS_USER_BACKGROUND</a:t>
            </a:r>
          </a:p>
          <a:p>
            <a:pPr lvl="2"/>
            <a:endParaRPr lang="en-US" altLang="en-US" dirty="0"/>
          </a:p>
          <a:p>
            <a:pPr lvl="2"/>
            <a:endParaRPr lang="en-US" altLang="en-US" dirty="0"/>
          </a:p>
          <a:p>
            <a:pPr lvl="2"/>
            <a:endParaRPr lang="en-US" altLang="en-US" dirty="0"/>
          </a:p>
          <a:p>
            <a:endParaRPr lang="en-US" alt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2E8FE8F8-6247-440E-8AD2-9125A529DFF0}"/>
              </a:ext>
            </a:extLst>
          </p:cNvPr>
          <p:cNvSpPr>
            <a:spLocks noGrp="1"/>
          </p:cNvSpPr>
          <p:nvPr>
            <p:ph type="title"/>
          </p:nvPr>
        </p:nvSpPr>
        <p:spPr>
          <a:xfrm>
            <a:off x="1981200" y="205860"/>
            <a:ext cx="8229600" cy="576262"/>
          </a:xfrm>
        </p:spPr>
        <p:txBody>
          <a:bodyPr/>
          <a:lstStyle/>
          <a:p>
            <a:r>
              <a:rPr lang="en-US" altLang="en-US" dirty="0"/>
              <a:t>Grand Central Dispatch</a:t>
            </a:r>
          </a:p>
        </p:txBody>
      </p:sp>
      <p:sp>
        <p:nvSpPr>
          <p:cNvPr id="76802" name="Content Placeholder 2">
            <a:extLst>
              <a:ext uri="{FF2B5EF4-FFF2-40B4-BE49-F238E27FC236}">
                <a16:creationId xmlns:a16="http://schemas.microsoft.com/office/drawing/2014/main" id="{961FCAB4-6A2F-4741-AEC6-56E10DDEC19E}"/>
              </a:ext>
            </a:extLst>
          </p:cNvPr>
          <p:cNvSpPr>
            <a:spLocks noGrp="1"/>
          </p:cNvSpPr>
          <p:nvPr>
            <p:ph idx="1"/>
          </p:nvPr>
        </p:nvSpPr>
        <p:spPr/>
        <p:txBody>
          <a:bodyPr/>
          <a:lstStyle/>
          <a:p>
            <a:r>
              <a:rPr lang="en-US" altLang="en-US" dirty="0"/>
              <a:t>For the Swift language a task is defined as a closure – similar to a block, minus the caret</a:t>
            </a:r>
          </a:p>
          <a:p>
            <a:r>
              <a:rPr lang="en-US" altLang="en-US" dirty="0"/>
              <a:t>Closures are submitted to the queue using the </a:t>
            </a:r>
            <a:r>
              <a:rPr lang="en-US" altLang="en-US" dirty="0" err="1">
                <a:latin typeface="Courier New" panose="02070309020205020404" pitchFamily="49" charset="0"/>
              </a:rPr>
              <a:t>dispatch_async</a:t>
            </a:r>
            <a:r>
              <a:rPr lang="en-US" altLang="en-US" dirty="0">
                <a:latin typeface="Courier New" panose="02070309020205020404" pitchFamily="49" charset="0"/>
              </a:rPr>
              <a:t>() </a:t>
            </a:r>
            <a:r>
              <a:rPr lang="en-US" altLang="en-US" dirty="0"/>
              <a:t>function:</a:t>
            </a:r>
            <a:br>
              <a:rPr lang="en-US" altLang="en-US" dirty="0"/>
            </a:br>
            <a:br>
              <a:rPr lang="en-US" altLang="en-US" dirty="0"/>
            </a:br>
            <a:r>
              <a:rPr lang="en-US" altLang="en-US" dirty="0"/>
              <a:t> </a:t>
            </a:r>
          </a:p>
        </p:txBody>
      </p:sp>
      <p:pic>
        <p:nvPicPr>
          <p:cNvPr id="76803" name="Picture 3">
            <a:extLst>
              <a:ext uri="{FF2B5EF4-FFF2-40B4-BE49-F238E27FC236}">
                <a16:creationId xmlns:a16="http://schemas.microsoft.com/office/drawing/2014/main" id="{BEE0DB06-C5D5-4AB5-BD45-46DF14ED43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9600" y="2432050"/>
            <a:ext cx="58928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3E06E839-D948-468F-B190-B5CDABBDE26F}"/>
              </a:ext>
            </a:extLst>
          </p:cNvPr>
          <p:cNvSpPr>
            <a:spLocks noGrp="1"/>
          </p:cNvSpPr>
          <p:nvPr>
            <p:ph type="title"/>
          </p:nvPr>
        </p:nvSpPr>
        <p:spPr>
          <a:xfrm>
            <a:off x="2482850" y="233853"/>
            <a:ext cx="7727950" cy="576262"/>
          </a:xfrm>
        </p:spPr>
        <p:txBody>
          <a:bodyPr/>
          <a:lstStyle/>
          <a:p>
            <a:r>
              <a:rPr lang="en-US" altLang="en-US" dirty="0"/>
              <a:t>Intel Threading Building Blocks (TBB)</a:t>
            </a:r>
          </a:p>
        </p:txBody>
      </p:sp>
      <p:sp>
        <p:nvSpPr>
          <p:cNvPr id="77826" name="Content Placeholder 2">
            <a:extLst>
              <a:ext uri="{FF2B5EF4-FFF2-40B4-BE49-F238E27FC236}">
                <a16:creationId xmlns:a16="http://schemas.microsoft.com/office/drawing/2014/main" id="{4B964262-47E7-4DB6-A63C-554FF6EAF1F5}"/>
              </a:ext>
            </a:extLst>
          </p:cNvPr>
          <p:cNvSpPr>
            <a:spLocks noGrp="1"/>
          </p:cNvSpPr>
          <p:nvPr>
            <p:ph idx="1"/>
          </p:nvPr>
        </p:nvSpPr>
        <p:spPr/>
        <p:txBody>
          <a:bodyPr/>
          <a:lstStyle/>
          <a:p>
            <a:r>
              <a:rPr lang="en-US" altLang="en-US" dirty="0"/>
              <a:t>Template library for designing parallel C++ programs</a:t>
            </a:r>
          </a:p>
          <a:p>
            <a:r>
              <a:rPr lang="en-US" altLang="en-US" dirty="0"/>
              <a:t>A serial version of a simple for loop</a:t>
            </a:r>
          </a:p>
          <a:p>
            <a:endParaRPr lang="en-US" altLang="en-US" dirty="0"/>
          </a:p>
          <a:p>
            <a:endParaRPr lang="en-US" altLang="en-US" dirty="0"/>
          </a:p>
          <a:p>
            <a:endParaRPr lang="en-US" altLang="en-US" dirty="0"/>
          </a:p>
          <a:p>
            <a:endParaRPr lang="en-US" altLang="en-US" dirty="0"/>
          </a:p>
          <a:p>
            <a:r>
              <a:rPr lang="en-US" altLang="en-US" dirty="0"/>
              <a:t>The same for loop written using TBB with </a:t>
            </a:r>
            <a:r>
              <a:rPr lang="en-US" altLang="en-US" b="1" dirty="0" err="1">
                <a:latin typeface="Courier New" panose="02070309020205020404" pitchFamily="49" charset="0"/>
              </a:rPr>
              <a:t>parallel_for</a:t>
            </a:r>
            <a:r>
              <a:rPr lang="en-US" altLang="en-US" dirty="0"/>
              <a:t> statement:</a:t>
            </a:r>
          </a:p>
        </p:txBody>
      </p:sp>
      <p:pic>
        <p:nvPicPr>
          <p:cNvPr id="77827" name="Picture 3">
            <a:extLst>
              <a:ext uri="{FF2B5EF4-FFF2-40B4-BE49-F238E27FC236}">
                <a16:creationId xmlns:a16="http://schemas.microsoft.com/office/drawing/2014/main" id="{0AECC45F-AE48-41B9-BBCF-8CA2461C9E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2188" y="2112963"/>
            <a:ext cx="37211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a:extLst>
              <a:ext uri="{FF2B5EF4-FFF2-40B4-BE49-F238E27FC236}">
                <a16:creationId xmlns:a16="http://schemas.microsoft.com/office/drawing/2014/main" id="{113B8E9B-4CDB-4160-8253-D3DEBB20D7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6388" y="4071938"/>
            <a:ext cx="6642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8F5BE787-1C90-443B-BF35-EC074EF99B44}"/>
              </a:ext>
            </a:extLst>
          </p:cNvPr>
          <p:cNvSpPr>
            <a:spLocks noGrp="1" noChangeArrowheads="1"/>
          </p:cNvSpPr>
          <p:nvPr>
            <p:ph type="title"/>
          </p:nvPr>
        </p:nvSpPr>
        <p:spPr>
          <a:xfrm>
            <a:off x="1981200" y="216130"/>
            <a:ext cx="8229600" cy="576262"/>
          </a:xfrm>
        </p:spPr>
        <p:txBody>
          <a:bodyPr/>
          <a:lstStyle/>
          <a:p>
            <a:pPr eaLnBrk="1" hangingPunct="1"/>
            <a:r>
              <a:rPr lang="en-US" altLang="en-US" dirty="0"/>
              <a:t>Threading Issues</a:t>
            </a:r>
          </a:p>
        </p:txBody>
      </p:sp>
      <p:sp>
        <p:nvSpPr>
          <p:cNvPr id="78850" name="Rectangle 3">
            <a:extLst>
              <a:ext uri="{FF2B5EF4-FFF2-40B4-BE49-F238E27FC236}">
                <a16:creationId xmlns:a16="http://schemas.microsoft.com/office/drawing/2014/main" id="{6F51DC46-1491-4D2A-B267-43A725F220C9}"/>
              </a:ext>
            </a:extLst>
          </p:cNvPr>
          <p:cNvSpPr>
            <a:spLocks noGrp="1" noChangeArrowheads="1"/>
          </p:cNvSpPr>
          <p:nvPr>
            <p:ph type="body" idx="1"/>
          </p:nvPr>
        </p:nvSpPr>
        <p:spPr>
          <a:xfrm>
            <a:off x="2335763" y="1143000"/>
            <a:ext cx="7440645" cy="4483100"/>
          </a:xfrm>
        </p:spPr>
        <p:txBody>
          <a:bodyPr/>
          <a:lstStyle/>
          <a:p>
            <a:r>
              <a:rPr lang="en-US" altLang="en-US" dirty="0"/>
              <a:t>Semantics of </a:t>
            </a:r>
            <a:r>
              <a:rPr lang="en-US" altLang="en-US" b="1" dirty="0"/>
              <a:t>fork()</a:t>
            </a:r>
            <a:r>
              <a:rPr lang="en-US" altLang="en-US" dirty="0"/>
              <a:t> and </a:t>
            </a:r>
            <a:r>
              <a:rPr lang="en-US" altLang="en-US" b="1" dirty="0"/>
              <a:t>exec()</a:t>
            </a:r>
            <a:r>
              <a:rPr lang="en-US" altLang="en-US" dirty="0"/>
              <a:t> system calls</a:t>
            </a:r>
            <a:endParaRPr lang="en-US" altLang="en-US" sz="800" dirty="0"/>
          </a:p>
          <a:p>
            <a:r>
              <a:rPr lang="en-US" altLang="en-US" dirty="0"/>
              <a:t>Signal handling</a:t>
            </a:r>
          </a:p>
          <a:p>
            <a:pPr lvl="1"/>
            <a:r>
              <a:rPr lang="en-US" altLang="en-US" dirty="0"/>
              <a:t>Synchronous and asynchronous</a:t>
            </a:r>
            <a:endParaRPr lang="en-US" altLang="en-US" sz="800" dirty="0"/>
          </a:p>
          <a:p>
            <a:r>
              <a:rPr lang="en-US" altLang="en-US" dirty="0"/>
              <a:t>Thread cancellation of target thread</a:t>
            </a:r>
          </a:p>
          <a:p>
            <a:pPr lvl="1"/>
            <a:r>
              <a:rPr lang="en-US" altLang="en-US" dirty="0"/>
              <a:t>Asynchronous or deferred</a:t>
            </a:r>
            <a:endParaRPr lang="en-US" altLang="en-US" sz="800" dirty="0"/>
          </a:p>
          <a:p>
            <a:r>
              <a:rPr lang="en-US" altLang="en-US" dirty="0"/>
              <a:t>Thread-local storage</a:t>
            </a:r>
          </a:p>
          <a:p>
            <a:r>
              <a:rPr lang="en-US" altLang="en-US" dirty="0"/>
              <a:t>Scheduler Activations</a:t>
            </a:r>
          </a:p>
          <a:p>
            <a:endParaRPr lang="en-US" altLang="en-US" sz="800" dirty="0"/>
          </a:p>
          <a:p>
            <a:pPr lvl="1">
              <a:buFont typeface="Monotype Sorts" pitchFamily="-84" charset="2"/>
              <a:buNone/>
            </a:pPr>
            <a:endParaRPr lang="en-US" altLang="en-US" sz="800"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0A79867A-2E93-4EF0-B105-A26BB113E674}"/>
              </a:ext>
            </a:extLst>
          </p:cNvPr>
          <p:cNvSpPr>
            <a:spLocks noGrp="1" noChangeArrowheads="1"/>
          </p:cNvSpPr>
          <p:nvPr>
            <p:ph type="title"/>
          </p:nvPr>
        </p:nvSpPr>
        <p:spPr>
          <a:xfrm>
            <a:off x="2641600" y="204206"/>
            <a:ext cx="7569200" cy="576262"/>
          </a:xfrm>
        </p:spPr>
        <p:txBody>
          <a:bodyPr/>
          <a:lstStyle/>
          <a:p>
            <a:pPr eaLnBrk="1" hangingPunct="1"/>
            <a:r>
              <a:rPr lang="en-US" altLang="en-US" dirty="0"/>
              <a:t>Semantics of fork() and exec()</a:t>
            </a:r>
          </a:p>
        </p:txBody>
      </p:sp>
      <p:sp>
        <p:nvSpPr>
          <p:cNvPr id="80898" name="Rectangle 3">
            <a:extLst>
              <a:ext uri="{FF2B5EF4-FFF2-40B4-BE49-F238E27FC236}">
                <a16:creationId xmlns:a16="http://schemas.microsoft.com/office/drawing/2014/main" id="{A843C793-C155-4716-B3E2-61F8E72727FC}"/>
              </a:ext>
            </a:extLst>
          </p:cNvPr>
          <p:cNvSpPr>
            <a:spLocks noGrp="1" noChangeArrowheads="1"/>
          </p:cNvSpPr>
          <p:nvPr>
            <p:ph type="body" idx="1"/>
          </p:nvPr>
        </p:nvSpPr>
        <p:spPr>
          <a:xfrm>
            <a:off x="2330450" y="1233489"/>
            <a:ext cx="7656415" cy="4530725"/>
          </a:xfrm>
        </p:spPr>
        <p:txBody>
          <a:bodyPr/>
          <a:lstStyle/>
          <a:p>
            <a:r>
              <a:rPr lang="en-US" altLang="en-US"/>
              <a:t>Does </a:t>
            </a:r>
            <a:r>
              <a:rPr lang="en-US" altLang="en-US" b="1">
                <a:latin typeface="Courier New" panose="02070309020205020404" pitchFamily="49" charset="0"/>
              </a:rPr>
              <a:t>fork()</a:t>
            </a:r>
            <a:r>
              <a:rPr lang="en-US" altLang="en-US"/>
              <a:t>duplicate only the calling thread or all threads?</a:t>
            </a:r>
          </a:p>
          <a:p>
            <a:pPr lvl="1"/>
            <a:r>
              <a:rPr lang="en-US" altLang="en-US"/>
              <a:t>Some UNIXes have two versions of fork</a:t>
            </a:r>
          </a:p>
          <a:p>
            <a:r>
              <a:rPr lang="en-US" altLang="en-US" b="1">
                <a:latin typeface="Courier New" panose="02070309020205020404" pitchFamily="49" charset="0"/>
              </a:rPr>
              <a:t>exec() </a:t>
            </a:r>
            <a:r>
              <a:rPr lang="en-US" altLang="en-US"/>
              <a:t>usually works as normal – replace the running process including all threads</a:t>
            </a:r>
          </a:p>
          <a:p>
            <a:pPr lvl="1"/>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1981201"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14" y="1455739"/>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38D4671-065E-48FB-994B-D2E5E93EB171}"/>
              </a:ext>
            </a:extLst>
          </p:cNvPr>
          <p:cNvSpPr>
            <a:spLocks noGrp="1" noChangeArrowheads="1"/>
          </p:cNvSpPr>
          <p:nvPr>
            <p:ph type="title"/>
          </p:nvPr>
        </p:nvSpPr>
        <p:spPr>
          <a:xfrm>
            <a:off x="2692400" y="226237"/>
            <a:ext cx="7518400" cy="576262"/>
          </a:xfrm>
        </p:spPr>
        <p:txBody>
          <a:bodyPr/>
          <a:lstStyle/>
          <a:p>
            <a:pPr eaLnBrk="1" hangingPunct="1"/>
            <a:r>
              <a:rPr lang="en-US" altLang="en-US" dirty="0"/>
              <a:t>Signal Handling</a:t>
            </a:r>
          </a:p>
        </p:txBody>
      </p:sp>
      <p:sp>
        <p:nvSpPr>
          <p:cNvPr id="37891" name="Rectangle 3">
            <a:extLst>
              <a:ext uri="{FF2B5EF4-FFF2-40B4-BE49-F238E27FC236}">
                <a16:creationId xmlns:a16="http://schemas.microsoft.com/office/drawing/2014/main" id="{74752EA8-B31F-42FC-AC88-93660F763299}"/>
              </a:ext>
            </a:extLst>
          </p:cNvPr>
          <p:cNvSpPr>
            <a:spLocks noGrp="1" noChangeArrowheads="1"/>
          </p:cNvSpPr>
          <p:nvPr>
            <p:ph type="body" idx="1"/>
          </p:nvPr>
        </p:nvSpPr>
        <p:spPr>
          <a:xfrm>
            <a:off x="2341757" y="1164839"/>
            <a:ext cx="7719753" cy="5156200"/>
          </a:xfrm>
        </p:spPr>
        <p:txBody>
          <a:bodyPr/>
          <a:lstStyle/>
          <a:p>
            <a:pPr>
              <a:defRPr/>
            </a:pPr>
            <a:r>
              <a:rPr lang="en-US" b="1" dirty="0">
                <a:solidFill>
                  <a:srgbClr val="006699"/>
                </a:solidFill>
                <a:latin typeface="+mj-lt"/>
              </a:rPr>
              <a:t>Signals</a:t>
            </a:r>
            <a:r>
              <a:rPr lang="en-US" b="1" dirty="0">
                <a:solidFill>
                  <a:srgbClr val="3366FF"/>
                </a:solidFill>
                <a:ea typeface="ＭＳ Ｐゴシック" charset="0"/>
                <a:cs typeface="ＭＳ Ｐゴシック" charset="0"/>
              </a:rPr>
              <a:t> </a:t>
            </a:r>
            <a:r>
              <a:rPr lang="en-US" dirty="0">
                <a:ea typeface="ＭＳ Ｐゴシック" charset="0"/>
                <a:cs typeface="ＭＳ Ｐゴシック" charset="0"/>
              </a:rPr>
              <a:t>are used in UNIX systems to notify a process that a particular event has occurred.</a:t>
            </a:r>
          </a:p>
          <a:p>
            <a:pPr>
              <a:defRPr/>
            </a:pPr>
            <a:r>
              <a:rPr lang="en-US" dirty="0">
                <a:ea typeface="ＭＳ Ｐゴシック" charset="0"/>
                <a:cs typeface="ＭＳ Ｐゴシック" charset="0"/>
              </a:rPr>
              <a:t>A </a:t>
            </a:r>
            <a:r>
              <a:rPr lang="en-US" b="1" dirty="0">
                <a:solidFill>
                  <a:srgbClr val="006699"/>
                </a:solidFill>
                <a:latin typeface="+mj-lt"/>
              </a:rPr>
              <a:t>signal handler </a:t>
            </a:r>
            <a:r>
              <a:rPr lang="en-US" dirty="0">
                <a:ea typeface="ＭＳ Ｐゴシック" charset="0"/>
                <a:cs typeface="ＭＳ Ｐゴシック" charset="0"/>
              </a:rPr>
              <a:t>is used to process signals</a:t>
            </a:r>
          </a:p>
          <a:p>
            <a:pPr marL="798989" lvl="1" indent="-342265">
              <a:buFont typeface="Webdings" charset="0"/>
              <a:buAutoNum type="arabicPeriod"/>
              <a:defRPr/>
            </a:pPr>
            <a:r>
              <a:rPr lang="en-US" dirty="0">
                <a:ea typeface="ＭＳ Ｐゴシック" charset="0"/>
              </a:rPr>
              <a:t>Signal is generated by particular event</a:t>
            </a:r>
          </a:p>
          <a:p>
            <a:pPr marL="798989" lvl="1" indent="-342265">
              <a:buFont typeface="Webdings" charset="0"/>
              <a:buAutoNum type="arabicPeriod"/>
              <a:defRPr/>
            </a:pPr>
            <a:r>
              <a:rPr lang="en-US" dirty="0">
                <a:ea typeface="ＭＳ Ｐゴシック" charset="0"/>
              </a:rPr>
              <a:t>Signal is delivered to a process</a:t>
            </a:r>
          </a:p>
          <a:p>
            <a:pPr marL="798989" lvl="1" indent="-342265">
              <a:buFont typeface="Webdings" charset="0"/>
              <a:buAutoNum type="arabicPeriod"/>
              <a:defRPr/>
            </a:pPr>
            <a:r>
              <a:rPr lang="en-US" dirty="0">
                <a:ea typeface="ＭＳ Ｐゴシック" charset="0"/>
              </a:rPr>
              <a:t>Signal is handled by one of two signal handlers:</a:t>
            </a:r>
          </a:p>
          <a:p>
            <a:pPr marL="1142366" lvl="2" indent="-342265">
              <a:buFont typeface="Webdings" charset="0"/>
              <a:buAutoNum type="arabicPeriod"/>
              <a:defRPr/>
            </a:pPr>
            <a:r>
              <a:rPr lang="en-US" dirty="0">
                <a:ea typeface="ＭＳ Ｐゴシック" charset="0"/>
              </a:rPr>
              <a:t>default</a:t>
            </a:r>
          </a:p>
          <a:p>
            <a:pPr marL="1142366" lvl="2" indent="-342265">
              <a:buFont typeface="Webdings" charset="0"/>
              <a:buAutoNum type="arabicPeriod"/>
              <a:defRPr/>
            </a:pPr>
            <a:r>
              <a:rPr lang="en-US" dirty="0">
                <a:ea typeface="ＭＳ Ｐゴシック" charset="0"/>
              </a:rPr>
              <a:t>user-defined</a:t>
            </a:r>
          </a:p>
          <a:p>
            <a:pPr>
              <a:defRPr/>
            </a:pPr>
            <a:r>
              <a:rPr lang="en-US" dirty="0">
                <a:ea typeface="ＭＳ Ｐゴシック" charset="0"/>
                <a:cs typeface="ＭＳ Ｐゴシック" charset="0"/>
              </a:rPr>
              <a:t>Every signal has </a:t>
            </a:r>
            <a:r>
              <a:rPr lang="en-US" b="1" dirty="0">
                <a:solidFill>
                  <a:srgbClr val="006699"/>
                </a:solidFill>
                <a:latin typeface="+mj-lt"/>
              </a:rPr>
              <a:t>default handler</a:t>
            </a:r>
            <a:r>
              <a:rPr lang="en-US" b="1" dirty="0">
                <a:solidFill>
                  <a:srgbClr val="3366FF"/>
                </a:solidFill>
                <a:ea typeface="ＭＳ Ｐゴシック" charset="0"/>
                <a:cs typeface="ＭＳ Ｐゴシック" charset="0"/>
              </a:rPr>
              <a:t> </a:t>
            </a:r>
            <a:r>
              <a:rPr lang="en-US" dirty="0">
                <a:ea typeface="ＭＳ Ｐゴシック" charset="0"/>
                <a:cs typeface="ＭＳ Ｐゴシック" charset="0"/>
              </a:rPr>
              <a:t>that kernel runs when handling signal</a:t>
            </a:r>
          </a:p>
          <a:p>
            <a:pPr marL="780098" lvl="1" indent="-380048">
              <a:defRPr/>
            </a:pPr>
            <a:r>
              <a:rPr lang="en-US" b="1" dirty="0">
                <a:solidFill>
                  <a:srgbClr val="006699"/>
                </a:solidFill>
                <a:latin typeface="+mj-lt"/>
              </a:rPr>
              <a:t>User-defined signal handler </a:t>
            </a:r>
            <a:r>
              <a:rPr lang="en-US" dirty="0">
                <a:ea typeface="ＭＳ Ｐゴシック" charset="0"/>
                <a:cs typeface="ＭＳ Ｐゴシック" charset="0"/>
              </a:rPr>
              <a:t>can override default</a:t>
            </a:r>
          </a:p>
          <a:p>
            <a:pPr marL="780098" lvl="1" indent="-380048">
              <a:defRPr/>
            </a:pPr>
            <a:r>
              <a:rPr lang="en-US" dirty="0">
                <a:ea typeface="ＭＳ Ｐゴシック" charset="0"/>
                <a:cs typeface="ＭＳ Ｐゴシック" charset="0"/>
              </a:rPr>
              <a:t>For single-threaded, signal delivered to process</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6878F364-9781-4DC9-A9A3-9DD34E5E617D}"/>
              </a:ext>
            </a:extLst>
          </p:cNvPr>
          <p:cNvSpPr>
            <a:spLocks noGrp="1" noChangeArrowheads="1"/>
          </p:cNvSpPr>
          <p:nvPr>
            <p:ph type="title"/>
          </p:nvPr>
        </p:nvSpPr>
        <p:spPr>
          <a:xfrm>
            <a:off x="2692400" y="226237"/>
            <a:ext cx="7518400" cy="576262"/>
          </a:xfrm>
        </p:spPr>
        <p:txBody>
          <a:bodyPr/>
          <a:lstStyle/>
          <a:p>
            <a:pPr eaLnBrk="1" hangingPunct="1"/>
            <a:r>
              <a:rPr lang="en-US" altLang="en-US" dirty="0"/>
              <a:t>Signal Handling (Cont.)</a:t>
            </a:r>
          </a:p>
        </p:txBody>
      </p:sp>
      <p:sp>
        <p:nvSpPr>
          <p:cNvPr id="37891" name="Rectangle 3">
            <a:extLst>
              <a:ext uri="{FF2B5EF4-FFF2-40B4-BE49-F238E27FC236}">
                <a16:creationId xmlns:a16="http://schemas.microsoft.com/office/drawing/2014/main" id="{709391F2-8D47-4F0C-960D-BFD5F96C0D9C}"/>
              </a:ext>
            </a:extLst>
          </p:cNvPr>
          <p:cNvSpPr>
            <a:spLocks noGrp="1" noChangeArrowheads="1"/>
          </p:cNvSpPr>
          <p:nvPr>
            <p:ph type="body" idx="1"/>
          </p:nvPr>
        </p:nvSpPr>
        <p:spPr>
          <a:xfrm>
            <a:off x="2351088" y="1146175"/>
            <a:ext cx="7691761" cy="5156200"/>
          </a:xfrm>
        </p:spPr>
        <p:txBody>
          <a:bodyPr/>
          <a:lstStyle/>
          <a:p>
            <a:pPr>
              <a:defRPr/>
            </a:pPr>
            <a:r>
              <a:rPr lang="en-US" dirty="0">
                <a:ea typeface="ＭＳ Ｐゴシック" charset="0"/>
                <a:cs typeface="ＭＳ Ｐゴシック" charset="0"/>
              </a:rPr>
              <a:t>Where should a signal be delivered for multi-threaded? </a:t>
            </a:r>
          </a:p>
          <a:p>
            <a:pPr lvl="1">
              <a:defRPr/>
            </a:pPr>
            <a:r>
              <a:rPr lang="en-US" dirty="0">
                <a:ea typeface="ＭＳ Ｐゴシック" charset="0"/>
              </a:rPr>
              <a:t>Deliver the signal to the thread to which the signal applies</a:t>
            </a:r>
          </a:p>
          <a:p>
            <a:pPr lvl="1">
              <a:defRPr/>
            </a:pPr>
            <a:r>
              <a:rPr lang="en-US" dirty="0">
                <a:ea typeface="ＭＳ Ｐゴシック" charset="0"/>
              </a:rPr>
              <a:t>Deliver the signal to every thread in the process</a:t>
            </a:r>
          </a:p>
          <a:p>
            <a:pPr lvl="1">
              <a:defRPr/>
            </a:pPr>
            <a:r>
              <a:rPr lang="en-US" dirty="0">
                <a:ea typeface="ＭＳ Ｐゴシック" charset="0"/>
              </a:rPr>
              <a:t>Deliver the signal to certain threads in the process</a:t>
            </a:r>
          </a:p>
          <a:p>
            <a:pPr lvl="1">
              <a:defRPr/>
            </a:pPr>
            <a:r>
              <a:rPr lang="en-US" dirty="0">
                <a:ea typeface="ＭＳ Ｐゴシック" charset="0"/>
              </a:rPr>
              <a:t>Assign a specific thread to receive all signals for the process</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5A4A892A-809A-4516-AB08-9E20E9A5771C}"/>
              </a:ext>
            </a:extLst>
          </p:cNvPr>
          <p:cNvSpPr>
            <a:spLocks noGrp="1" noChangeArrowheads="1"/>
          </p:cNvSpPr>
          <p:nvPr>
            <p:ph type="title"/>
          </p:nvPr>
        </p:nvSpPr>
        <p:spPr>
          <a:xfrm>
            <a:off x="2605088" y="226237"/>
            <a:ext cx="7605712" cy="576262"/>
          </a:xfrm>
        </p:spPr>
        <p:txBody>
          <a:bodyPr/>
          <a:lstStyle/>
          <a:p>
            <a:pPr eaLnBrk="1" hangingPunct="1"/>
            <a:r>
              <a:rPr lang="en-US" altLang="en-US" dirty="0"/>
              <a:t>Thread Cancellation</a:t>
            </a:r>
          </a:p>
        </p:txBody>
      </p:sp>
      <p:sp>
        <p:nvSpPr>
          <p:cNvPr id="87042" name="Rectangle 3">
            <a:extLst>
              <a:ext uri="{FF2B5EF4-FFF2-40B4-BE49-F238E27FC236}">
                <a16:creationId xmlns:a16="http://schemas.microsoft.com/office/drawing/2014/main" id="{E0ACA4C6-47F5-415C-B47D-5700AEF12E9D}"/>
              </a:ext>
            </a:extLst>
          </p:cNvPr>
          <p:cNvSpPr>
            <a:spLocks noGrp="1" noChangeArrowheads="1"/>
          </p:cNvSpPr>
          <p:nvPr>
            <p:ph type="body" idx="1"/>
          </p:nvPr>
        </p:nvSpPr>
        <p:spPr>
          <a:xfrm>
            <a:off x="2345095" y="1146176"/>
            <a:ext cx="7672031" cy="4430713"/>
          </a:xfrm>
        </p:spPr>
        <p:txBody>
          <a:bodyPr/>
          <a:lstStyle/>
          <a:p>
            <a:r>
              <a:rPr lang="en-US" altLang="en-US" dirty="0"/>
              <a:t>Terminating a thread before it has finished</a:t>
            </a:r>
          </a:p>
          <a:p>
            <a:r>
              <a:rPr lang="en-US" altLang="en-US" dirty="0"/>
              <a:t>Thread to be canceled is </a:t>
            </a:r>
            <a:r>
              <a:rPr lang="en-US" altLang="en-US" b="1" dirty="0">
                <a:solidFill>
                  <a:srgbClr val="006699"/>
                </a:solidFill>
                <a:latin typeface="+mj-lt"/>
              </a:rPr>
              <a:t>target thread</a:t>
            </a:r>
          </a:p>
          <a:p>
            <a:r>
              <a:rPr lang="en-US" altLang="en-US" dirty="0"/>
              <a:t>Two general approaches:</a:t>
            </a:r>
          </a:p>
          <a:p>
            <a:pPr lvl="1"/>
            <a:r>
              <a:rPr lang="en-US" altLang="en-US" b="1" dirty="0"/>
              <a:t>Asynchronous cancellation</a:t>
            </a:r>
            <a:r>
              <a:rPr lang="en-US" altLang="en-US" dirty="0"/>
              <a:t> terminates the target thread immediately</a:t>
            </a:r>
          </a:p>
          <a:p>
            <a:pPr lvl="1"/>
            <a:r>
              <a:rPr lang="en-US" altLang="en-US" b="1" dirty="0"/>
              <a:t>Deferred cancellation</a:t>
            </a:r>
            <a:r>
              <a:rPr lang="en-US" altLang="en-US" dirty="0"/>
              <a:t> allows the target thread to periodically check if it should be cancelled</a:t>
            </a:r>
          </a:p>
          <a:p>
            <a:r>
              <a:rPr lang="en-US" altLang="en-US" dirty="0" err="1"/>
              <a:t>Pthread</a:t>
            </a:r>
            <a:r>
              <a:rPr lang="en-US" altLang="en-US" dirty="0"/>
              <a:t> code to create and cancel a thread:</a:t>
            </a:r>
          </a:p>
          <a:p>
            <a:pPr>
              <a:buFont typeface="Monotype Sorts" pitchFamily="-84" charset="2"/>
              <a:buNone/>
            </a:pPr>
            <a:endParaRPr lang="en-US" altLang="en-US" dirty="0"/>
          </a:p>
          <a:p>
            <a:pPr lvl="1"/>
            <a:endParaRPr lang="en-US" altLang="en-US" dirty="0"/>
          </a:p>
        </p:txBody>
      </p:sp>
      <p:pic>
        <p:nvPicPr>
          <p:cNvPr id="87043" name="Picture 1">
            <a:extLst>
              <a:ext uri="{FF2B5EF4-FFF2-40B4-BE49-F238E27FC236}">
                <a16:creationId xmlns:a16="http://schemas.microsoft.com/office/drawing/2014/main" id="{C3014C15-8D5D-4EBD-B07F-81007A227B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022725"/>
            <a:ext cx="394811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6D4A08B-A3B9-409D-9FF5-9A70E4A504FA}"/>
              </a:ext>
            </a:extLst>
          </p:cNvPr>
          <p:cNvSpPr>
            <a:spLocks noGrp="1" noChangeArrowheads="1"/>
          </p:cNvSpPr>
          <p:nvPr>
            <p:ph type="title"/>
          </p:nvPr>
        </p:nvSpPr>
        <p:spPr>
          <a:xfrm>
            <a:off x="2605088" y="222868"/>
            <a:ext cx="7605712" cy="576262"/>
          </a:xfrm>
        </p:spPr>
        <p:txBody>
          <a:bodyPr/>
          <a:lstStyle/>
          <a:p>
            <a:pPr eaLnBrk="1" hangingPunct="1"/>
            <a:r>
              <a:rPr lang="en-US" altLang="en-US" dirty="0"/>
              <a:t>Thread Cancellation (Cont.)</a:t>
            </a:r>
          </a:p>
        </p:txBody>
      </p:sp>
      <p:sp>
        <p:nvSpPr>
          <p:cNvPr id="37891" name="Rectangle 3">
            <a:extLst>
              <a:ext uri="{FF2B5EF4-FFF2-40B4-BE49-F238E27FC236}">
                <a16:creationId xmlns:a16="http://schemas.microsoft.com/office/drawing/2014/main" id="{7D8769D7-C343-444C-A0E2-10A79AC9E5B6}"/>
              </a:ext>
            </a:extLst>
          </p:cNvPr>
          <p:cNvSpPr>
            <a:spLocks noGrp="1" noChangeArrowheads="1"/>
          </p:cNvSpPr>
          <p:nvPr>
            <p:ph type="body" idx="1"/>
          </p:nvPr>
        </p:nvSpPr>
        <p:spPr>
          <a:xfrm>
            <a:off x="2363755" y="1057276"/>
            <a:ext cx="7735078" cy="4962525"/>
          </a:xfrm>
        </p:spPr>
        <p:txBody>
          <a:bodyPr/>
          <a:lstStyle/>
          <a:p>
            <a:pPr>
              <a:defRPr/>
            </a:pPr>
            <a:r>
              <a:rPr lang="en-US" altLang="en-US" dirty="0">
                <a:cs typeface="ＭＳ Ｐゴシック" charset="-128"/>
              </a:rPr>
              <a:t>Invoking thread cancellation requests cancellation, but actual cancellation depends on thread state</a:t>
            </a:r>
          </a:p>
          <a:p>
            <a:pPr>
              <a:defRPr/>
            </a:pPr>
            <a:endParaRPr lang="en-US" altLang="en-US" dirty="0">
              <a:cs typeface="ＭＳ Ｐゴシック" charset="-128"/>
            </a:endParaRPr>
          </a:p>
          <a:p>
            <a:pPr>
              <a:defRPr/>
            </a:pPr>
            <a:endParaRPr lang="en-US" altLang="en-US" dirty="0">
              <a:cs typeface="ＭＳ Ｐゴシック" charset="-128"/>
            </a:endParaRPr>
          </a:p>
          <a:p>
            <a:pPr marL="0" indent="0">
              <a:buNone/>
              <a:defRPr/>
            </a:pPr>
            <a:endParaRPr lang="en-US" altLang="en-US" dirty="0">
              <a:cs typeface="ＭＳ Ｐゴシック" charset="-128"/>
            </a:endParaRPr>
          </a:p>
          <a:p>
            <a:pPr marL="0" indent="0">
              <a:buNone/>
              <a:defRPr/>
            </a:pPr>
            <a:endParaRPr lang="en-US" altLang="en-US" dirty="0">
              <a:cs typeface="ＭＳ Ｐゴシック" charset="-128"/>
            </a:endParaRPr>
          </a:p>
          <a:p>
            <a:pPr>
              <a:defRPr/>
            </a:pPr>
            <a:r>
              <a:rPr lang="en-US" altLang="en-US" dirty="0">
                <a:cs typeface="ＭＳ Ｐゴシック" charset="-128"/>
              </a:rPr>
              <a:t>If thread has cancellation disabled, cancellation remains pending until thread enables it</a:t>
            </a:r>
          </a:p>
          <a:p>
            <a:pPr>
              <a:defRPr/>
            </a:pPr>
            <a:r>
              <a:rPr lang="en-US" altLang="en-US" dirty="0">
                <a:cs typeface="ＭＳ Ｐゴシック" charset="-128"/>
              </a:rPr>
              <a:t>Default type is deferred</a:t>
            </a:r>
          </a:p>
          <a:p>
            <a:pPr lvl="1">
              <a:defRPr/>
            </a:pPr>
            <a:r>
              <a:rPr lang="en-US" altLang="en-US" dirty="0"/>
              <a:t>Cancellation only occurs when thread reaches </a:t>
            </a:r>
            <a:r>
              <a:rPr lang="en-US" altLang="en-US" b="1" dirty="0">
                <a:solidFill>
                  <a:srgbClr val="006699"/>
                </a:solidFill>
                <a:latin typeface="+mj-lt"/>
              </a:rPr>
              <a:t>cancellation point</a:t>
            </a:r>
          </a:p>
          <a:p>
            <a:pPr lvl="2">
              <a:defRPr/>
            </a:pPr>
            <a:r>
              <a:rPr lang="en-US" altLang="en-US" dirty="0"/>
              <a:t>i.e., </a:t>
            </a:r>
            <a:r>
              <a:rPr lang="en-US" altLang="en-US" b="1" dirty="0" err="1">
                <a:latin typeface="Courier New" pitchFamily="49" charset="0"/>
                <a:cs typeface="Courier New" pitchFamily="49" charset="0"/>
              </a:rPr>
              <a:t>pthread_testcancel</a:t>
            </a:r>
            <a:r>
              <a:rPr lang="en-US" altLang="en-US" b="1" dirty="0">
                <a:latin typeface="Courier New" pitchFamily="49" charset="0"/>
                <a:cs typeface="Courier New" pitchFamily="49" charset="0"/>
              </a:rPr>
              <a:t>()</a:t>
            </a:r>
          </a:p>
          <a:p>
            <a:pPr lvl="2">
              <a:defRPr/>
            </a:pPr>
            <a:r>
              <a:rPr lang="en-US" altLang="en-US" dirty="0"/>
              <a:t>Then </a:t>
            </a:r>
            <a:r>
              <a:rPr lang="en-US" altLang="en-US" b="1" dirty="0">
                <a:solidFill>
                  <a:srgbClr val="006699"/>
                </a:solidFill>
                <a:latin typeface="+mj-lt"/>
              </a:rPr>
              <a:t>cleanup handler </a:t>
            </a:r>
            <a:r>
              <a:rPr lang="en-US" altLang="en-US" dirty="0"/>
              <a:t>is invoked</a:t>
            </a:r>
          </a:p>
          <a:p>
            <a:pPr>
              <a:defRPr/>
            </a:pPr>
            <a:r>
              <a:rPr lang="en-US" altLang="en-US" dirty="0">
                <a:cs typeface="ＭＳ Ｐゴシック" charset="-128"/>
              </a:rPr>
              <a:t>On Linux systems, thread cancellation is handled through signals</a:t>
            </a:r>
          </a:p>
        </p:txBody>
      </p:sp>
      <p:pic>
        <p:nvPicPr>
          <p:cNvPr id="89091" name="Picture 1">
            <a:extLst>
              <a:ext uri="{FF2B5EF4-FFF2-40B4-BE49-F238E27FC236}">
                <a16:creationId xmlns:a16="http://schemas.microsoft.com/office/drawing/2014/main" id="{45A1D62A-4B0A-490B-8A95-06E0D48B9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8389" y="1963739"/>
            <a:ext cx="51006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0D1FBD27-2B69-44A9-A404-9835E77807CA}"/>
              </a:ext>
            </a:extLst>
          </p:cNvPr>
          <p:cNvSpPr>
            <a:spLocks noGrp="1"/>
          </p:cNvSpPr>
          <p:nvPr>
            <p:ph type="title"/>
          </p:nvPr>
        </p:nvSpPr>
        <p:spPr/>
        <p:txBody>
          <a:bodyPr/>
          <a:lstStyle/>
          <a:p>
            <a:r>
              <a:rPr lang="en-US" altLang="en-US" dirty="0"/>
              <a:t>Thread Cancellation in Java</a:t>
            </a:r>
          </a:p>
        </p:txBody>
      </p:sp>
      <p:sp>
        <p:nvSpPr>
          <p:cNvPr id="91138" name="Content Placeholder 2">
            <a:extLst>
              <a:ext uri="{FF2B5EF4-FFF2-40B4-BE49-F238E27FC236}">
                <a16:creationId xmlns:a16="http://schemas.microsoft.com/office/drawing/2014/main" id="{75BEED4D-A616-43F0-AE72-2D49BC1B7C8C}"/>
              </a:ext>
            </a:extLst>
          </p:cNvPr>
          <p:cNvSpPr>
            <a:spLocks noGrp="1"/>
          </p:cNvSpPr>
          <p:nvPr>
            <p:ph idx="1"/>
          </p:nvPr>
        </p:nvSpPr>
        <p:spPr/>
        <p:txBody>
          <a:bodyPr/>
          <a:lstStyle/>
          <a:p>
            <a:r>
              <a:rPr lang="en-US" altLang="en-US"/>
              <a:t>Deferred cancellation uses the </a:t>
            </a:r>
            <a:r>
              <a:rPr lang="en-US" altLang="en-US" b="1">
                <a:latin typeface="Courier New" panose="02070309020205020404" pitchFamily="49" charset="0"/>
              </a:rPr>
              <a:t>interrupt()</a:t>
            </a:r>
            <a:r>
              <a:rPr lang="en-US" altLang="en-US"/>
              <a:t> method, which sets the interrupted status of a thread. </a:t>
            </a:r>
            <a:br>
              <a:rPr lang="en-US" altLang="en-US"/>
            </a:br>
            <a:br>
              <a:rPr lang="en-US" altLang="en-US"/>
            </a:br>
            <a:br>
              <a:rPr lang="en-US" altLang="en-US"/>
            </a:br>
            <a:br>
              <a:rPr lang="en-US" altLang="en-US"/>
            </a:br>
            <a:br>
              <a:rPr lang="en-US" altLang="en-US"/>
            </a:br>
            <a:br>
              <a:rPr lang="en-US" altLang="en-US"/>
            </a:br>
            <a:endParaRPr lang="en-US" altLang="en-US"/>
          </a:p>
          <a:p>
            <a:r>
              <a:rPr lang="en-US" altLang="en-US"/>
              <a:t>A thread can then check to see if it has been interrupted:</a:t>
            </a:r>
          </a:p>
        </p:txBody>
      </p:sp>
      <p:pic>
        <p:nvPicPr>
          <p:cNvPr id="91139" name="Picture 3">
            <a:extLst>
              <a:ext uri="{FF2B5EF4-FFF2-40B4-BE49-F238E27FC236}">
                <a16:creationId xmlns:a16="http://schemas.microsoft.com/office/drawing/2014/main" id="{A5B25D66-7EE8-4C02-9916-79984531C3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3" y="1812925"/>
            <a:ext cx="57150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4">
            <a:extLst>
              <a:ext uri="{FF2B5EF4-FFF2-40B4-BE49-F238E27FC236}">
                <a16:creationId xmlns:a16="http://schemas.microsoft.com/office/drawing/2014/main" id="{B3E1EED7-AF5C-4949-B412-6DA9E93629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1688" y="4195763"/>
            <a:ext cx="5664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2580DFDB-6ABD-4948-952F-076F0CA2C577}"/>
              </a:ext>
            </a:extLst>
          </p:cNvPr>
          <p:cNvSpPr>
            <a:spLocks noGrp="1" noChangeArrowheads="1"/>
          </p:cNvSpPr>
          <p:nvPr>
            <p:ph type="title"/>
          </p:nvPr>
        </p:nvSpPr>
        <p:spPr>
          <a:xfrm>
            <a:off x="1981200" y="213537"/>
            <a:ext cx="8229600" cy="576262"/>
          </a:xfrm>
        </p:spPr>
        <p:txBody>
          <a:bodyPr/>
          <a:lstStyle/>
          <a:p>
            <a:pPr eaLnBrk="1" hangingPunct="1"/>
            <a:r>
              <a:rPr lang="en-US" altLang="en-US" dirty="0"/>
              <a:t>Thread-Local Storage</a:t>
            </a:r>
          </a:p>
        </p:txBody>
      </p:sp>
      <p:sp>
        <p:nvSpPr>
          <p:cNvPr id="92162" name="Rectangle 3">
            <a:extLst>
              <a:ext uri="{FF2B5EF4-FFF2-40B4-BE49-F238E27FC236}">
                <a16:creationId xmlns:a16="http://schemas.microsoft.com/office/drawing/2014/main" id="{1C7EAF96-DD82-4FEA-A725-EF91F94C0DC7}"/>
              </a:ext>
            </a:extLst>
          </p:cNvPr>
          <p:cNvSpPr>
            <a:spLocks noGrp="1" noChangeArrowheads="1"/>
          </p:cNvSpPr>
          <p:nvPr>
            <p:ph type="body" idx="1"/>
          </p:nvPr>
        </p:nvSpPr>
        <p:spPr>
          <a:xfrm>
            <a:off x="2330450" y="1233489"/>
            <a:ext cx="7768383" cy="4478337"/>
          </a:xfrm>
        </p:spPr>
        <p:txBody>
          <a:bodyPr/>
          <a:lstStyle/>
          <a:p>
            <a:r>
              <a:rPr lang="en-US" altLang="en-US" b="1" dirty="0">
                <a:solidFill>
                  <a:srgbClr val="006699"/>
                </a:solidFill>
                <a:latin typeface="+mj-lt"/>
              </a:rPr>
              <a:t>Thread-local storage</a:t>
            </a:r>
            <a:r>
              <a:rPr lang="en-US" altLang="en-US" b="1" dirty="0">
                <a:solidFill>
                  <a:srgbClr val="3366FF"/>
                </a:solidFill>
              </a:rPr>
              <a:t> </a:t>
            </a:r>
            <a:r>
              <a:rPr lang="en-US" altLang="en-US" dirty="0"/>
              <a:t>(</a:t>
            </a:r>
            <a:r>
              <a:rPr lang="en-US" altLang="en-US" b="1" dirty="0">
                <a:solidFill>
                  <a:srgbClr val="006699"/>
                </a:solidFill>
                <a:latin typeface="+mj-lt"/>
              </a:rPr>
              <a:t>TLS</a:t>
            </a:r>
            <a:r>
              <a:rPr lang="en-US" altLang="en-US" dirty="0"/>
              <a:t>) allows each thread to have its own copy of data</a:t>
            </a:r>
          </a:p>
          <a:p>
            <a:r>
              <a:rPr lang="en-US" altLang="en-US" dirty="0"/>
              <a:t>Useful when you do not have control over the thread creation process (i.e., when using a thread pool)</a:t>
            </a:r>
          </a:p>
          <a:p>
            <a:r>
              <a:rPr lang="en-US" altLang="en-US" dirty="0"/>
              <a:t>Different from local variables</a:t>
            </a:r>
          </a:p>
          <a:p>
            <a:pPr lvl="1"/>
            <a:r>
              <a:rPr lang="en-US" altLang="en-US" dirty="0"/>
              <a:t>Local variables visible only during single function invocation</a:t>
            </a:r>
          </a:p>
          <a:p>
            <a:pPr lvl="1"/>
            <a:r>
              <a:rPr lang="en-US" altLang="en-US" dirty="0"/>
              <a:t>TLS visible across function invocations</a:t>
            </a:r>
          </a:p>
          <a:p>
            <a:r>
              <a:rPr lang="en-US" altLang="en-US" dirty="0"/>
              <a:t>Similar to </a:t>
            </a:r>
            <a:r>
              <a:rPr lang="en-US" altLang="en-US" b="1" dirty="0">
                <a:latin typeface="Courier New" panose="02070309020205020404" pitchFamily="49" charset="0"/>
              </a:rPr>
              <a:t>static</a:t>
            </a:r>
            <a:r>
              <a:rPr lang="en-US" altLang="en-US" dirty="0"/>
              <a:t> data</a:t>
            </a:r>
          </a:p>
          <a:p>
            <a:pPr lvl="1"/>
            <a:r>
              <a:rPr lang="en-US" altLang="en-US" dirty="0"/>
              <a:t>TLS is unique to each thread</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65E82D8D-F606-4BB6-910E-3E1D7A764C24}"/>
              </a:ext>
            </a:extLst>
          </p:cNvPr>
          <p:cNvSpPr>
            <a:spLocks noGrp="1" noChangeArrowheads="1"/>
          </p:cNvSpPr>
          <p:nvPr>
            <p:ph type="title"/>
          </p:nvPr>
        </p:nvSpPr>
        <p:spPr>
          <a:xfrm>
            <a:off x="2684464" y="228830"/>
            <a:ext cx="7526337" cy="576262"/>
          </a:xfrm>
        </p:spPr>
        <p:txBody>
          <a:bodyPr/>
          <a:lstStyle/>
          <a:p>
            <a:pPr eaLnBrk="1" hangingPunct="1"/>
            <a:r>
              <a:rPr lang="en-US" altLang="en-US" dirty="0"/>
              <a:t>Scheduler Activations</a:t>
            </a:r>
          </a:p>
        </p:txBody>
      </p:sp>
      <p:sp>
        <p:nvSpPr>
          <p:cNvPr id="94210" name="Rectangle 3">
            <a:extLst>
              <a:ext uri="{FF2B5EF4-FFF2-40B4-BE49-F238E27FC236}">
                <a16:creationId xmlns:a16="http://schemas.microsoft.com/office/drawing/2014/main" id="{A8495397-A30B-4D32-9963-DA7E646999AA}"/>
              </a:ext>
            </a:extLst>
          </p:cNvPr>
          <p:cNvSpPr>
            <a:spLocks noGrp="1" noChangeArrowheads="1"/>
          </p:cNvSpPr>
          <p:nvPr>
            <p:ph type="body" idx="1"/>
          </p:nvPr>
        </p:nvSpPr>
        <p:spPr>
          <a:xfrm>
            <a:off x="2330450" y="1017588"/>
            <a:ext cx="5316538" cy="4964112"/>
          </a:xfrm>
        </p:spPr>
        <p:txBody>
          <a:bodyPr/>
          <a:lstStyle/>
          <a:p>
            <a:r>
              <a:rPr lang="en-US" altLang="en-US" dirty="0"/>
              <a:t>Both M:M and Two-level models require communication to maintain the appropriate number of kernel threads allocated to the application</a:t>
            </a:r>
          </a:p>
          <a:p>
            <a:r>
              <a:rPr lang="en-US" altLang="en-US" dirty="0"/>
              <a:t>Typically use an intermediate data structure between user and kernel threads – </a:t>
            </a:r>
            <a:r>
              <a:rPr lang="en-US" altLang="en-US" b="1" dirty="0">
                <a:solidFill>
                  <a:srgbClr val="006699"/>
                </a:solidFill>
                <a:latin typeface="+mj-lt"/>
              </a:rPr>
              <a:t>lightweight</a:t>
            </a:r>
            <a:r>
              <a:rPr lang="en-US" altLang="en-US" b="1" dirty="0">
                <a:solidFill>
                  <a:srgbClr val="3366FF"/>
                </a:solidFill>
              </a:rPr>
              <a:t> </a:t>
            </a:r>
            <a:r>
              <a:rPr lang="en-US" altLang="en-US" b="1" dirty="0">
                <a:solidFill>
                  <a:srgbClr val="006699"/>
                </a:solidFill>
                <a:latin typeface="+mj-lt"/>
              </a:rPr>
              <a:t>process</a:t>
            </a:r>
            <a:r>
              <a:rPr lang="en-US" altLang="en-US" b="1" dirty="0">
                <a:solidFill>
                  <a:srgbClr val="3366FF"/>
                </a:solidFill>
              </a:rPr>
              <a:t> </a:t>
            </a:r>
            <a:r>
              <a:rPr lang="en-US" altLang="en-US" dirty="0"/>
              <a:t>(</a:t>
            </a:r>
            <a:r>
              <a:rPr lang="en-US" altLang="en-US" b="1" dirty="0">
                <a:solidFill>
                  <a:srgbClr val="006699"/>
                </a:solidFill>
                <a:latin typeface="+mj-lt"/>
              </a:rPr>
              <a:t>LWP</a:t>
            </a:r>
            <a:r>
              <a:rPr lang="en-US" altLang="en-US" dirty="0"/>
              <a:t>)</a:t>
            </a:r>
          </a:p>
          <a:p>
            <a:pPr lvl="1"/>
            <a:r>
              <a:rPr lang="en-US" altLang="en-US" dirty="0"/>
              <a:t>Appears to be a virtual processor on which process can schedule user thread to run</a:t>
            </a:r>
          </a:p>
          <a:p>
            <a:pPr lvl="1"/>
            <a:r>
              <a:rPr lang="en-US" altLang="en-US" dirty="0"/>
              <a:t>Each LWP attached to kernel thread</a:t>
            </a:r>
          </a:p>
          <a:p>
            <a:pPr lvl="1"/>
            <a:r>
              <a:rPr lang="en-US" altLang="en-US" dirty="0"/>
              <a:t>How many LWPs to create?</a:t>
            </a:r>
          </a:p>
          <a:p>
            <a:r>
              <a:rPr lang="en-US" altLang="en-US" dirty="0"/>
              <a:t>Scheduler activations provide </a:t>
            </a:r>
            <a:r>
              <a:rPr lang="en-US" altLang="en-US" b="1" dirty="0">
                <a:solidFill>
                  <a:srgbClr val="006699"/>
                </a:solidFill>
                <a:latin typeface="+mj-lt"/>
              </a:rPr>
              <a:t>upcalls</a:t>
            </a:r>
            <a:r>
              <a:rPr lang="en-US" altLang="en-US" dirty="0">
                <a:solidFill>
                  <a:srgbClr val="3366FF"/>
                </a:solidFill>
              </a:rPr>
              <a:t> </a:t>
            </a:r>
            <a:r>
              <a:rPr lang="en-US" altLang="en-US" dirty="0"/>
              <a:t>- a communication mechanism from the kernel to the </a:t>
            </a:r>
            <a:r>
              <a:rPr lang="en-US" altLang="en-US" b="1" dirty="0">
                <a:solidFill>
                  <a:srgbClr val="006699"/>
                </a:solidFill>
                <a:latin typeface="+mj-lt"/>
              </a:rPr>
              <a:t>upcall</a:t>
            </a:r>
            <a:r>
              <a:rPr lang="en-US" altLang="en-US" b="1" dirty="0">
                <a:solidFill>
                  <a:srgbClr val="3366FF"/>
                </a:solidFill>
              </a:rPr>
              <a:t> </a:t>
            </a:r>
            <a:r>
              <a:rPr lang="en-US" altLang="en-US" b="1" dirty="0">
                <a:solidFill>
                  <a:srgbClr val="006699"/>
                </a:solidFill>
                <a:latin typeface="+mj-lt"/>
              </a:rPr>
              <a:t>handler</a:t>
            </a:r>
            <a:r>
              <a:rPr lang="en-US" altLang="en-US" b="1" dirty="0">
                <a:solidFill>
                  <a:srgbClr val="3366FF"/>
                </a:solidFill>
              </a:rPr>
              <a:t> </a:t>
            </a:r>
            <a:r>
              <a:rPr lang="en-US" altLang="en-US" dirty="0"/>
              <a:t>in the thread library</a:t>
            </a:r>
          </a:p>
          <a:p>
            <a:r>
              <a:rPr lang="en-US" altLang="en-US" dirty="0"/>
              <a:t>This communication allows an application to maintain the correct number kernel threads</a:t>
            </a:r>
          </a:p>
        </p:txBody>
      </p:sp>
      <p:pic>
        <p:nvPicPr>
          <p:cNvPr id="94211" name="Picture 1">
            <a:extLst>
              <a:ext uri="{FF2B5EF4-FFF2-40B4-BE49-F238E27FC236}">
                <a16:creationId xmlns:a16="http://schemas.microsoft.com/office/drawing/2014/main" id="{7DC26CCE-1C29-4F40-8E4C-6E7777036F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80364" y="2416175"/>
            <a:ext cx="23526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1BE107B7-66B8-4C35-8B17-BBEE9D169FDE}"/>
              </a:ext>
            </a:extLst>
          </p:cNvPr>
          <p:cNvSpPr>
            <a:spLocks noGrp="1" noChangeArrowheads="1"/>
          </p:cNvSpPr>
          <p:nvPr>
            <p:ph type="title" idx="4294967295"/>
          </p:nvPr>
        </p:nvSpPr>
        <p:spPr>
          <a:xfrm>
            <a:off x="2549526" y="228830"/>
            <a:ext cx="7673975" cy="576262"/>
          </a:xfrm>
        </p:spPr>
        <p:txBody>
          <a:bodyPr/>
          <a:lstStyle/>
          <a:p>
            <a:pPr eaLnBrk="1" hangingPunct="1"/>
            <a:r>
              <a:rPr lang="en-US" altLang="en-US" dirty="0"/>
              <a:t>Operating System Examples</a:t>
            </a:r>
          </a:p>
        </p:txBody>
      </p:sp>
      <p:sp>
        <p:nvSpPr>
          <p:cNvPr id="96258" name="Rectangle 3">
            <a:extLst>
              <a:ext uri="{FF2B5EF4-FFF2-40B4-BE49-F238E27FC236}">
                <a16:creationId xmlns:a16="http://schemas.microsoft.com/office/drawing/2014/main" id="{62E93B1B-E3ED-4356-9357-11040365D033}"/>
              </a:ext>
            </a:extLst>
          </p:cNvPr>
          <p:cNvSpPr>
            <a:spLocks noGrp="1" noChangeArrowheads="1"/>
          </p:cNvSpPr>
          <p:nvPr>
            <p:ph type="body" idx="4294967295"/>
          </p:nvPr>
        </p:nvSpPr>
        <p:spPr>
          <a:xfrm>
            <a:off x="2330450" y="1233489"/>
            <a:ext cx="7469188" cy="4492625"/>
          </a:xfrm>
        </p:spPr>
        <p:txBody>
          <a:bodyPr/>
          <a:lstStyle/>
          <a:p>
            <a:r>
              <a:rPr lang="en-US" altLang="en-US"/>
              <a:t>Windows Threads</a:t>
            </a:r>
          </a:p>
          <a:p>
            <a:r>
              <a:rPr lang="en-US" altLang="en-US"/>
              <a:t>Linux Threads</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19AA1B0-0B6B-4557-94CD-C696EC502A49}"/>
              </a:ext>
            </a:extLst>
          </p:cNvPr>
          <p:cNvSpPr>
            <a:spLocks noGrp="1" noChangeArrowheads="1"/>
          </p:cNvSpPr>
          <p:nvPr>
            <p:ph type="title"/>
          </p:nvPr>
        </p:nvSpPr>
        <p:spPr>
          <a:xfrm>
            <a:off x="1981200" y="230641"/>
            <a:ext cx="8229600" cy="576262"/>
          </a:xfrm>
        </p:spPr>
        <p:txBody>
          <a:bodyPr/>
          <a:lstStyle/>
          <a:p>
            <a:pPr eaLnBrk="1" hangingPunct="1"/>
            <a:r>
              <a:rPr lang="en-US" altLang="en-US" dirty="0"/>
              <a:t>Windows Threads</a:t>
            </a:r>
          </a:p>
        </p:txBody>
      </p:sp>
      <p:sp>
        <p:nvSpPr>
          <p:cNvPr id="98306" name="Rectangle 3">
            <a:extLst>
              <a:ext uri="{FF2B5EF4-FFF2-40B4-BE49-F238E27FC236}">
                <a16:creationId xmlns:a16="http://schemas.microsoft.com/office/drawing/2014/main" id="{9A0C3CF5-1789-4524-A426-288D68408004}"/>
              </a:ext>
            </a:extLst>
          </p:cNvPr>
          <p:cNvSpPr>
            <a:spLocks noGrp="1" noChangeArrowheads="1"/>
          </p:cNvSpPr>
          <p:nvPr>
            <p:ph type="body" idx="1"/>
          </p:nvPr>
        </p:nvSpPr>
        <p:spPr>
          <a:xfrm>
            <a:off x="2345095" y="1130301"/>
            <a:ext cx="7763068" cy="5141913"/>
          </a:xfrm>
        </p:spPr>
        <p:txBody>
          <a:bodyPr/>
          <a:lstStyle/>
          <a:p>
            <a:r>
              <a:rPr lang="en-US" altLang="en-US" dirty="0"/>
              <a:t>Windows API – primary API for Windows applications</a:t>
            </a:r>
          </a:p>
          <a:p>
            <a:r>
              <a:rPr lang="en-US" altLang="en-US" dirty="0"/>
              <a:t>Implements the one-to-one mapping, kernel-level</a:t>
            </a:r>
          </a:p>
          <a:p>
            <a:r>
              <a:rPr lang="en-US" altLang="en-US" dirty="0"/>
              <a:t>Each thread contains</a:t>
            </a:r>
          </a:p>
          <a:p>
            <a:pPr lvl="1"/>
            <a:r>
              <a:rPr lang="en-US" altLang="en-US" dirty="0"/>
              <a:t>A thread id</a:t>
            </a:r>
          </a:p>
          <a:p>
            <a:pPr lvl="1"/>
            <a:r>
              <a:rPr lang="en-US" altLang="en-US" dirty="0"/>
              <a:t>Register set representing state of processor</a:t>
            </a:r>
          </a:p>
          <a:p>
            <a:pPr lvl="1"/>
            <a:r>
              <a:rPr lang="en-US" altLang="en-US" dirty="0"/>
              <a:t>Separate user and kernel stacks for when thread runs in user mode or kernel mode</a:t>
            </a:r>
          </a:p>
          <a:p>
            <a:pPr lvl="1"/>
            <a:r>
              <a:rPr lang="en-US" altLang="en-US" dirty="0"/>
              <a:t>Private data storage area used by run-time libraries and dynamic link libraries (DLLs)</a:t>
            </a:r>
          </a:p>
          <a:p>
            <a:r>
              <a:rPr lang="en-US" altLang="en-US" dirty="0"/>
              <a:t>The register set, stacks, and private storage area are known as the </a:t>
            </a:r>
            <a:r>
              <a:rPr lang="en-US" altLang="en-US" b="1" dirty="0">
                <a:solidFill>
                  <a:srgbClr val="006699"/>
                </a:solidFill>
                <a:latin typeface="+mj-lt"/>
              </a:rPr>
              <a:t>context</a:t>
            </a:r>
            <a:r>
              <a:rPr lang="en-US" altLang="en-US" dirty="0">
                <a:solidFill>
                  <a:srgbClr val="3366FF"/>
                </a:solidFill>
              </a:rPr>
              <a:t> </a:t>
            </a:r>
            <a:r>
              <a:rPr lang="en-US" altLang="en-US" dirty="0"/>
              <a:t>of the thread</a:t>
            </a:r>
          </a:p>
          <a:p>
            <a:pPr>
              <a:buFont typeface="Monotype Sorts" pitchFamily="-84" charset="2"/>
              <a:buNone/>
            </a:pPr>
            <a:endParaRPr lang="en-US" altLang="en-US"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706217A8-F3F8-485D-B043-6CC2F9CD5B47}"/>
              </a:ext>
            </a:extLst>
          </p:cNvPr>
          <p:cNvSpPr>
            <a:spLocks noGrp="1" noChangeArrowheads="1"/>
          </p:cNvSpPr>
          <p:nvPr>
            <p:ph type="title"/>
          </p:nvPr>
        </p:nvSpPr>
        <p:spPr>
          <a:xfrm>
            <a:off x="1981200" y="230647"/>
            <a:ext cx="8229600" cy="576262"/>
          </a:xfrm>
        </p:spPr>
        <p:txBody>
          <a:bodyPr/>
          <a:lstStyle/>
          <a:p>
            <a:pPr eaLnBrk="1" hangingPunct="1"/>
            <a:r>
              <a:rPr lang="en-US" altLang="en-US" dirty="0"/>
              <a:t>Windows Threads (Cont.)</a:t>
            </a:r>
          </a:p>
        </p:txBody>
      </p:sp>
      <p:sp>
        <p:nvSpPr>
          <p:cNvPr id="100354" name="Rectangle 3">
            <a:extLst>
              <a:ext uri="{FF2B5EF4-FFF2-40B4-BE49-F238E27FC236}">
                <a16:creationId xmlns:a16="http://schemas.microsoft.com/office/drawing/2014/main" id="{80C93C6D-5B8E-43FC-AA4D-622881817ABB}"/>
              </a:ext>
            </a:extLst>
          </p:cNvPr>
          <p:cNvSpPr>
            <a:spLocks noGrp="1" noChangeArrowheads="1"/>
          </p:cNvSpPr>
          <p:nvPr>
            <p:ph type="body" idx="1"/>
          </p:nvPr>
        </p:nvSpPr>
        <p:spPr>
          <a:xfrm>
            <a:off x="2351088" y="1206501"/>
            <a:ext cx="7701092" cy="5141913"/>
          </a:xfrm>
        </p:spPr>
        <p:txBody>
          <a:bodyPr/>
          <a:lstStyle/>
          <a:p>
            <a:r>
              <a:rPr lang="en-US" altLang="en-US" dirty="0"/>
              <a:t>The primary data structures of a thread include:</a:t>
            </a:r>
          </a:p>
          <a:p>
            <a:pPr lvl="1"/>
            <a:r>
              <a:rPr lang="en-US" altLang="en-US" dirty="0"/>
              <a:t>ETHREAD (executive thread block) – includes pointer to process to which thread belongs and to KTHREAD, in kernel space</a:t>
            </a:r>
          </a:p>
          <a:p>
            <a:pPr lvl="1"/>
            <a:r>
              <a:rPr lang="en-US" altLang="en-US" dirty="0"/>
              <a:t>KTHREAD (kernel thread block) – scheduling and synchronization info, kernel-mode stack, pointer to TEB, in kernel space</a:t>
            </a:r>
          </a:p>
          <a:p>
            <a:pPr lvl="1"/>
            <a:r>
              <a:rPr lang="en-US" altLang="en-US" dirty="0"/>
              <a:t>TEB (thread environment block) – thread id, user-mode stack, thread-local storage, in user space</a:t>
            </a:r>
          </a:p>
          <a:p>
            <a:pPr>
              <a:buFont typeface="Monotype Sorts" pitchFamily="-84" charset="2"/>
              <a:buNone/>
            </a:pPr>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2359025" y="212726"/>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6311901" y="5637214"/>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0" fontAlgn="base" hangingPunct="0">
              <a:spcBef>
                <a:spcPct val="0"/>
              </a:spcBef>
              <a:spcAft>
                <a:spcPct val="0"/>
              </a:spcAft>
              <a:buClrTx/>
              <a:buSzTx/>
              <a:buNone/>
            </a:pPr>
            <a:r>
              <a:rPr kumimoji="0" lang="en-US" altLang="en-US" sz="1400" i="1">
                <a:solidFill>
                  <a:srgbClr val="000000"/>
                </a:solidFill>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026" y="1352551"/>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58ED7928-B775-4E93-B427-ECD5DC52C874}"/>
              </a:ext>
            </a:extLst>
          </p:cNvPr>
          <p:cNvSpPr>
            <a:spLocks noGrp="1"/>
          </p:cNvSpPr>
          <p:nvPr>
            <p:ph type="title" idx="4294967295"/>
          </p:nvPr>
        </p:nvSpPr>
        <p:spPr>
          <a:xfrm>
            <a:off x="2675875" y="228830"/>
            <a:ext cx="7693025" cy="576262"/>
          </a:xfrm>
        </p:spPr>
        <p:txBody>
          <a:bodyPr/>
          <a:lstStyle/>
          <a:p>
            <a:pPr eaLnBrk="1" hangingPunct="1"/>
            <a:r>
              <a:rPr lang="en-US" altLang="en-US" dirty="0"/>
              <a:t>Windows Threads Data Structures</a:t>
            </a:r>
          </a:p>
        </p:txBody>
      </p:sp>
      <p:pic>
        <p:nvPicPr>
          <p:cNvPr id="102402" name="Picture 1">
            <a:extLst>
              <a:ext uri="{FF2B5EF4-FFF2-40B4-BE49-F238E27FC236}">
                <a16:creationId xmlns:a16="http://schemas.microsoft.com/office/drawing/2014/main" id="{484A094D-1D6D-4AEC-B6E2-DD851672B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02100" y="1498601"/>
            <a:ext cx="4306888"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A83B2EB4-BA9F-4468-9748-66079CAC4F8E}"/>
              </a:ext>
            </a:extLst>
          </p:cNvPr>
          <p:cNvSpPr>
            <a:spLocks noGrp="1" noChangeArrowheads="1"/>
          </p:cNvSpPr>
          <p:nvPr>
            <p:ph type="title"/>
          </p:nvPr>
        </p:nvSpPr>
        <p:spPr>
          <a:xfrm>
            <a:off x="1981200" y="225461"/>
            <a:ext cx="8229600" cy="576262"/>
          </a:xfrm>
        </p:spPr>
        <p:txBody>
          <a:bodyPr/>
          <a:lstStyle/>
          <a:p>
            <a:pPr eaLnBrk="1" hangingPunct="1"/>
            <a:r>
              <a:rPr lang="en-US" altLang="en-US" dirty="0"/>
              <a:t>Linux Threads</a:t>
            </a:r>
          </a:p>
        </p:txBody>
      </p:sp>
      <p:sp>
        <p:nvSpPr>
          <p:cNvPr id="44035" name="Rectangle 3">
            <a:extLst>
              <a:ext uri="{FF2B5EF4-FFF2-40B4-BE49-F238E27FC236}">
                <a16:creationId xmlns:a16="http://schemas.microsoft.com/office/drawing/2014/main" id="{89CC8EC9-347D-4989-9EE5-6AE0B546CD3A}"/>
              </a:ext>
            </a:extLst>
          </p:cNvPr>
          <p:cNvSpPr>
            <a:spLocks noGrp="1" noChangeArrowheads="1"/>
          </p:cNvSpPr>
          <p:nvPr>
            <p:ph type="body" idx="1"/>
          </p:nvPr>
        </p:nvSpPr>
        <p:spPr>
          <a:xfrm>
            <a:off x="2401888" y="1092200"/>
            <a:ext cx="7594308" cy="4495800"/>
          </a:xfrm>
        </p:spPr>
        <p:txBody>
          <a:bodyPr/>
          <a:lstStyle/>
          <a:p>
            <a:pPr>
              <a:defRPr/>
            </a:pPr>
            <a:r>
              <a:rPr lang="en-US" altLang="en-US" dirty="0">
                <a:cs typeface="ＭＳ Ｐゴシック" charset="-128"/>
              </a:rPr>
              <a:t>Linux refers to them as </a:t>
            </a:r>
            <a:r>
              <a:rPr lang="en-US" altLang="en-US" b="1" i="1" dirty="0">
                <a:cs typeface="ＭＳ Ｐゴシック" charset="-128"/>
              </a:rPr>
              <a:t>tasks</a:t>
            </a:r>
            <a:r>
              <a:rPr lang="en-US" altLang="en-US" dirty="0">
                <a:cs typeface="ＭＳ Ｐゴシック" charset="-128"/>
              </a:rPr>
              <a:t> rather than </a:t>
            </a:r>
            <a:r>
              <a:rPr lang="en-US" altLang="en-US" b="1" i="1" dirty="0">
                <a:cs typeface="ＭＳ Ｐゴシック" charset="-128"/>
              </a:rPr>
              <a:t>threads</a:t>
            </a:r>
            <a:endParaRPr lang="en-US" altLang="en-US" dirty="0">
              <a:cs typeface="ＭＳ Ｐゴシック" charset="-128"/>
            </a:endParaRPr>
          </a:p>
          <a:p>
            <a:pPr>
              <a:defRPr/>
            </a:pPr>
            <a:r>
              <a:rPr lang="en-US" altLang="en-US" dirty="0">
                <a:cs typeface="ＭＳ Ｐゴシック" charset="-128"/>
              </a:rPr>
              <a:t>Thread creation is done through </a:t>
            </a:r>
            <a:r>
              <a:rPr lang="en-US" altLang="en-US" b="1" dirty="0">
                <a:latin typeface="Courier New" pitchFamily="49" charset="0"/>
                <a:cs typeface="Courier New" pitchFamily="49" charset="0"/>
              </a:rPr>
              <a:t>clone()</a:t>
            </a:r>
            <a:r>
              <a:rPr lang="en-US" altLang="en-US" dirty="0">
                <a:latin typeface="Courier New" pitchFamily="49" charset="0"/>
                <a:cs typeface="Courier New" pitchFamily="49" charset="0"/>
              </a:rPr>
              <a:t> </a:t>
            </a:r>
            <a:r>
              <a:rPr lang="en-US" altLang="en-US" dirty="0">
                <a:cs typeface="ＭＳ Ｐゴシック" charset="-128"/>
              </a:rPr>
              <a:t>system call</a:t>
            </a:r>
          </a:p>
          <a:p>
            <a:pPr>
              <a:defRPr/>
            </a:pPr>
            <a:r>
              <a:rPr lang="en-US" altLang="en-US" b="1" dirty="0">
                <a:latin typeface="Courier New" pitchFamily="49" charset="0"/>
                <a:cs typeface="Courier New" pitchFamily="49" charset="0"/>
              </a:rPr>
              <a:t>clone() </a:t>
            </a:r>
            <a:r>
              <a:rPr lang="en-US" altLang="en-US" dirty="0">
                <a:cs typeface="ＭＳ Ｐゴシック" charset="-128"/>
              </a:rPr>
              <a:t>allows a child task to share the address space of the parent task (process)</a:t>
            </a:r>
          </a:p>
          <a:p>
            <a:pPr lvl="1">
              <a:defRPr/>
            </a:pPr>
            <a:r>
              <a:rPr lang="en-US" altLang="en-US" dirty="0"/>
              <a:t>Flags control behavior</a:t>
            </a:r>
          </a:p>
          <a:p>
            <a:pPr lvl="1">
              <a:defRPr/>
            </a:pPr>
            <a:endParaRPr lang="en-US" altLang="en-US" dirty="0"/>
          </a:p>
          <a:p>
            <a:pPr lvl="1">
              <a:defRPr/>
            </a:pPr>
            <a:endParaRPr lang="en-US" altLang="en-US" dirty="0"/>
          </a:p>
          <a:p>
            <a:pPr lvl="1">
              <a:defRPr/>
            </a:pPr>
            <a:endParaRPr lang="en-US" altLang="en-US" dirty="0"/>
          </a:p>
          <a:p>
            <a:pPr marL="457200" lvl="1" indent="0">
              <a:buNone/>
              <a:defRPr/>
            </a:pPr>
            <a:endParaRPr lang="en-US" altLang="en-US" dirty="0"/>
          </a:p>
          <a:p>
            <a:pPr>
              <a:buFont typeface="Monotype Sorts" pitchFamily="-84" charset="2"/>
              <a:buNone/>
              <a:defRPr/>
            </a:pPr>
            <a:endParaRPr lang="en-US" altLang="en-US" dirty="0">
              <a:latin typeface="Courier New" pitchFamily="49" charset="0"/>
              <a:cs typeface="Courier New" pitchFamily="49" charset="0"/>
            </a:endParaRPr>
          </a:p>
          <a:p>
            <a:pPr>
              <a:defRPr/>
            </a:pPr>
            <a:r>
              <a:rPr lang="en-US" altLang="en-US" b="1" dirty="0" err="1">
                <a:latin typeface="Courier New" pitchFamily="49" charset="0"/>
                <a:cs typeface="Courier New" pitchFamily="49" charset="0"/>
              </a:rPr>
              <a:t>struct</a:t>
            </a:r>
            <a:r>
              <a:rPr lang="en-US" altLang="en-US" b="1" dirty="0">
                <a:latin typeface="Courier New" pitchFamily="49" charset="0"/>
                <a:cs typeface="Courier New" pitchFamily="49" charset="0"/>
              </a:rPr>
              <a:t> </a:t>
            </a:r>
            <a:r>
              <a:rPr lang="en-US" altLang="en-US" b="1" dirty="0" err="1">
                <a:latin typeface="Courier New" pitchFamily="49" charset="0"/>
                <a:cs typeface="Courier New" pitchFamily="49" charset="0"/>
              </a:rPr>
              <a:t>task_struct</a:t>
            </a:r>
            <a:r>
              <a:rPr lang="en-US" altLang="en-US" b="1" dirty="0">
                <a:latin typeface="Courier New" pitchFamily="49" charset="0"/>
                <a:cs typeface="Courier New" pitchFamily="49" charset="0"/>
              </a:rPr>
              <a:t> </a:t>
            </a:r>
            <a:r>
              <a:rPr lang="en-US" altLang="en-US" dirty="0">
                <a:cs typeface="Courier New" pitchFamily="49" charset="0"/>
              </a:rPr>
              <a:t>points to process data structures (shared or unique)</a:t>
            </a:r>
            <a:endParaRPr lang="en-US" altLang="en-US" dirty="0">
              <a:latin typeface="Courier New" pitchFamily="49" charset="0"/>
              <a:cs typeface="Courier New" pitchFamily="49" charset="0"/>
            </a:endParaRPr>
          </a:p>
          <a:p>
            <a:pPr>
              <a:defRPr/>
            </a:pPr>
            <a:endParaRPr lang="en-US" altLang="en-US" dirty="0">
              <a:cs typeface="ＭＳ Ｐゴシック" charset="-128"/>
            </a:endParaRPr>
          </a:p>
        </p:txBody>
      </p:sp>
      <p:pic>
        <p:nvPicPr>
          <p:cNvPr id="104451" name="Picture 1">
            <a:extLst>
              <a:ext uri="{FF2B5EF4-FFF2-40B4-BE49-F238E27FC236}">
                <a16:creationId xmlns:a16="http://schemas.microsoft.com/office/drawing/2014/main" id="{4A30D8FF-ECBB-4EF4-9DE7-A53BC09DF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0201" y="3032125"/>
            <a:ext cx="3954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1A4E1028-A5C4-45A4-B6C0-DFAAAFA6FD84}"/>
              </a:ext>
            </a:extLst>
          </p:cNvPr>
          <p:cNvSpPr>
            <a:spLocks noGrp="1" noChangeArrowheads="1"/>
          </p:cNvSpPr>
          <p:nvPr>
            <p:ph type="ctrTitle"/>
          </p:nvPr>
        </p:nvSpPr>
        <p:spPr>
          <a:xfrm>
            <a:off x="2209800" y="795338"/>
            <a:ext cx="7772400" cy="2127250"/>
          </a:xfrm>
        </p:spPr>
        <p:txBody>
          <a:bodyPr/>
          <a:lstStyle/>
          <a:p>
            <a:pPr eaLnBrk="1" hangingPunct="1"/>
            <a:r>
              <a:rPr lang="en-US" altLang="en-US"/>
              <a:t>End of Chapter 4</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2209800" y="782638"/>
            <a:ext cx="7772400" cy="2127250"/>
          </a:xfrm>
        </p:spPr>
        <p:txBody>
          <a:bodyPr/>
          <a:lstStyle/>
          <a:p>
            <a:pPr eaLnBrk="1" hangingPunct="1"/>
            <a:r>
              <a:rPr lang="en-US" altLang="en-US" dirty="0"/>
              <a:t>Chapter 5:  CPU Scheduling</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2438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2381250" y="1195389"/>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1981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2376841" y="1233490"/>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1981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2365376" y="1274764"/>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0388" y="1169989"/>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2590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2803526"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1764" y="2479676"/>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2362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2362201" y="1169989"/>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2760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2455985" y="1193435"/>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2544764" y="212726"/>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2330450" y="1233489"/>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2760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2455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1981200" y="217330"/>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2373083" y="1119236"/>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0824" y="1109785"/>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2514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2373086"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2947451"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2376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2631397"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2357439" y="1250950"/>
            <a:ext cx="7566025" cy="4114800"/>
          </a:xfrm>
        </p:spPr>
        <p:txBody>
          <a:bodyPr/>
          <a:lstStyle/>
          <a:p>
            <a:pPr>
              <a:lnSpc>
                <a:spcPct val="90000"/>
              </a:lnSpc>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5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2506664"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2379664" y="1233489"/>
            <a:ext cx="7704137" cy="4530725"/>
          </a:xfrm>
        </p:spPr>
        <p:txBody>
          <a:bodyPr/>
          <a:lstStyle/>
          <a:p>
            <a:pPr>
              <a:buNone/>
              <a:tabLst>
                <a:tab pos="3649345" algn="ctr"/>
              </a:tabLst>
              <a:defRPr/>
            </a:pPr>
            <a:r>
              <a:rPr lang="en-US" altLang="en-US" dirty="0">
                <a:cs typeface="ＭＳ Ｐゴシック" charset="-128"/>
              </a:rPr>
              <a:t>Suppose that the processes arrive in the order:</a:t>
            </a:r>
          </a:p>
          <a:p>
            <a:pPr>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4001" y="2632076"/>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2632910"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2345094" y="1233489"/>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2632910"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2345094" y="1233489"/>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1981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1464"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2511629" y="165919"/>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2326434" y="1233489"/>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nvGraphicFramePr>
        <p:xfrm>
          <a:off x="3529014" y="2656714"/>
          <a:ext cx="4427537" cy="1254125"/>
        </p:xfrm>
        <a:graphic>
          <a:graphicData uri="http://schemas.openxmlformats.org/presentationml/2006/ole">
            <mc:AlternateContent xmlns:mc="http://schemas.openxmlformats.org/markup-compatibility/2006">
              <mc:Choice xmlns:v="urn:schemas-microsoft-com:vml" Requires="v">
                <p:oleObj name="Equation" r:id="rId3" imgW="6400800" imgH="1778000" progId="Equation.3">
                  <p:embed/>
                </p:oleObj>
              </mc:Choice>
              <mc:Fallback>
                <p:oleObj name="Equation" r:id="rId3" imgW="6400800" imgH="1778000" progId="Equation.3">
                  <p:embed/>
                  <p:pic>
                    <p:nvPicPr>
                      <p:cNvPr id="31747" name="Object 2">
                        <a:extLst>
                          <a:ext uri="{FF2B5EF4-FFF2-40B4-BE49-F238E27FC236}">
                            <a16:creationId xmlns:a16="http://schemas.microsoft.com/office/drawing/2014/main" id="{15715238-6D8E-4D53-8F63-29A2962FEB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014" y="2656714"/>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8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2419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2362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2334949" y="131829"/>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01" y="1598614"/>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2699461"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2317102" y="1233489"/>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2882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2326434" y="1233489"/>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0214"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1981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2335764"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2503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2478088" y="1193800"/>
            <a:ext cx="7460707" cy="4639841"/>
          </a:xfrm>
        </p:spPr>
        <p:txBody>
          <a:bodyPr/>
          <a:lstStyle/>
          <a:p>
            <a:pPr>
              <a:lnSpc>
                <a:spcPct val="90000"/>
              </a:lnSpc>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2589" y="2926443"/>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2809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1890714"/>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2306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7691439" y="3354389"/>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8588" y="1557339"/>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2487614"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2345094" y="1233489"/>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2930526"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2330450" y="1233488"/>
            <a:ext cx="8337550" cy="4887912"/>
          </a:xfrm>
          <a:noFill/>
        </p:spPr>
        <p:txBody>
          <a:bodyPr/>
          <a:lstStyle/>
          <a:p>
            <a:pPr>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1051" y="4400551"/>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2976826"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2330451" y="877888"/>
            <a:ext cx="7675077" cy="4887912"/>
          </a:xfrm>
          <a:noFill/>
        </p:spPr>
        <p:txBody>
          <a:bodyPr/>
          <a:lstStyle/>
          <a:p>
            <a:pPr>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2777" y="4618295"/>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981200" y="166689"/>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2330450" y="1233489"/>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2593976"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2351089"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2497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2335764" y="1068389"/>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0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2414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2184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2354425" y="1144347"/>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2762138"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2330450"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72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1981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2376840" y="1233489"/>
            <a:ext cx="7656678" cy="453072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1981200" y="229606"/>
            <a:ext cx="8229600" cy="576262"/>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2368551" y="1273176"/>
            <a:ext cx="7661275" cy="3546475"/>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2233614" y="226237"/>
            <a:ext cx="7977187" cy="576262"/>
          </a:xfrm>
        </p:spPr>
        <p:txBody>
          <a:bodyPr/>
          <a:lstStyle/>
          <a:p>
            <a:pPr eaLnBrk="1" hangingPunct="1"/>
            <a:r>
              <a:rPr lang="en-US" altLang="en-US" dirty="0" err="1"/>
              <a:t>Pthread</a:t>
            </a:r>
            <a:r>
              <a:rPr lang="en-US" altLang="en-US" dirty="0"/>
              <a:t>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2373086" y="1336676"/>
            <a:ext cx="7623109" cy="3546475"/>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2307771" y="224522"/>
            <a:ext cx="7903029" cy="576262"/>
          </a:xfrm>
        </p:spPr>
        <p:txBody>
          <a:bodyPr/>
          <a:lstStyle/>
          <a:p>
            <a:pPr eaLnBrk="1" hangingPunct="1"/>
            <a:r>
              <a:rPr lang="en-US" altLang="en-US" dirty="0" err="1"/>
              <a:t>Pthread</a:t>
            </a:r>
            <a:r>
              <a:rPr lang="en-US" altLang="en-US" dirty="0"/>
              <a:t>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3062288" y="942976"/>
            <a:ext cx="6818312" cy="4919663"/>
          </a:xfrm>
        </p:spPr>
        <p:txBody>
          <a:bodyPr/>
          <a:lstStyle/>
          <a:p>
            <a:pPr marL="0" indent="0">
              <a:buNone/>
            </a:pPr>
            <a:r>
              <a:rPr lang="en-US" altLang="en-US" sz="1400">
                <a:latin typeface="Courier New" panose="02070309020205020404" pitchFamily="49" charset="0"/>
              </a:rPr>
              <a:t>#include &lt;pthread.h&gt; </a:t>
            </a:r>
          </a:p>
          <a:p>
            <a:pPr marL="0" indent="0">
              <a:buNone/>
            </a:pPr>
            <a:r>
              <a:rPr lang="en-US" altLang="en-US" sz="1400">
                <a:latin typeface="Courier New" panose="02070309020205020404" pitchFamily="49" charset="0"/>
              </a:rPr>
              <a:t>#include &lt;stdio.h&gt; </a:t>
            </a:r>
          </a:p>
          <a:p>
            <a:pPr marL="0" indent="0">
              <a:buNone/>
            </a:pPr>
            <a:r>
              <a:rPr lang="en-US" altLang="en-US" sz="1400">
                <a:latin typeface="Courier New" panose="02070309020205020404" pitchFamily="49" charset="0"/>
              </a:rPr>
              <a:t>#define NUM_THREADS 5 </a:t>
            </a:r>
          </a:p>
          <a:p>
            <a:pPr marL="0" indent="0">
              <a:buNone/>
            </a:pPr>
            <a:r>
              <a:rPr lang="en-US" altLang="en-US" sz="1400">
                <a:latin typeface="Courier New" panose="02070309020205020404" pitchFamily="49" charset="0"/>
              </a:rPr>
              <a:t>int main(int argc, char *argv[]) { </a:t>
            </a:r>
          </a:p>
          <a:p>
            <a:pPr marL="0" indent="0">
              <a:buNone/>
            </a:pPr>
            <a:r>
              <a:rPr lang="en-US" altLang="en-US" sz="1400">
                <a:latin typeface="Courier New" panose="02070309020205020404" pitchFamily="49" charset="0"/>
              </a:rPr>
              <a:t>   int i, scope;</a:t>
            </a:r>
            <a:br>
              <a:rPr lang="en-US" altLang="en-US" sz="1400">
                <a:latin typeface="Courier New" panose="02070309020205020404" pitchFamily="49" charset="0"/>
              </a:rPr>
            </a:br>
            <a:r>
              <a:rPr lang="en-US" altLang="en-US" sz="1400">
                <a:latin typeface="Courier New" panose="02070309020205020404" pitchFamily="49" charset="0"/>
              </a:rPr>
              <a:t>   pthread_t tid[NUM THREADS]; </a:t>
            </a:r>
          </a:p>
          <a:p>
            <a:pPr marL="0" indent="0">
              <a:buNone/>
            </a:pPr>
            <a:r>
              <a:rPr lang="en-US" altLang="en-US" sz="1400">
                <a:latin typeface="Courier New" panose="02070309020205020404" pitchFamily="49" charset="0"/>
              </a:rPr>
              <a:t>   pthread_attr_t attr; </a:t>
            </a:r>
          </a:p>
          <a:p>
            <a:pPr marL="0" indent="0">
              <a:buNone/>
            </a:pPr>
            <a:r>
              <a:rPr lang="en-US" altLang="en-US" sz="1400">
                <a:latin typeface="Courier New" panose="02070309020205020404" pitchFamily="49" charset="0"/>
              </a:rPr>
              <a:t>   /* get the default attributes */ </a:t>
            </a:r>
          </a:p>
          <a:p>
            <a:pPr marL="0" indent="0">
              <a:buNone/>
            </a:pPr>
            <a:r>
              <a:rPr lang="en-US" altLang="en-US" sz="1400">
                <a:latin typeface="Courier New" panose="02070309020205020404" pitchFamily="49" charset="0"/>
              </a:rPr>
              <a:t>   pthread_attr_init(&amp;attr); </a:t>
            </a:r>
          </a:p>
          <a:p>
            <a:pPr marL="0" indent="0">
              <a:buNone/>
            </a:pPr>
            <a:r>
              <a:rPr lang="en-US" altLang="en-US" sz="1400">
                <a:latin typeface="Courier New" panose="02070309020205020404" pitchFamily="49" charset="0"/>
              </a:rPr>
              <a:t>   /* first inquire on the current scope */</a:t>
            </a:r>
            <a:br>
              <a:rPr lang="en-US" altLang="en-US" sz="1400">
                <a:latin typeface="Courier New" panose="02070309020205020404" pitchFamily="49" charset="0"/>
              </a:rPr>
            </a:br>
            <a:r>
              <a:rPr lang="en-US" altLang="en-US" sz="1400">
                <a:latin typeface="Courier New" panose="02070309020205020404" pitchFamily="49" charset="0"/>
              </a:rPr>
              <a:t>   if (pthread_attr_getscope(&amp;attr, &amp;scope) != 0) </a:t>
            </a:r>
          </a:p>
          <a:p>
            <a:pPr marL="0" indent="0">
              <a:buNone/>
            </a:pPr>
            <a:r>
              <a:rPr lang="en-US" altLang="en-US" sz="1400">
                <a:latin typeface="Courier New" panose="02070309020205020404" pitchFamily="49" charset="0"/>
              </a:rPr>
              <a:t>      fprintf(stderr, "Unable to get scheduling scope\n"); </a:t>
            </a:r>
          </a:p>
          <a:p>
            <a:pPr marL="0" indent="0">
              <a:buNone/>
            </a:pPr>
            <a:r>
              <a:rPr lang="en-US" altLang="en-US" sz="1400">
                <a:latin typeface="Courier New" panose="02070309020205020404" pitchFamily="49" charset="0"/>
              </a:rPr>
              <a:t>   else { </a:t>
            </a:r>
          </a:p>
          <a:p>
            <a:pPr marL="0" indent="0">
              <a:buNone/>
            </a:pPr>
            <a:r>
              <a:rPr lang="en-US" altLang="en-US" sz="1400">
                <a:latin typeface="Courier New" panose="02070309020205020404" pitchFamily="49" charset="0"/>
              </a:rPr>
              <a:t>      if (scope == PTHREAD_SCOPE_PROCESS) </a:t>
            </a:r>
          </a:p>
          <a:p>
            <a:pPr marL="0" indent="0">
              <a:buNone/>
            </a:pPr>
            <a:r>
              <a:rPr lang="en-US" altLang="en-US" sz="1400">
                <a:latin typeface="Courier New" panose="02070309020205020404" pitchFamily="49" charset="0"/>
              </a:rPr>
              <a:t>         printf("PTHREAD_SCOPE_PROCESS"); </a:t>
            </a:r>
          </a:p>
          <a:p>
            <a:pPr marL="0" indent="0">
              <a:buNone/>
            </a:pPr>
            <a:r>
              <a:rPr lang="en-US" altLang="en-US" sz="1400">
                <a:latin typeface="Courier New" panose="02070309020205020404" pitchFamily="49" charset="0"/>
              </a:rPr>
              <a:t>      else if (scope == PTHREAD_SCOPE_SYSTEM) </a:t>
            </a:r>
          </a:p>
          <a:p>
            <a:pPr marL="0" indent="0">
              <a:buNone/>
            </a:pPr>
            <a:r>
              <a:rPr lang="en-US" altLang="en-US" sz="1400">
                <a:latin typeface="Courier New" panose="02070309020205020404" pitchFamily="49" charset="0"/>
              </a:rPr>
              <a:t>         printf("PTHREAD_SCOPE_SYSTEM"); </a:t>
            </a:r>
          </a:p>
          <a:p>
            <a:pPr marL="0" indent="0">
              <a:buNone/>
            </a:pPr>
            <a:r>
              <a:rPr lang="en-US" altLang="en-US" sz="1400">
                <a:latin typeface="Courier New" panose="02070309020205020404" pitchFamily="49" charset="0"/>
              </a:rPr>
              <a:t>      else</a:t>
            </a:r>
            <a:br>
              <a:rPr lang="en-US" altLang="en-US" sz="1400">
                <a:latin typeface="Courier New" panose="02070309020205020404" pitchFamily="49" charset="0"/>
              </a:rPr>
            </a:br>
            <a:r>
              <a:rPr lang="en-US" altLang="en-US" sz="1400">
                <a:latin typeface="Courier New" panose="02070309020205020404" pitchFamily="49" charset="0"/>
              </a:rPr>
              <a:t>         fprintf(stderr, "Illegal scope value.\n"); </a:t>
            </a:r>
          </a:p>
          <a:p>
            <a:pPr marL="0" indent="0">
              <a:buNone/>
            </a:pPr>
            <a:r>
              <a:rPr lang="en-US" altLang="en-US" sz="1400">
                <a:latin typeface="Courier New" panose="02070309020205020404" pitchFamily="49" charset="0"/>
              </a:rPr>
              <a:t>   } </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2345094" y="231158"/>
            <a:ext cx="7837714" cy="576262"/>
          </a:xfrm>
        </p:spPr>
        <p:txBody>
          <a:bodyPr/>
          <a:lstStyle/>
          <a:p>
            <a:pPr eaLnBrk="1" hangingPunct="1"/>
            <a:r>
              <a:rPr lang="en-US" altLang="en-US" dirty="0" err="1"/>
              <a:t>Pthread</a:t>
            </a:r>
            <a:r>
              <a:rPr lang="en-US" altLang="en-US" dirty="0"/>
              <a:t>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2497138" y="1193801"/>
            <a:ext cx="7321550" cy="4765675"/>
          </a:xfrm>
        </p:spPr>
        <p:txBody>
          <a:bodyPr/>
          <a:lstStyle/>
          <a:p>
            <a:pPr marL="0" indent="0">
              <a:buNone/>
            </a:pPr>
            <a:r>
              <a:rPr lang="en-US" altLang="en-US" sz="1700">
                <a:latin typeface="Courier New" panose="02070309020205020404" pitchFamily="49" charset="0"/>
              </a:rPr>
              <a:t>   /* set the scheduling algorithm to PCS or SCS */ </a:t>
            </a:r>
          </a:p>
          <a:p>
            <a:pPr marL="0" indent="0">
              <a:buNone/>
            </a:pPr>
            <a:r>
              <a:rPr lang="en-US" altLang="en-US" sz="1700">
                <a:latin typeface="Courier New" panose="02070309020205020404" pitchFamily="49" charset="0"/>
              </a:rPr>
              <a:t>   pthread_attr_setscope(&amp;attr, PTHREAD_SCOPE_SYSTEM); </a:t>
            </a:r>
          </a:p>
          <a:p>
            <a:pPr marL="0" indent="0">
              <a:buNone/>
            </a:pPr>
            <a:r>
              <a:rPr lang="en-US" altLang="en-US" sz="1700">
                <a:latin typeface="Courier New" panose="02070309020205020404" pitchFamily="49" charset="0"/>
              </a:rPr>
              <a:t>   /* create the threads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None/>
            </a:pPr>
            <a:r>
              <a:rPr lang="en-US" altLang="en-US" sz="1700">
                <a:latin typeface="Courier New" panose="02070309020205020404" pitchFamily="49" charset="0"/>
              </a:rPr>
              <a:t>      pthread_create(&amp;tid[i],&amp;attr,runner,NULL); </a:t>
            </a:r>
          </a:p>
          <a:p>
            <a:pPr marL="0" indent="0">
              <a:buNone/>
            </a:pPr>
            <a:r>
              <a:rPr lang="en-US" altLang="en-US" sz="1700">
                <a:latin typeface="Courier New" panose="02070309020205020404" pitchFamily="49" charset="0"/>
              </a:rPr>
              <a:t>   /* now join on each thread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None/>
            </a:pPr>
            <a:r>
              <a:rPr lang="en-US" altLang="en-US" sz="1700">
                <a:latin typeface="Courier New" panose="02070309020205020404" pitchFamily="49" charset="0"/>
              </a:rPr>
              <a:t>      pthread_join(tid[i], NULL); </a:t>
            </a:r>
          </a:p>
          <a:p>
            <a:pPr marL="0" indent="0">
              <a:buNone/>
            </a:pPr>
            <a:r>
              <a:rPr lang="en-US" altLang="en-US" sz="1700">
                <a:latin typeface="Courier New" panose="02070309020205020404" pitchFamily="49" charset="0"/>
              </a:rPr>
              <a:t>} </a:t>
            </a:r>
          </a:p>
          <a:p>
            <a:pPr marL="0" indent="0">
              <a:buNone/>
            </a:pPr>
            <a:r>
              <a:rPr lang="en-US" altLang="en-US" sz="1700">
                <a:latin typeface="Courier New" panose="02070309020205020404" pitchFamily="49" charset="0"/>
              </a:rPr>
              <a:t>/* Each thread will begin control in this function */ </a:t>
            </a:r>
          </a:p>
          <a:p>
            <a:pPr marL="0" indent="0">
              <a:buNone/>
            </a:pPr>
            <a:r>
              <a:rPr lang="en-US" altLang="en-US" sz="1700">
                <a:latin typeface="Courier New" panose="02070309020205020404" pitchFamily="49" charset="0"/>
              </a:rPr>
              <a:t>void *runner(void *param)</a:t>
            </a:r>
            <a:br>
              <a:rPr lang="en-US" altLang="en-US" sz="1700">
                <a:latin typeface="Courier New" panose="02070309020205020404" pitchFamily="49" charset="0"/>
              </a:rPr>
            </a:br>
            <a:r>
              <a:rPr lang="en-US" altLang="en-US" sz="1700">
                <a:latin typeface="Courier New" panose="02070309020205020404" pitchFamily="49" charset="0"/>
              </a:rPr>
              <a:t>{ </a:t>
            </a:r>
          </a:p>
          <a:p>
            <a:pPr marL="0" indent="0">
              <a:buNone/>
            </a:pPr>
            <a:r>
              <a:rPr lang="en-US" altLang="en-US" sz="1700">
                <a:latin typeface="Courier New" panose="02070309020205020404" pitchFamily="49" charset="0"/>
              </a:rPr>
              <a:t>   /* do some work ... */ </a:t>
            </a:r>
          </a:p>
          <a:p>
            <a:pPr marL="0" indent="0">
              <a:buNone/>
            </a:pPr>
            <a:r>
              <a:rPr lang="en-US" altLang="en-US" sz="1700">
                <a:latin typeface="Courier New" panose="02070309020205020404" pitchFamily="49" charset="0"/>
              </a:rPr>
              <a:t>   pthread_exit(0); </a:t>
            </a:r>
          </a:p>
          <a:p>
            <a:pPr marL="0" indent="0">
              <a:buNone/>
            </a:pPr>
            <a:r>
              <a:rPr lang="en-US" altLang="en-US" sz="1700">
                <a:latin typeface="Courier New" panose="02070309020205020404" pitchFamily="49" charset="0"/>
              </a:rPr>
              <a:t>} </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2487614" y="228830"/>
            <a:ext cx="7723187" cy="57626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2298442" y="1122364"/>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2593976"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2351088" y="835027"/>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1981200" y="2245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6776" y="2901951"/>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2389188" y="222868"/>
            <a:ext cx="7821612" cy="576262"/>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2326434" y="1233489"/>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82415" y="3571001"/>
            <a:ext cx="6102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FC3500C-075F-412B-8567-A44646DBB86E}"/>
              </a:ext>
            </a:extLst>
          </p:cNvPr>
          <p:cNvSpPr>
            <a:spLocks noGrp="1"/>
          </p:cNvSpPr>
          <p:nvPr>
            <p:ph type="title"/>
          </p:nvPr>
        </p:nvSpPr>
        <p:spPr>
          <a:xfrm>
            <a:off x="2720976" y="221827"/>
            <a:ext cx="7489825" cy="576262"/>
          </a:xfrm>
        </p:spPr>
        <p:txBody>
          <a:bodyPr/>
          <a:lstStyle/>
          <a:p>
            <a:pPr eaLnBrk="1" hangingPunct="1"/>
            <a:r>
              <a:rPr lang="en-US" altLang="en-US" dirty="0"/>
              <a:t>Multithreaded Multicore System</a:t>
            </a:r>
          </a:p>
        </p:txBody>
      </p:sp>
      <p:pic>
        <p:nvPicPr>
          <p:cNvPr id="74754" name="Picture 2">
            <a:extLst>
              <a:ext uri="{FF2B5EF4-FFF2-40B4-BE49-F238E27FC236}">
                <a16:creationId xmlns:a16="http://schemas.microsoft.com/office/drawing/2014/main" id="{653870BA-3AE0-45E9-A2A2-D5218372AF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1326" y="2976563"/>
            <a:ext cx="696912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Box 3">
            <a:extLst>
              <a:ext uri="{FF2B5EF4-FFF2-40B4-BE49-F238E27FC236}">
                <a16:creationId xmlns:a16="http://schemas.microsoft.com/office/drawing/2014/main" id="{30680C67-D07F-4BE8-B2EE-D6284A8A35CF}"/>
              </a:ext>
            </a:extLst>
          </p:cNvPr>
          <p:cNvSpPr txBox="1">
            <a:spLocks noChangeArrowheads="1"/>
          </p:cNvSpPr>
          <p:nvPr/>
        </p:nvSpPr>
        <p:spPr bwMode="auto">
          <a:xfrm>
            <a:off x="2997201" y="1589088"/>
            <a:ext cx="61350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Each core has &gt; 1 hardware threads. </a:t>
            </a:r>
          </a:p>
          <a:p>
            <a:pPr>
              <a:spcBef>
                <a:spcPct val="0"/>
              </a:spcBef>
              <a:buClrTx/>
              <a:buSzTx/>
              <a:buFontTx/>
              <a:buNone/>
            </a:pPr>
            <a:endParaRPr kumimoji="0" lang="en-US" altLang="en-US">
              <a:latin typeface="+mn-lt"/>
            </a:endParaRPr>
          </a:p>
          <a:p>
            <a:pPr>
              <a:spcBef>
                <a:spcPct val="0"/>
              </a:spcBef>
              <a:buClrTx/>
              <a:buSzTx/>
              <a:buFontTx/>
              <a:buNone/>
            </a:pPr>
            <a:r>
              <a:rPr kumimoji="0" lang="en-US" altLang="en-US">
                <a:latin typeface="+mn-lt"/>
              </a:rPr>
              <a:t>If one thread has a memory stall, switch to another thread!</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2330451" y="1233489"/>
            <a:ext cx="3775075" cy="4530725"/>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6864" y="1233488"/>
            <a:ext cx="3284537"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2690328" y="215191"/>
            <a:ext cx="7557796" cy="576262"/>
          </a:xfrm>
        </p:spPr>
        <p:txBody>
          <a:bodyPr/>
          <a:lstStyle/>
          <a:p>
            <a:pPr eaLnBrk="1" hangingPunct="1"/>
            <a:r>
              <a:rPr lang="en-US" altLang="en-US" dirty="0"/>
              <a:t>Multithreaded Multicore System</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2569032" y="21519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2298442" y="1260476"/>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2114" y="1190626"/>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2569032" y="213570"/>
            <a:ext cx="7917024" cy="576263"/>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2289110" y="1233489"/>
            <a:ext cx="7753739" cy="4808537"/>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2414589" y="213570"/>
            <a:ext cx="8253411" cy="576263"/>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2298442" y="1233489"/>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2643188" y="229606"/>
            <a:ext cx="7567612" cy="576262"/>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0389" y="2252664"/>
            <a:ext cx="6262687"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2643188" y="1192214"/>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2389188" y="22182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2330451" y="1233489"/>
            <a:ext cx="7740391" cy="4530725"/>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2389188" y="2218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2330451" y="1233489"/>
            <a:ext cx="3552825" cy="4530725"/>
          </a:xfrm>
        </p:spPr>
        <p:txBody>
          <a:bodyPr/>
          <a:lstStyle/>
          <a:p>
            <a:endParaRPr lang="en-US" altLang="en-US" dirty="0"/>
          </a:p>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5100" y="2460626"/>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2557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489"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1936750" y="21911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70401" y="1892300"/>
            <a:ext cx="3800475"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2330451" y="216748"/>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2330451" y="1384301"/>
            <a:ext cx="2633663" cy="453072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8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2389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2389188" y="1195389"/>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0138"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2400300" y="23115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2330451" y="1298575"/>
            <a:ext cx="7351713" cy="4483100"/>
          </a:xfrm>
        </p:spPr>
        <p:txBody>
          <a:bodyPr/>
          <a:lstStyle/>
          <a:p>
            <a:r>
              <a:rPr lang="en-US" altLang="en-US"/>
              <a:t>A priority is assigned based on the inverse of its period</a:t>
            </a:r>
          </a:p>
          <a:p>
            <a:endParaRPr lang="en-US" altLang="en-US" sz="800"/>
          </a:p>
          <a:p>
            <a:r>
              <a:rPr lang="en-US" altLang="en-US"/>
              <a:t>Shorter periods = higher priority;</a:t>
            </a:r>
          </a:p>
          <a:p>
            <a:endParaRPr lang="en-US" altLang="en-US" sz="800"/>
          </a:p>
          <a:p>
            <a:r>
              <a:rPr lang="en-US" altLang="en-US"/>
              <a:t>Longer periods = lower priority</a:t>
            </a:r>
          </a:p>
          <a:p>
            <a:endParaRPr lang="en-US" altLang="en-US" sz="800"/>
          </a:p>
          <a:p>
            <a:r>
              <a:rPr lang="en-US" altLang="en-US"/>
              <a:t>P</a:t>
            </a:r>
            <a:r>
              <a:rPr lang="en-US" altLang="en-US" baseline="-25000"/>
              <a:t>1</a:t>
            </a:r>
            <a:r>
              <a:rPr lang="en-US" altLang="en-US"/>
              <a:t> is assigned a higher priority than P</a:t>
            </a:r>
            <a:r>
              <a:rPr lang="en-US" altLang="en-US" baseline="-25000"/>
              <a:t>2</a:t>
            </a:r>
            <a:r>
              <a:rPr lang="en-US" altLang="en-US"/>
              <a:t>.</a:t>
            </a:r>
            <a:br>
              <a:rPr lang="en-US" altLang="en-US"/>
            </a:br>
            <a:endParaRPr lang="en-US" altLang="en-US"/>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0301" y="3846514"/>
            <a:ext cx="80994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B75CD5E9-D117-496B-884C-372455041117}"/>
              </a:ext>
            </a:extLst>
          </p:cNvPr>
          <p:cNvSpPr>
            <a:spLocks noGrp="1" noChangeArrowheads="1"/>
          </p:cNvSpPr>
          <p:nvPr>
            <p:ph type="title"/>
          </p:nvPr>
        </p:nvSpPr>
        <p:spPr>
          <a:xfrm>
            <a:off x="2447207" y="194522"/>
            <a:ext cx="8077200" cy="609600"/>
          </a:xfrm>
        </p:spPr>
        <p:txBody>
          <a:bodyPr/>
          <a:lstStyle/>
          <a:p>
            <a:pPr eaLnBrk="1" hangingPunct="1"/>
            <a:r>
              <a:rPr lang="en-US" altLang="en-US" sz="2400" dirty="0"/>
              <a:t>Missed Deadlines with Rate Monotonic Scheduling</a:t>
            </a:r>
          </a:p>
        </p:txBody>
      </p:sp>
      <p:pic>
        <p:nvPicPr>
          <p:cNvPr id="96258" name="Picture 1">
            <a:extLst>
              <a:ext uri="{FF2B5EF4-FFF2-40B4-BE49-F238E27FC236}">
                <a16:creationId xmlns:a16="http://schemas.microsoft.com/office/drawing/2014/main" id="{84BA4F64-53B2-4216-8437-D0144F12A4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2398713"/>
            <a:ext cx="7875588"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Box 2">
            <a:extLst>
              <a:ext uri="{FF2B5EF4-FFF2-40B4-BE49-F238E27FC236}">
                <a16:creationId xmlns:a16="http://schemas.microsoft.com/office/drawing/2014/main" id="{C1CDEE41-616E-4FD2-9D99-001A24823AB8}"/>
              </a:ext>
            </a:extLst>
          </p:cNvPr>
          <p:cNvSpPr txBox="1">
            <a:spLocks noChangeArrowheads="1"/>
          </p:cNvSpPr>
          <p:nvPr/>
        </p:nvSpPr>
        <p:spPr bwMode="auto">
          <a:xfrm>
            <a:off x="3211514" y="1176338"/>
            <a:ext cx="5365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Process P2 misses finishing its deadline at time 80</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2605088" y="228830"/>
            <a:ext cx="7694612" cy="576262"/>
          </a:xfrm>
        </p:spPr>
        <p:txBody>
          <a:bodyPr/>
          <a:lstStyle/>
          <a:p>
            <a:pPr eaLnBrk="1" hangingPunct="1"/>
            <a:r>
              <a:rPr lang="en-US" altLang="en-US" sz="30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2335764" y="1257300"/>
            <a:ext cx="7432125" cy="4483100"/>
          </a:xfrm>
        </p:spPr>
        <p:txBody>
          <a:bodyPr/>
          <a:lstStyle/>
          <a:p>
            <a:r>
              <a:rPr lang="en-US" altLang="en-US" dirty="0"/>
              <a:t>Priorities are assigned according to deadlines:</a:t>
            </a:r>
            <a:br>
              <a:rPr lang="en-US" altLang="en-US" dirty="0"/>
            </a:br>
            <a:br>
              <a:rPr lang="en-US" altLang="en-US" dirty="0"/>
            </a:br>
            <a:r>
              <a:rPr lang="en-US" altLang="en-US" dirty="0"/>
              <a:t>the earlier the deadline, the higher the priority;</a:t>
            </a:r>
          </a:p>
          <a:p>
            <a:pPr>
              <a:buFont typeface="Monotype Sorts" pitchFamily="-84" charset="2"/>
              <a:buNone/>
            </a:pPr>
            <a:r>
              <a:rPr lang="en-US" altLang="en-US" dirty="0"/>
              <a:t>	the later the deadline, the lower the priority</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1489" y="3108326"/>
            <a:ext cx="70643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2459038" y="2296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2335763" y="1298575"/>
            <a:ext cx="7679094" cy="4483100"/>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2006600" y="227013"/>
            <a:ext cx="8229600" cy="576262"/>
          </a:xfrm>
        </p:spPr>
        <p:txBody>
          <a:bodyPr/>
          <a:lstStyle/>
          <a:p>
            <a:pPr eaLnBrk="1" hangingPunct="1"/>
            <a:r>
              <a:rPr lang="en-US" altLang="en-US"/>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2298442" y="118427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2465388" y="2218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2330450" y="1066800"/>
            <a:ext cx="7702550" cy="4483100"/>
          </a:xfrm>
        </p:spPr>
        <p:txBody>
          <a:bodyPr/>
          <a:lstStyle/>
          <a:p>
            <a:pPr marL="0" indent="0">
              <a:buNone/>
            </a:pPr>
            <a:r>
              <a:rPr lang="en-US" altLang="en-US" sz="1500">
                <a:latin typeface="Courier New" panose="02070309020205020404" pitchFamily="49" charset="0"/>
              </a:rPr>
              <a:t>#include &lt;pthread.h&gt; </a:t>
            </a:r>
          </a:p>
          <a:p>
            <a:pPr marL="0" indent="0">
              <a:buNone/>
            </a:pPr>
            <a:r>
              <a:rPr lang="en-US" altLang="en-US" sz="1500">
                <a:latin typeface="Courier New" panose="02070309020205020404" pitchFamily="49" charset="0"/>
              </a:rPr>
              <a:t>#include &lt;stdio.h&gt; </a:t>
            </a:r>
          </a:p>
          <a:p>
            <a:pPr marL="0" indent="0">
              <a:buNone/>
            </a:pPr>
            <a:r>
              <a:rPr lang="en-US" altLang="en-US" sz="1500">
                <a:latin typeface="Courier New" panose="02070309020205020404" pitchFamily="49" charset="0"/>
              </a:rPr>
              <a:t>#define NUM_THREADS 5 </a:t>
            </a:r>
          </a:p>
          <a:p>
            <a:pPr marL="0" indent="0">
              <a:buNone/>
            </a:pPr>
            <a:r>
              <a:rPr lang="en-US" altLang="en-US" sz="1500">
                <a:latin typeface="Courier New" panose="02070309020205020404" pitchFamily="49" charset="0"/>
              </a:rPr>
              <a:t>int main(int argc, char *argv[]) </a:t>
            </a:r>
          </a:p>
          <a:p>
            <a:pPr marL="0" indent="0">
              <a:buNone/>
            </a:pPr>
            <a:r>
              <a:rPr lang="en-US" altLang="en-US" sz="1500">
                <a:latin typeface="Courier New" panose="02070309020205020404" pitchFamily="49" charset="0"/>
              </a:rPr>
              <a:t>{ </a:t>
            </a:r>
          </a:p>
          <a:p>
            <a:pPr marL="0" indent="0">
              <a:buNone/>
            </a:pPr>
            <a:r>
              <a:rPr lang="en-US" altLang="en-US" sz="1500">
                <a:latin typeface="Courier New" panose="02070309020205020404" pitchFamily="49" charset="0"/>
              </a:rPr>
              <a:t>   int i, policy;</a:t>
            </a:r>
            <a:br>
              <a:rPr lang="en-US" altLang="en-US" sz="1500">
                <a:latin typeface="Courier New" panose="02070309020205020404" pitchFamily="49" charset="0"/>
              </a:rPr>
            </a:br>
            <a:r>
              <a:rPr lang="en-US" altLang="en-US" sz="1500">
                <a:latin typeface="Courier New" panose="02070309020205020404" pitchFamily="49" charset="0"/>
              </a:rPr>
              <a:t>   pthread_t_tid[NUM_THREADS]; </a:t>
            </a:r>
          </a:p>
          <a:p>
            <a:pPr marL="0" indent="0">
              <a:buNone/>
            </a:pPr>
            <a:r>
              <a:rPr lang="en-US" altLang="en-US" sz="1500">
                <a:latin typeface="Courier New" panose="02070309020205020404" pitchFamily="49" charset="0"/>
              </a:rPr>
              <a:t>   pthread_attr_t attr; </a:t>
            </a:r>
          </a:p>
          <a:p>
            <a:pPr marL="0" indent="0">
              <a:buNone/>
            </a:pPr>
            <a:r>
              <a:rPr lang="en-US" altLang="en-US" sz="1500">
                <a:latin typeface="Courier New" panose="02070309020205020404" pitchFamily="49" charset="0"/>
              </a:rPr>
              <a:t>   /* get the default attributes */ </a:t>
            </a:r>
          </a:p>
          <a:p>
            <a:pPr marL="0" indent="0">
              <a:buNone/>
            </a:pPr>
            <a:r>
              <a:rPr lang="en-US" altLang="en-US" sz="1500">
                <a:latin typeface="Courier New" panose="02070309020205020404" pitchFamily="49" charset="0"/>
              </a:rPr>
              <a:t>   pthread_attr_init(&amp;attr); </a:t>
            </a:r>
          </a:p>
          <a:p>
            <a:pPr marL="0" indent="0">
              <a:buNone/>
            </a:pPr>
            <a:r>
              <a:rPr lang="en-US" altLang="en-US" sz="1500">
                <a:latin typeface="Courier New" panose="02070309020205020404" pitchFamily="49" charset="0"/>
              </a:rPr>
              <a:t>   /* get the current scheduling policy */</a:t>
            </a:r>
            <a:br>
              <a:rPr lang="en-US" altLang="en-US" sz="1500">
                <a:latin typeface="Courier New" panose="02070309020205020404" pitchFamily="49" charset="0"/>
              </a:rPr>
            </a:br>
            <a:r>
              <a:rPr lang="en-US" altLang="en-US" sz="1500">
                <a:latin typeface="Courier New" panose="02070309020205020404" pitchFamily="49" charset="0"/>
              </a:rPr>
              <a:t>   if (pthread_attr_getschedpolicy(&amp;attr, &amp;policy) != 0) </a:t>
            </a:r>
          </a:p>
          <a:p>
            <a:pPr marL="0" indent="0">
              <a:buNone/>
            </a:pPr>
            <a:r>
              <a:rPr lang="en-US" altLang="en-US" sz="1500">
                <a:latin typeface="Courier New" panose="02070309020205020404" pitchFamily="49" charset="0"/>
              </a:rPr>
              <a:t>      fprintf(stderr, "Unable to get policy.\n"); </a:t>
            </a:r>
          </a:p>
          <a:p>
            <a:pPr marL="0" indent="0">
              <a:buNone/>
            </a:pPr>
            <a:r>
              <a:rPr lang="en-US" altLang="en-US" sz="1500">
                <a:latin typeface="Courier New" panose="02070309020205020404" pitchFamily="49" charset="0"/>
              </a:rPr>
              <a:t>   else { </a:t>
            </a:r>
          </a:p>
          <a:p>
            <a:pPr marL="0" indent="0">
              <a:buNone/>
            </a:pPr>
            <a:r>
              <a:rPr lang="en-US" altLang="en-US" sz="1500">
                <a:latin typeface="Courier New" panose="02070309020205020404" pitchFamily="49" charset="0"/>
              </a:rPr>
              <a:t>      if (policy == SCHED_OTHER) printf("SCHED_OTHER\n"); </a:t>
            </a:r>
          </a:p>
          <a:p>
            <a:pPr marL="0" indent="0">
              <a:buNone/>
            </a:pPr>
            <a:r>
              <a:rPr lang="en-US" altLang="en-US" sz="1500">
                <a:latin typeface="Courier New" panose="02070309020205020404" pitchFamily="49" charset="0"/>
              </a:rPr>
              <a:t>      else if (policy == SCHED_RR) printf("SCHED_RR\n"); </a:t>
            </a:r>
          </a:p>
          <a:p>
            <a:pPr marL="0" indent="0">
              <a:buNone/>
            </a:pPr>
            <a:r>
              <a:rPr lang="en-US" altLang="en-US" sz="1500">
                <a:latin typeface="Courier New" panose="02070309020205020404" pitchFamily="49" charset="0"/>
              </a:rPr>
              <a:t>      else if (policy == SCHED_FIFO) printf("SCHED_FIFO\n"); </a:t>
            </a:r>
          </a:p>
          <a:p>
            <a:pPr marL="0" indent="0">
              <a:buNone/>
            </a:pPr>
            <a:r>
              <a:rPr lang="en-US" altLang="en-US" sz="1500">
                <a:latin typeface="Courier New" panose="02070309020205020404" pitchFamily="49" charset="0"/>
              </a:rPr>
              <a:t>   } </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2330450" y="1298575"/>
            <a:ext cx="7702550" cy="4483100"/>
          </a:xfrm>
        </p:spPr>
        <p:txBody>
          <a:bodyPr/>
          <a:lstStyle/>
          <a:p>
            <a:pPr marL="0" indent="0">
              <a:buNone/>
            </a:pPr>
            <a:r>
              <a:rPr lang="en-US" altLang="en-US" sz="1500">
                <a:latin typeface="Courier New" panose="02070309020205020404" pitchFamily="49" charset="0"/>
              </a:rPr>
              <a:t>   /* set the scheduling policy - FIFO, RR, or OTHER */ </a:t>
            </a:r>
            <a:br>
              <a:rPr lang="en-US" altLang="en-US" sz="1500">
                <a:latin typeface="Courier New" panose="02070309020205020404" pitchFamily="49" charset="0"/>
              </a:rPr>
            </a:br>
            <a:r>
              <a:rPr lang="en-US" altLang="en-US" sz="1500">
                <a:latin typeface="Courier New" panose="02070309020205020404" pitchFamily="49" charset="0"/>
              </a:rPr>
              <a:t>   if (pthread_attr_setschedpolicy(&amp;attr, SCHED_FIFO) != 0) </a:t>
            </a:r>
          </a:p>
          <a:p>
            <a:pPr marL="0" indent="0">
              <a:buNone/>
            </a:pPr>
            <a:r>
              <a:rPr lang="en-US" altLang="en-US" sz="1500">
                <a:latin typeface="Courier New" panose="02070309020205020404" pitchFamily="49" charset="0"/>
              </a:rPr>
              <a:t>      fprintf(stderr, "Unable to set policy.\n"); </a:t>
            </a:r>
          </a:p>
          <a:p>
            <a:pPr marL="0" indent="0">
              <a:buNone/>
            </a:pPr>
            <a:r>
              <a:rPr lang="en-US" altLang="en-US" sz="1500">
                <a:latin typeface="Courier New" panose="02070309020205020404" pitchFamily="49" charset="0"/>
              </a:rPr>
              <a:t>   /* create the threads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None/>
            </a:pPr>
            <a:r>
              <a:rPr lang="en-US" altLang="en-US" sz="1500">
                <a:latin typeface="Courier New" panose="02070309020205020404" pitchFamily="49" charset="0"/>
              </a:rPr>
              <a:t>      pthread_create(&amp;tid[i],&amp;attr,runner,NULL); </a:t>
            </a:r>
          </a:p>
          <a:p>
            <a:pPr marL="0" indent="0">
              <a:buNone/>
            </a:pPr>
            <a:r>
              <a:rPr lang="en-US" altLang="en-US" sz="1500">
                <a:latin typeface="Courier New" panose="02070309020205020404" pitchFamily="49" charset="0"/>
              </a:rPr>
              <a:t>   /* now join on each thread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None/>
            </a:pPr>
            <a:r>
              <a:rPr lang="en-US" altLang="en-US" sz="1500">
                <a:latin typeface="Courier New" panose="02070309020205020404" pitchFamily="49" charset="0"/>
              </a:rPr>
              <a:t>      pthread_join(tid[i], NULL); </a:t>
            </a:r>
          </a:p>
          <a:p>
            <a:pPr marL="0" indent="0">
              <a:buNone/>
            </a:pPr>
            <a:r>
              <a:rPr lang="en-US" altLang="en-US" sz="1500">
                <a:latin typeface="Courier New" panose="02070309020205020404" pitchFamily="49" charset="0"/>
              </a:rPr>
              <a:t>}</a:t>
            </a:r>
          </a:p>
          <a:p>
            <a:pPr marL="0" indent="0">
              <a:buNone/>
            </a:pPr>
            <a:r>
              <a:rPr lang="en-US" altLang="en-US" sz="1500">
                <a:latin typeface="Courier New" panose="02070309020205020404" pitchFamily="49" charset="0"/>
              </a:rPr>
              <a:t> </a:t>
            </a:r>
          </a:p>
          <a:p>
            <a:pPr marL="0" indent="0">
              <a:buNone/>
            </a:pPr>
            <a:r>
              <a:rPr lang="en-US" altLang="en-US" sz="1500">
                <a:latin typeface="Courier New" panose="02070309020205020404" pitchFamily="49" charset="0"/>
              </a:rPr>
              <a:t>/* Each thread will begin control in this function */ </a:t>
            </a:r>
          </a:p>
          <a:p>
            <a:pPr marL="0" indent="0">
              <a:buNone/>
            </a:pPr>
            <a:r>
              <a:rPr lang="en-US" altLang="en-US" sz="1500">
                <a:latin typeface="Courier New" panose="02070309020205020404" pitchFamily="49" charset="0"/>
              </a:rPr>
              <a:t>void *runner(void *param)</a:t>
            </a:r>
            <a:br>
              <a:rPr lang="en-US" altLang="en-US" sz="1500">
                <a:latin typeface="Courier New" panose="02070309020205020404" pitchFamily="49" charset="0"/>
              </a:rPr>
            </a:br>
            <a:r>
              <a:rPr lang="en-US" altLang="en-US" sz="1500">
                <a:latin typeface="Courier New" panose="02070309020205020404" pitchFamily="49" charset="0"/>
              </a:rPr>
              <a:t>{ </a:t>
            </a:r>
          </a:p>
          <a:p>
            <a:pPr marL="0" indent="0">
              <a:buNone/>
            </a:pPr>
            <a:r>
              <a:rPr lang="en-US" altLang="en-US" sz="1500">
                <a:latin typeface="Courier New" panose="02070309020205020404" pitchFamily="49" charset="0"/>
              </a:rPr>
              <a:t>   /* do some work ... */ </a:t>
            </a:r>
          </a:p>
          <a:p>
            <a:pPr marL="0" indent="0">
              <a:buNone/>
            </a:pPr>
            <a:r>
              <a:rPr lang="en-US" altLang="en-US" sz="1500">
                <a:latin typeface="Courier New" panose="02070309020205020404" pitchFamily="49" charset="0"/>
              </a:rPr>
              <a:t>   pthread_exit(0); </a:t>
            </a:r>
          </a:p>
          <a:p>
            <a:pPr marL="0" indent="0">
              <a:buNone/>
            </a:pPr>
            <a:r>
              <a:rPr lang="en-US" altLang="en-US" sz="150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2410410" y="233853"/>
            <a:ext cx="7996335" cy="576262"/>
          </a:xfrm>
        </p:spPr>
        <p:txBody>
          <a:bodyPr/>
          <a:lstStyle/>
          <a:p>
            <a:pPr eaLnBrk="1" hangingPunct="1"/>
            <a:r>
              <a:rPr lang="en-US" altLang="en-US" sz="3000" dirty="0"/>
              <a:t>POSIX Real-Time Scheduling API (Cont.)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2703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2330451" y="1233489"/>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2662238" y="21353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2373087" y="1109664"/>
            <a:ext cx="6750277" cy="3508375"/>
          </a:xfrm>
        </p:spPr>
        <p:txBody>
          <a:bodyPr/>
          <a:lstStyle/>
          <a:p>
            <a:endParaRPr lang="en-US" altLang="en-US" dirty="0"/>
          </a:p>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2494643" y="231423"/>
            <a:ext cx="7848600" cy="576262"/>
          </a:xfrm>
        </p:spPr>
        <p:txBody>
          <a:bodyPr/>
          <a:lstStyle/>
          <a:p>
            <a:pPr eaLnBrk="1" hangingPunct="1"/>
            <a:r>
              <a:rPr lang="en-US" altLang="en-US"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2326433" y="1250302"/>
            <a:ext cx="7848600" cy="4769498"/>
          </a:xfrm>
        </p:spPr>
        <p:txBody>
          <a:bodyPr/>
          <a:lstStyle/>
          <a:p>
            <a:pPr>
              <a:lnSpc>
                <a:spcPct val="90000"/>
              </a:lnSpc>
            </a:pPr>
            <a:r>
              <a:rPr lang="en-US" altLang="en-US" dirty="0"/>
              <a:t>Prior to kernel version 2.5, ran variation of standard UNIX scheduling algorithm</a:t>
            </a:r>
          </a:p>
          <a:p>
            <a:pPr>
              <a:lnSpc>
                <a:spcPct val="90000"/>
              </a:lnSpc>
            </a:pPr>
            <a:r>
              <a:rPr lang="en-US" altLang="en-US" dirty="0"/>
              <a:t>Version 2.5 moved to constant order </a:t>
            </a:r>
            <a:r>
              <a:rPr lang="en-US" altLang="en-US" i="1" dirty="0"/>
              <a:t>O</a:t>
            </a:r>
            <a:r>
              <a:rPr lang="en-US" altLang="en-US"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2541552" y="22286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2307774" y="951722"/>
            <a:ext cx="7865703" cy="5071253"/>
          </a:xfrm>
        </p:spPr>
        <p:txBody>
          <a:bodyPr/>
          <a:lstStyle/>
          <a:p>
            <a:pPr>
              <a:lnSpc>
                <a:spcPct val="90000"/>
              </a:lnSpc>
            </a:pPr>
            <a:r>
              <a:rPr lang="en-US" altLang="en-US" b="1" i="1" dirty="0"/>
              <a:t>Completely Fair Scheduler </a:t>
            </a:r>
            <a:r>
              <a:rPr lang="en-US" altLang="en-US" dirty="0"/>
              <a:t>(CFS)</a:t>
            </a:r>
          </a:p>
          <a:p>
            <a:pPr>
              <a:lnSpc>
                <a:spcPct val="90000"/>
              </a:lnSpc>
            </a:pPr>
            <a:r>
              <a:rPr lang="en-US" altLang="en-US" b="1" dirty="0">
                <a:solidFill>
                  <a:srgbClr val="006699"/>
                </a:solidFill>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2541552" y="15067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2307774" y="951722"/>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2351088" y="22209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00514"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1981200" y="22883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2406650" y="1144589"/>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1201" y="3198814"/>
            <a:ext cx="6081713"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1981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2406650" y="1144589"/>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35450" y="3271839"/>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1981200" y="22623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2407426" y="1144589"/>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1981200" y="21431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2414429" y="1233489"/>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2161854" y="225460"/>
            <a:ext cx="8229600" cy="57626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2414429" y="941389"/>
            <a:ext cx="7818438" cy="4530725"/>
          </a:xfrm>
        </p:spPr>
        <p:txBody>
          <a:bodyPr/>
          <a:lstStyle/>
          <a:p>
            <a:pPr>
              <a:buFont typeface="Monotype Sorts" pitchFamily="-84" charset="2"/>
              <a:buNone/>
            </a:pPr>
            <a:endParaRPr lang="en-US" altLang="en-US" sz="1600" dirty="0"/>
          </a:p>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2406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2409826" y="22286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3589" y="2095500"/>
            <a:ext cx="6465887"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1981200" y="22209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2457450" y="1081089"/>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2351088" y="228830"/>
            <a:ext cx="7859712" cy="57626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51301" y="1425576"/>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1981200" y="22960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5013" y="1146175"/>
            <a:ext cx="3344862"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1981200" y="21431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2311400" y="1195389"/>
            <a:ext cx="7251700" cy="4530725"/>
          </a:xfrm>
        </p:spPr>
        <p:txBody>
          <a:bodyPr/>
          <a:lstStyle/>
          <a:p>
            <a:r>
              <a:rPr lang="en-US" altLang="en-US"/>
              <a:t>Scheduler converts class-specific priorities into a per-thread global priority</a:t>
            </a:r>
          </a:p>
          <a:p>
            <a:pPr lvl="1"/>
            <a:r>
              <a:rPr lang="en-US" altLang="en-US"/>
              <a:t>Thread with highest priority runs next</a:t>
            </a:r>
          </a:p>
          <a:p>
            <a:pPr lvl="1"/>
            <a:r>
              <a:rPr lang="en-US" altLang="en-US"/>
              <a:t>Runs until (1) blocks, (2) uses time slice, (3) preempted by higher-priority thread</a:t>
            </a:r>
          </a:p>
          <a:p>
            <a:pPr lvl="1"/>
            <a:r>
              <a:rPr lang="en-US" altLang="en-US"/>
              <a:t>Multiple threads at same priority selected via RR</a:t>
            </a:r>
          </a:p>
          <a:p>
            <a:pPr lvl="1">
              <a:buFont typeface="Monotype Sorts" pitchFamily="-84" charset="2"/>
              <a:buNone/>
            </a:pPr>
            <a:endParaRPr lang="en-US" altLang="en-US"/>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2593976" y="22960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2349272" y="1116014"/>
            <a:ext cx="7566025" cy="4643437"/>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5888" y="3821114"/>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2593976" y="22182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2351089" y="1382714"/>
            <a:ext cx="7566025" cy="4643437"/>
          </a:xfrm>
        </p:spPr>
        <p:txBody>
          <a:bodyPr/>
          <a:lstStyle/>
          <a:p>
            <a:pPr marL="341313" indent="-341313"/>
            <a:r>
              <a:rPr lang="en-US" altLang="en-US"/>
              <a:t>For each algorithm, calculate minimum average waiting time</a:t>
            </a:r>
          </a:p>
          <a:p>
            <a:pPr marL="341313" indent="-341313"/>
            <a:r>
              <a:rPr lang="en-US" altLang="en-US"/>
              <a:t>Simple and fast, but requires exact numbers for input, applies only to those inputs</a:t>
            </a:r>
          </a:p>
          <a:p>
            <a:pPr marL="741363" lvl="1" indent="-284163"/>
            <a:r>
              <a:rPr lang="en-US" altLang="en-US"/>
              <a:t>FCS is 28ms:</a:t>
            </a:r>
          </a:p>
          <a:p>
            <a:pPr marL="341313" indent="-341313"/>
            <a:endParaRPr lang="en-US" altLang="en-US"/>
          </a:p>
          <a:p>
            <a:pPr marL="341313" indent="-341313">
              <a:buNone/>
            </a:pPr>
            <a:endParaRPr lang="en-US" altLang="en-US"/>
          </a:p>
          <a:p>
            <a:pPr marL="741363" lvl="1" indent="-284163"/>
            <a:r>
              <a:rPr lang="en-US" altLang="en-US"/>
              <a:t>Non-preemptive SFJ is 13ms:</a:t>
            </a:r>
          </a:p>
          <a:p>
            <a:pPr marL="341313" indent="-341313"/>
            <a:endParaRPr lang="en-US" altLang="en-US"/>
          </a:p>
          <a:p>
            <a:pPr marL="341313" indent="-341313">
              <a:buNone/>
            </a:pPr>
            <a:endParaRPr lang="en-US" altLang="en-US"/>
          </a:p>
          <a:p>
            <a:pPr marL="741363" lvl="1" indent="-284163"/>
            <a:r>
              <a:rPr lang="en-US" altLang="en-US"/>
              <a:t>RR is 23ms:</a:t>
            </a:r>
          </a:p>
          <a:p>
            <a:pPr marL="341313" indent="-341313">
              <a:buNone/>
            </a:pPr>
            <a:endParaRPr lang="en-US" altLang="en-US"/>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9163" y="2720976"/>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7889" y="3852864"/>
            <a:ext cx="45291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22650" y="4902201"/>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1981200" y="21519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2357402" y="1233489"/>
            <a:ext cx="7629462" cy="4530725"/>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a:t>
            </a:r>
            <a:r>
              <a:rPr lang="en-US" altLang="en-US" dirty="0" err="1"/>
              <a:t>etc</a:t>
            </a:r>
            <a:endParaRPr lang="en-US" altLang="en-US" dirty="0"/>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a:t>
            </a:r>
            <a:r>
              <a:rPr lang="en-US" altLang="en-US" dirty="0" err="1"/>
              <a:t>etc</a:t>
            </a:r>
            <a:endParaRPr lang="en-US" altLang="en-US"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1981200" y="2151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2382026" y="1169989"/>
            <a:ext cx="7270750" cy="4530725"/>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1981200" y="2245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2358443" y="1233489"/>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2406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2317751" y="1060451"/>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2567698" y="22267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2176" y="1811339"/>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2928938" y="2262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2374900" y="1208089"/>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FA84464-F8AB-4CD4-8982-CE48FC8A6BA9}"/>
              </a:ext>
            </a:extLst>
          </p:cNvPr>
          <p:cNvSpPr>
            <a:spLocks noGrp="1" noChangeArrowheads="1"/>
          </p:cNvSpPr>
          <p:nvPr>
            <p:ph type="ctrTitle"/>
          </p:nvPr>
        </p:nvSpPr>
        <p:spPr>
          <a:xfrm>
            <a:off x="2209800" y="808039"/>
            <a:ext cx="7772400" cy="2128837"/>
          </a:xfrm>
        </p:spPr>
        <p:txBody>
          <a:bodyPr/>
          <a:lstStyle/>
          <a:p>
            <a:pPr eaLnBrk="1" hangingPunct="1"/>
            <a:r>
              <a:rPr lang="en-US" altLang="en-US"/>
              <a:t>Chapter 6:  Synchronization Tools</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1339E344-ED63-45C5-8763-D25780950FC4}"/>
              </a:ext>
            </a:extLst>
          </p:cNvPr>
          <p:cNvSpPr>
            <a:spLocks noGrp="1" noChangeArrowheads="1"/>
          </p:cNvSpPr>
          <p:nvPr>
            <p:ph type="title"/>
          </p:nvPr>
        </p:nvSpPr>
        <p:spPr>
          <a:xfrm>
            <a:off x="2795588" y="220275"/>
            <a:ext cx="7707312" cy="576262"/>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5A1B2096-0D34-49D1-9935-542AB89100D0}"/>
              </a:ext>
            </a:extLst>
          </p:cNvPr>
          <p:cNvSpPr>
            <a:spLocks noGrp="1" noChangeArrowheads="1"/>
          </p:cNvSpPr>
          <p:nvPr>
            <p:ph idx="1"/>
          </p:nvPr>
        </p:nvSpPr>
        <p:spPr>
          <a:xfrm>
            <a:off x="2363756" y="1165225"/>
            <a:ext cx="7707311" cy="3270250"/>
          </a:xfrm>
        </p:spPr>
        <p:txBody>
          <a:bodyPr/>
          <a:lstStyle/>
          <a:p>
            <a:pPr>
              <a:lnSpc>
                <a:spcPct val="80000"/>
              </a:lnSpc>
              <a:defRPr/>
            </a:pPr>
            <a:r>
              <a:rPr lang="en-US" altLang="en-US" dirty="0"/>
              <a:t>Background</a:t>
            </a:r>
          </a:p>
          <a:p>
            <a:pPr>
              <a:lnSpc>
                <a:spcPct val="80000"/>
              </a:lnSpc>
              <a:defRPr/>
            </a:pPr>
            <a:r>
              <a:rPr lang="en-US" altLang="en-US" dirty="0"/>
              <a:t>The Critical-Section Problem</a:t>
            </a:r>
          </a:p>
          <a:p>
            <a:pPr>
              <a:lnSpc>
                <a:spcPct val="80000"/>
              </a:lnSpc>
              <a:defRPr/>
            </a:pPr>
            <a:r>
              <a:rPr lang="en-US" altLang="en-US" dirty="0"/>
              <a:t>Peterson</a:t>
            </a:r>
            <a:r>
              <a:rPr lang="ja-JP" altLang="en-US" dirty="0"/>
              <a:t>’</a:t>
            </a:r>
            <a:r>
              <a:rPr lang="en-US" altLang="ja-JP" dirty="0"/>
              <a:t>s Solution</a:t>
            </a:r>
          </a:p>
          <a:p>
            <a:pPr>
              <a:lnSpc>
                <a:spcPct val="80000"/>
              </a:lnSpc>
              <a:defRPr/>
            </a:pPr>
            <a:r>
              <a:rPr lang="en-US" altLang="en-US" dirty="0"/>
              <a:t>Hardware Support for Synchronization</a:t>
            </a:r>
          </a:p>
          <a:p>
            <a:pPr>
              <a:lnSpc>
                <a:spcPct val="80000"/>
              </a:lnSpc>
              <a:defRPr/>
            </a:pPr>
            <a:r>
              <a:rPr lang="en-US" altLang="en-US" dirty="0"/>
              <a:t>Mutex Locks</a:t>
            </a:r>
          </a:p>
          <a:p>
            <a:pPr>
              <a:lnSpc>
                <a:spcPct val="80000"/>
              </a:lnSpc>
              <a:defRPr/>
            </a:pPr>
            <a:r>
              <a:rPr lang="en-US" altLang="en-US" dirty="0"/>
              <a:t>Semaphores</a:t>
            </a:r>
          </a:p>
          <a:p>
            <a:pPr>
              <a:lnSpc>
                <a:spcPct val="80000"/>
              </a:lnSpc>
              <a:defRPr/>
            </a:pPr>
            <a:r>
              <a:rPr lang="en-US" altLang="en-US" dirty="0"/>
              <a:t>Monitors</a:t>
            </a:r>
          </a:p>
          <a:p>
            <a:pPr>
              <a:lnSpc>
                <a:spcPct val="80000"/>
              </a:lnSpc>
              <a:defRPr/>
            </a:pPr>
            <a:r>
              <a:rPr lang="en-US" altLang="en-US" dirty="0"/>
              <a:t>Liveness</a:t>
            </a:r>
          </a:p>
          <a:p>
            <a:pPr>
              <a:lnSpc>
                <a:spcPct val="80000"/>
              </a:lnSpc>
              <a:defRPr/>
            </a:pPr>
            <a:r>
              <a:rPr lang="en-US" altLang="en-US" dirty="0"/>
              <a:t>Evaluation</a:t>
            </a:r>
          </a:p>
          <a:p>
            <a:pPr marL="0" indent="0">
              <a:lnSpc>
                <a:spcPct val="80000"/>
              </a:lnSpc>
              <a:buNone/>
              <a:defRPr/>
            </a:pPr>
            <a:endParaRPr lang="en-US" altLang="en-US" dirty="0"/>
          </a:p>
        </p:txBody>
      </p:sp>
      <p:sp>
        <p:nvSpPr>
          <p:cNvPr id="2" name="Rectangle 5">
            <a:extLst>
              <a:ext uri="{FF2B5EF4-FFF2-40B4-BE49-F238E27FC236}">
                <a16:creationId xmlns:a16="http://schemas.microsoft.com/office/drawing/2014/main" id="{5F7DA2D3-660E-4D2D-B775-C3B09E609BCA}"/>
              </a:ext>
            </a:extLst>
          </p:cNvPr>
          <p:cNvSpPr>
            <a:spLocks noChangeArrowheads="1"/>
          </p:cNvSpPr>
          <p:nvPr/>
        </p:nvSpPr>
        <p:spPr bwMode="auto">
          <a:xfrm>
            <a:off x="3810000" y="5116514"/>
            <a:ext cx="4078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kumimoji="1" lang="en-US" altLang="en-US">
              <a:latin typeface="Helvetica" panose="020B0604020202020204" pitchFamily="34" charset="0"/>
            </a:endParaRPr>
          </a:p>
          <a:p>
            <a:endParaRPr kumimoji="1" lang="en-US" altLang="en-US">
              <a:latin typeface="Helvetica" panose="020B0604020202020204" pitchFamily="34" charset="0"/>
            </a:endParaRPr>
          </a:p>
          <a:p>
            <a:endParaRPr kumimoji="1" lang="en-US" altLang="en-US">
              <a:latin typeface="Helvetica" panose="020B0604020202020204" pitchFamily="34"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9C8EE89-7295-4479-A234-C35555B2F52A}"/>
              </a:ext>
            </a:extLst>
          </p:cNvPr>
          <p:cNvSpPr>
            <a:spLocks noGrp="1"/>
          </p:cNvSpPr>
          <p:nvPr>
            <p:ph type="title"/>
          </p:nvPr>
        </p:nvSpPr>
        <p:spPr>
          <a:xfrm>
            <a:off x="1981200" y="223680"/>
            <a:ext cx="8229600" cy="576263"/>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D194BB06-2708-484A-A48B-C0104FD92DF4}"/>
              </a:ext>
            </a:extLst>
          </p:cNvPr>
          <p:cNvSpPr>
            <a:spLocks noGrp="1"/>
          </p:cNvSpPr>
          <p:nvPr>
            <p:ph idx="1"/>
          </p:nvPr>
        </p:nvSpPr>
        <p:spPr>
          <a:xfrm>
            <a:off x="2363756" y="1144589"/>
            <a:ext cx="5905702" cy="4222237"/>
          </a:xfrm>
        </p:spPr>
        <p:txBody>
          <a:bodyPr/>
          <a:lstStyle/>
          <a:p>
            <a:r>
              <a:rPr lang="en-US" altLang="en-US" dirty="0"/>
              <a:t>Describe the critical-section problem and illustrate a race condition</a:t>
            </a:r>
          </a:p>
          <a:p>
            <a:r>
              <a:rPr lang="en-US" altLang="en-US" dirty="0"/>
              <a:t>Illustrate hardware solutions to the critical-section problem using memory barriers, compare-and-swap operations, and atomic variables</a:t>
            </a:r>
          </a:p>
          <a:p>
            <a:r>
              <a:rPr lang="en-US" altLang="en-US" dirty="0"/>
              <a:t>Demonstrate how mutex locks, semaphores, monitors, and condition variables can be used to solve the critical section problem</a:t>
            </a:r>
          </a:p>
          <a:p>
            <a:r>
              <a:rPr lang="en-US" altLang="en-US" dirty="0"/>
              <a:t>Evaluate tools that solve the critical-section problem in low-,  Moderate-, and high-contention scenarios</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2308226" y="215319"/>
            <a:ext cx="7902575" cy="576263"/>
          </a:xfrm>
        </p:spPr>
        <p:txBody>
          <a:bodyPr/>
          <a:lstStyle/>
          <a:p>
            <a:pPr eaLnBrk="1" hangingPunct="1"/>
            <a:r>
              <a:rPr lang="en-US" altLang="en-US" dirty="0"/>
              <a:t>Background</a:t>
            </a:r>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2362589" y="1144201"/>
            <a:ext cx="7191909" cy="4851019"/>
          </a:xfrm>
        </p:spPr>
        <p:txBody>
          <a:bodyPr/>
          <a:lstStyle/>
          <a:p>
            <a:r>
              <a:rPr lang="en-US" altLang="en-US" dirty="0"/>
              <a:t>Processes can execute concurrently</a:t>
            </a:r>
          </a:p>
          <a:p>
            <a:pPr lvl="1"/>
            <a:r>
              <a:rPr lang="en-US" altLang="en-US" dirty="0"/>
              <a:t>May be interrupted at any time, partially completing execution</a:t>
            </a:r>
          </a:p>
          <a:p>
            <a:r>
              <a:rPr lang="en-US" altLang="en-US" dirty="0"/>
              <a:t>Concurrent access to shared data may result in data inconsistency</a:t>
            </a:r>
          </a:p>
          <a:p>
            <a:r>
              <a:rPr lang="en-US" altLang="en-US" dirty="0"/>
              <a:t>Maintaining data consistency requires mechanisms to ensure the orderly execution of cooperating processes</a:t>
            </a:r>
          </a:p>
          <a:p>
            <a:r>
              <a:rPr lang="en-US" altLang="en-US" dirty="0"/>
              <a:t>We illustrated in chapter 4 the problem when we considered the Bounded Buffer problem with use of a counter that is updated concurrently by the producer and consumer,. Which lead to race condition.</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E482B5E1-768E-44E1-9684-3A2EF367E255}"/>
              </a:ext>
            </a:extLst>
          </p:cNvPr>
          <p:cNvSpPr>
            <a:spLocks noGrp="1"/>
          </p:cNvSpPr>
          <p:nvPr>
            <p:ph type="title"/>
          </p:nvPr>
        </p:nvSpPr>
        <p:spPr>
          <a:xfrm>
            <a:off x="1981200" y="224522"/>
            <a:ext cx="8229600" cy="576262"/>
          </a:xfrm>
        </p:spPr>
        <p:txBody>
          <a:bodyPr/>
          <a:lstStyle/>
          <a:p>
            <a:r>
              <a:rPr lang="en-US" altLang="en-US" dirty="0"/>
              <a:t>Race Condition</a:t>
            </a:r>
          </a:p>
        </p:txBody>
      </p:sp>
      <p:sp>
        <p:nvSpPr>
          <p:cNvPr id="90114" name="Content Placeholder 2">
            <a:extLst>
              <a:ext uri="{FF2B5EF4-FFF2-40B4-BE49-F238E27FC236}">
                <a16:creationId xmlns:a16="http://schemas.microsoft.com/office/drawing/2014/main" id="{C072253D-19DC-4079-95A8-696F6DDEB146}"/>
              </a:ext>
            </a:extLst>
          </p:cNvPr>
          <p:cNvSpPr>
            <a:spLocks noGrp="1"/>
          </p:cNvSpPr>
          <p:nvPr>
            <p:ph idx="1"/>
          </p:nvPr>
        </p:nvSpPr>
        <p:spPr>
          <a:xfrm>
            <a:off x="2330451" y="1137626"/>
            <a:ext cx="7684407" cy="4667250"/>
          </a:xfrm>
        </p:spPr>
        <p:txBody>
          <a:bodyPr/>
          <a:lstStyle/>
          <a:p>
            <a:r>
              <a:rPr lang="en-US" altLang="en-US" dirty="0"/>
              <a:t>Processes P</a:t>
            </a:r>
            <a:r>
              <a:rPr lang="en-US" altLang="en-US" baseline="-25000" dirty="0"/>
              <a:t>0</a:t>
            </a:r>
            <a:r>
              <a:rPr lang="en-US" altLang="en-US" dirty="0"/>
              <a:t> and P</a:t>
            </a:r>
            <a:r>
              <a:rPr lang="en-US" altLang="en-US" baseline="-25000" dirty="0"/>
              <a:t>1</a:t>
            </a:r>
            <a:r>
              <a:rPr lang="en-US" altLang="en-US" dirty="0"/>
              <a:t> are creating child processes using the </a:t>
            </a:r>
            <a:r>
              <a:rPr lang="en-US" altLang="en-US" dirty="0">
                <a:latin typeface="Courier New" panose="02070309020205020404" pitchFamily="49" charset="0"/>
                <a:cs typeface="Courier New" panose="02070309020205020404" pitchFamily="49" charset="0"/>
              </a:rPr>
              <a:t>fork() </a:t>
            </a:r>
            <a:r>
              <a:rPr lang="en-US" altLang="en-US" dirty="0"/>
              <a:t>system call</a:t>
            </a:r>
          </a:p>
          <a:p>
            <a:r>
              <a:rPr lang="en-US" altLang="en-US" dirty="0"/>
              <a:t>Race condition on kernel variable </a:t>
            </a:r>
            <a:r>
              <a:rPr lang="en-US" altLang="en-US" dirty="0" err="1">
                <a:latin typeface="Courier New" panose="02070309020205020404" pitchFamily="49" charset="0"/>
                <a:cs typeface="Courier New" panose="02070309020205020404" pitchFamily="49" charset="0"/>
              </a:rPr>
              <a:t>next_available_pid</a:t>
            </a:r>
            <a:r>
              <a:rPr lang="en-US" altLang="en-US" dirty="0"/>
              <a:t> which represents the next available process identifier (</a:t>
            </a:r>
            <a:r>
              <a:rPr lang="en-US" altLang="en-US" dirty="0" err="1"/>
              <a:t>pid</a:t>
            </a:r>
            <a:r>
              <a:rPr lang="en-US" altLang="en-US" dirty="0"/>
              <a:t>)</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r>
              <a:rPr lang="en-US" altLang="en-US" dirty="0"/>
              <a:t>Unless there is a mechanism to prevent P</a:t>
            </a:r>
            <a:r>
              <a:rPr lang="en-US" altLang="en-US" baseline="-25000" dirty="0"/>
              <a:t>0</a:t>
            </a:r>
            <a:r>
              <a:rPr lang="en-US" altLang="en-US" dirty="0"/>
              <a:t> and P</a:t>
            </a:r>
            <a:r>
              <a:rPr lang="en-US" altLang="en-US" baseline="-25000" dirty="0"/>
              <a:t>1</a:t>
            </a:r>
            <a:r>
              <a:rPr lang="en-US" altLang="en-US" dirty="0"/>
              <a:t> from accessing  the variable </a:t>
            </a:r>
            <a:r>
              <a:rPr lang="en-US" altLang="en-US" dirty="0" err="1">
                <a:latin typeface="Courier New" panose="02070309020205020404" pitchFamily="49" charset="0"/>
                <a:cs typeface="Courier New" panose="02070309020205020404" pitchFamily="49" charset="0"/>
              </a:rPr>
              <a:t>next_available_pid</a:t>
            </a:r>
            <a:r>
              <a:rPr lang="en-US" altLang="en-US" dirty="0"/>
              <a:t>  the same </a:t>
            </a:r>
            <a:r>
              <a:rPr lang="en-US" altLang="en-US" dirty="0" err="1"/>
              <a:t>pid</a:t>
            </a:r>
            <a:r>
              <a:rPr lang="en-US" altLang="en-US" dirty="0"/>
              <a:t> could be assigned to two different processes!</a:t>
            </a:r>
          </a:p>
          <a:p>
            <a:endParaRPr lang="en-US" altLang="en-US" dirty="0"/>
          </a:p>
        </p:txBody>
      </p:sp>
      <p:pic>
        <p:nvPicPr>
          <p:cNvPr id="90115" name="Picture 3">
            <a:extLst>
              <a:ext uri="{FF2B5EF4-FFF2-40B4-BE49-F238E27FC236}">
                <a16:creationId xmlns:a16="http://schemas.microsoft.com/office/drawing/2014/main" id="{9A24033E-60D2-44D6-A559-9793D47AB9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8779" y="2604342"/>
            <a:ext cx="42386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241C86DA-5745-4F87-B29A-C8244F473A73}"/>
              </a:ext>
            </a:extLst>
          </p:cNvPr>
          <p:cNvSpPr>
            <a:spLocks noGrp="1"/>
          </p:cNvSpPr>
          <p:nvPr>
            <p:ph type="title"/>
          </p:nvPr>
        </p:nvSpPr>
        <p:spPr>
          <a:xfrm>
            <a:off x="1981200" y="190694"/>
            <a:ext cx="8229600" cy="576262"/>
          </a:xfrm>
        </p:spPr>
        <p:txBody>
          <a:bodyPr/>
          <a:lstStyle/>
          <a:p>
            <a:r>
              <a:rPr lang="en-US" altLang="en-US" dirty="0"/>
              <a:t>Critical Section Problem</a:t>
            </a:r>
          </a:p>
        </p:txBody>
      </p:sp>
      <p:sp>
        <p:nvSpPr>
          <p:cNvPr id="19458" name="Content Placeholder 2">
            <a:extLst>
              <a:ext uri="{FF2B5EF4-FFF2-40B4-BE49-F238E27FC236}">
                <a16:creationId xmlns:a16="http://schemas.microsoft.com/office/drawing/2014/main" id="{B338794A-A20C-44DB-8F23-B3455E712537}"/>
              </a:ext>
            </a:extLst>
          </p:cNvPr>
          <p:cNvSpPr>
            <a:spLocks noGrp="1"/>
          </p:cNvSpPr>
          <p:nvPr>
            <p:ph idx="1"/>
          </p:nvPr>
        </p:nvSpPr>
        <p:spPr>
          <a:xfrm>
            <a:off x="2335764" y="1159882"/>
            <a:ext cx="7349743" cy="4433523"/>
          </a:xfrm>
        </p:spPr>
        <p:txBody>
          <a:bodyPr/>
          <a:lstStyle/>
          <a:p>
            <a:r>
              <a:rPr lang="en-US" altLang="en-US" dirty="0"/>
              <a:t>Consider system of </a:t>
            </a:r>
            <a:r>
              <a:rPr lang="en-US" altLang="en-US" b="1" i="1" dirty="0"/>
              <a:t>n</a:t>
            </a:r>
            <a:r>
              <a:rPr lang="en-US" altLang="en-US" b="1" dirty="0"/>
              <a:t> </a:t>
            </a:r>
            <a:r>
              <a:rPr lang="en-US" altLang="en-US" dirty="0"/>
              <a:t>processes {</a:t>
            </a:r>
            <a:r>
              <a:rPr lang="en-US" altLang="en-US" b="1" i="1" dirty="0"/>
              <a:t>p</a:t>
            </a:r>
            <a:r>
              <a:rPr lang="en-US" altLang="en-US" b="1" i="1" baseline="-25000" dirty="0"/>
              <a:t>0</a:t>
            </a:r>
            <a:r>
              <a:rPr lang="en-US" altLang="en-US" b="1" i="1" dirty="0"/>
              <a:t>, p</a:t>
            </a:r>
            <a:r>
              <a:rPr lang="en-US" altLang="en-US" b="1" i="1" baseline="-25000" dirty="0"/>
              <a:t>1</a:t>
            </a:r>
            <a:r>
              <a:rPr lang="en-US" altLang="en-US" b="1" i="1" dirty="0"/>
              <a:t>, … p</a:t>
            </a:r>
            <a:r>
              <a:rPr lang="en-US" altLang="en-US" b="1" i="1" baseline="-25000" dirty="0"/>
              <a:t>n-1</a:t>
            </a:r>
            <a:r>
              <a:rPr lang="en-US" altLang="en-US" dirty="0"/>
              <a:t>}</a:t>
            </a:r>
          </a:p>
          <a:p>
            <a:r>
              <a:rPr lang="en-US" altLang="en-US" dirty="0"/>
              <a:t>Each process has </a:t>
            </a:r>
            <a:r>
              <a:rPr lang="en-US" altLang="en-US" b="1" dirty="0">
                <a:solidFill>
                  <a:srgbClr val="006699"/>
                </a:solidFill>
                <a:latin typeface="+mj-lt"/>
              </a:rPr>
              <a:t>critical section </a:t>
            </a:r>
            <a:r>
              <a:rPr lang="en-US" altLang="en-US" dirty="0"/>
              <a:t>segment of code</a:t>
            </a:r>
          </a:p>
          <a:p>
            <a:pPr lvl="1"/>
            <a:r>
              <a:rPr lang="en-US" altLang="en-US" dirty="0"/>
              <a:t>Process may be changing common variables, updating table, writing file, etc.</a:t>
            </a:r>
          </a:p>
          <a:p>
            <a:pPr lvl="1"/>
            <a:r>
              <a:rPr lang="en-US" altLang="en-US" dirty="0"/>
              <a:t>When one process in critical section, no other may be in its critical section</a:t>
            </a:r>
          </a:p>
          <a:p>
            <a:r>
              <a:rPr lang="en-US" altLang="en-US" b="1" i="1" dirty="0"/>
              <a:t>Critical section problem </a:t>
            </a:r>
            <a:r>
              <a:rPr lang="en-US" altLang="en-US" dirty="0"/>
              <a:t>is to design protocol to solve this</a:t>
            </a:r>
          </a:p>
          <a:p>
            <a:r>
              <a:rPr lang="en-US" altLang="en-US" dirty="0"/>
              <a:t>Each process must ask permission to enter critical section in </a:t>
            </a:r>
            <a:r>
              <a:rPr lang="en-US" altLang="en-US" b="1" dirty="0">
                <a:solidFill>
                  <a:srgbClr val="006699"/>
                </a:solidFill>
                <a:latin typeface="+mj-lt"/>
              </a:rPr>
              <a:t>entry</a:t>
            </a:r>
            <a:r>
              <a:rPr lang="en-US" altLang="en-US" b="1" dirty="0">
                <a:solidFill>
                  <a:srgbClr val="3366FF"/>
                </a:solidFill>
              </a:rPr>
              <a:t> </a:t>
            </a:r>
            <a:r>
              <a:rPr lang="en-US" altLang="en-US" b="1" dirty="0">
                <a:solidFill>
                  <a:srgbClr val="006699"/>
                </a:solidFill>
                <a:latin typeface="+mj-lt"/>
              </a:rPr>
              <a:t>section</a:t>
            </a:r>
            <a:r>
              <a:rPr lang="en-US" altLang="en-US" dirty="0"/>
              <a:t>, may follow critical section with </a:t>
            </a:r>
            <a:r>
              <a:rPr lang="en-US" altLang="en-US" b="1" dirty="0">
                <a:solidFill>
                  <a:srgbClr val="006699"/>
                </a:solidFill>
                <a:latin typeface="+mj-lt"/>
              </a:rPr>
              <a:t>exit section</a:t>
            </a:r>
            <a:r>
              <a:rPr lang="en-US" altLang="en-US" dirty="0"/>
              <a:t>, then </a:t>
            </a:r>
            <a:r>
              <a:rPr lang="en-US" altLang="en-US" b="1" dirty="0">
                <a:solidFill>
                  <a:srgbClr val="006699"/>
                </a:solidFill>
                <a:latin typeface="+mj-lt"/>
              </a:rPr>
              <a:t>remainder section</a:t>
            </a:r>
          </a:p>
          <a:p>
            <a:endParaRPr lang="en-US" altLang="en-US" b="1" dirty="0">
              <a:solidFill>
                <a:srgbClr val="3366FF"/>
              </a:solidFill>
            </a:endParaRPr>
          </a:p>
          <a:p>
            <a:pPr>
              <a:buFont typeface="Monotype Sorts" pitchFamily="-84" charset="2"/>
              <a:buNone/>
            </a:pPr>
            <a:endParaRPr lang="en-US" altLang="en-US" b="1" dirty="0">
              <a:solidFill>
                <a:srgbClr val="006699"/>
              </a:solidFill>
              <a:latin typeface="+mj-lt"/>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4C7F20DE-D280-45CC-980B-BCB54111250C}"/>
              </a:ext>
            </a:extLst>
          </p:cNvPr>
          <p:cNvSpPr>
            <a:spLocks noGrp="1"/>
          </p:cNvSpPr>
          <p:nvPr>
            <p:ph type="title"/>
          </p:nvPr>
        </p:nvSpPr>
        <p:spPr>
          <a:xfrm>
            <a:off x="1981200" y="216906"/>
            <a:ext cx="8229600" cy="576262"/>
          </a:xfrm>
        </p:spPr>
        <p:txBody>
          <a:bodyPr/>
          <a:lstStyle/>
          <a:p>
            <a:r>
              <a:rPr lang="en-US" altLang="en-US" dirty="0"/>
              <a:t>Critical Section</a:t>
            </a:r>
          </a:p>
        </p:txBody>
      </p:sp>
      <p:sp>
        <p:nvSpPr>
          <p:cNvPr id="20482" name="Content Placeholder 2">
            <a:extLst>
              <a:ext uri="{FF2B5EF4-FFF2-40B4-BE49-F238E27FC236}">
                <a16:creationId xmlns:a16="http://schemas.microsoft.com/office/drawing/2014/main" id="{F974E91A-239B-4390-9863-29FFA57CC958}"/>
              </a:ext>
            </a:extLst>
          </p:cNvPr>
          <p:cNvSpPr>
            <a:spLocks noGrp="1"/>
          </p:cNvSpPr>
          <p:nvPr>
            <p:ph idx="1"/>
          </p:nvPr>
        </p:nvSpPr>
        <p:spPr/>
        <p:txBody>
          <a:bodyPr/>
          <a:lstStyle/>
          <a:p>
            <a:r>
              <a:rPr lang="en-US" altLang="en-US"/>
              <a:t>General structure of process </a:t>
            </a:r>
            <a:r>
              <a:rPr lang="en-US" altLang="en-US" b="1" i="1"/>
              <a:t>P</a:t>
            </a:r>
            <a:r>
              <a:rPr lang="en-US" altLang="en-US" b="1" i="1" baseline="-25000"/>
              <a:t>i  </a:t>
            </a:r>
            <a:endParaRPr lang="en-US" altLang="en-US"/>
          </a:p>
          <a:p>
            <a:endParaRPr lang="en-US" altLang="en-US" b="1">
              <a:solidFill>
                <a:srgbClr val="0000FF"/>
              </a:solidFill>
            </a:endParaRPr>
          </a:p>
        </p:txBody>
      </p:sp>
      <p:pic>
        <p:nvPicPr>
          <p:cNvPr id="20483" name="Picture 1">
            <a:extLst>
              <a:ext uri="{FF2B5EF4-FFF2-40B4-BE49-F238E27FC236}">
                <a16:creationId xmlns:a16="http://schemas.microsoft.com/office/drawing/2014/main" id="{06076301-AB62-47B2-844A-A28D9D9DBD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8914" y="1751013"/>
            <a:ext cx="3894137" cy="26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2613026"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2298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0492801-590C-4595-B50B-48839BE59B60}"/>
              </a:ext>
            </a:extLst>
          </p:cNvPr>
          <p:cNvSpPr>
            <a:spLocks noGrp="1" noChangeArrowheads="1"/>
          </p:cNvSpPr>
          <p:nvPr>
            <p:ph type="title"/>
          </p:nvPr>
        </p:nvSpPr>
        <p:spPr>
          <a:xfrm>
            <a:off x="2345095" y="223256"/>
            <a:ext cx="8081606" cy="576262"/>
          </a:xfrm>
        </p:spPr>
        <p:txBody>
          <a:bodyPr/>
          <a:lstStyle/>
          <a:p>
            <a:pPr eaLnBrk="1" hangingPunct="1"/>
            <a:r>
              <a:rPr lang="en-US" altLang="en-US" dirty="0"/>
              <a:t>Critical-Section Problem (Cont.)</a:t>
            </a:r>
          </a:p>
        </p:txBody>
      </p:sp>
      <p:sp>
        <p:nvSpPr>
          <p:cNvPr id="21506" name="Rectangle 3">
            <a:extLst>
              <a:ext uri="{FF2B5EF4-FFF2-40B4-BE49-F238E27FC236}">
                <a16:creationId xmlns:a16="http://schemas.microsoft.com/office/drawing/2014/main" id="{34120D2B-C00D-4788-A304-48C827DAAA2A}"/>
              </a:ext>
            </a:extLst>
          </p:cNvPr>
          <p:cNvSpPr>
            <a:spLocks noGrp="1" noChangeArrowheads="1"/>
          </p:cNvSpPr>
          <p:nvPr>
            <p:ph idx="1"/>
          </p:nvPr>
        </p:nvSpPr>
        <p:spPr>
          <a:xfrm>
            <a:off x="2706430" y="1653517"/>
            <a:ext cx="7688423" cy="4530725"/>
          </a:xfrm>
        </p:spPr>
        <p:txBody>
          <a:bodyPr/>
          <a:lstStyle/>
          <a:p>
            <a:pPr>
              <a:buFont typeface="Monotype Sorts" pitchFamily="-84" charset="2"/>
              <a:buAutoNum type="arabicPeriod"/>
            </a:pPr>
            <a:r>
              <a:rPr lang="en-US" altLang="en-US" b="1" dirty="0">
                <a:solidFill>
                  <a:srgbClr val="006699"/>
                </a:solidFill>
                <a:latin typeface="+mj-lt"/>
              </a:rPr>
              <a:t>Mutual Exclusion </a:t>
            </a:r>
            <a:r>
              <a:rPr lang="en-US" altLang="en-US" dirty="0"/>
              <a:t>- If process </a:t>
            </a:r>
            <a:r>
              <a:rPr lang="en-US" altLang="en-US" b="1" i="1" dirty="0"/>
              <a:t>P</a:t>
            </a:r>
            <a:r>
              <a:rPr lang="en-US" altLang="en-US" b="1" i="1" baseline="-25000" dirty="0"/>
              <a:t>i</a:t>
            </a:r>
            <a:r>
              <a:rPr lang="en-US" altLang="en-US" b="1" dirty="0"/>
              <a:t> </a:t>
            </a:r>
            <a:r>
              <a:rPr lang="en-US" altLang="en-US" dirty="0"/>
              <a:t>is executing in its critical section, then no other processes can be executing in their critical sections</a:t>
            </a:r>
          </a:p>
          <a:p>
            <a:pPr>
              <a:buFont typeface="Monotype Sorts" pitchFamily="-84" charset="2"/>
              <a:buAutoNum type="arabicPeriod"/>
            </a:pPr>
            <a:r>
              <a:rPr lang="en-US" altLang="en-US" b="1" dirty="0">
                <a:solidFill>
                  <a:srgbClr val="006699"/>
                </a:solidFill>
                <a:latin typeface="+mj-lt"/>
              </a:rPr>
              <a:t>Progress</a:t>
            </a:r>
            <a:r>
              <a:rPr lang="en-US" altLang="en-US" b="1" dirty="0"/>
              <a:t> </a:t>
            </a:r>
            <a:r>
              <a:rPr lang="en-US" altLang="en-US" dirty="0"/>
              <a:t>- If no process is executing in its critical section and there exist some processes that wish to enter their critical section, then the selection of the process that will enter the critical section next cannot be postponed indefinitely</a:t>
            </a:r>
          </a:p>
          <a:p>
            <a:pPr>
              <a:buFont typeface="Monotype Sorts" pitchFamily="-84" charset="2"/>
              <a:buAutoNum type="arabicPeriod"/>
            </a:pPr>
            <a:r>
              <a:rPr lang="en-US" altLang="en-US" b="1" dirty="0">
                <a:solidFill>
                  <a:srgbClr val="006699"/>
                </a:solidFill>
              </a:rPr>
              <a:t>Bounded Waiting </a:t>
            </a:r>
            <a:r>
              <a:rPr lang="en-US" altLang="en-US" dirty="0"/>
              <a:t>- A bound must exist on the number of times that other processes are allowed to enter their critical sections after a process has made a request to enter its critical section and before that request is granted</a:t>
            </a:r>
            <a:r>
              <a:rPr lang="en-US" altLang="en-US" dirty="0">
                <a:solidFill>
                  <a:srgbClr val="993300"/>
                </a:solidFill>
              </a:rPr>
              <a:t> </a:t>
            </a:r>
            <a:endParaRPr lang="en-US" altLang="en-US" dirty="0"/>
          </a:p>
          <a:p>
            <a:pPr lvl="1">
              <a:buSzPct val="125000"/>
            </a:pPr>
            <a:r>
              <a:rPr lang="en-US" altLang="en-US" dirty="0"/>
              <a:t>Assume that each process executes at a nonzero speed </a:t>
            </a:r>
          </a:p>
          <a:p>
            <a:pPr lvl="1">
              <a:buSzPct val="125000"/>
            </a:pPr>
            <a:r>
              <a:rPr lang="en-US" altLang="en-US" dirty="0"/>
              <a:t>No assumption concerning </a:t>
            </a:r>
            <a:r>
              <a:rPr lang="en-US" altLang="en-US" b="1" dirty="0">
                <a:solidFill>
                  <a:srgbClr val="006699"/>
                </a:solidFill>
                <a:latin typeface="+mj-lt"/>
              </a:rPr>
              <a:t>relative speed </a:t>
            </a:r>
            <a:r>
              <a:rPr lang="en-US" altLang="en-US" dirty="0"/>
              <a:t>of the</a:t>
            </a:r>
            <a:r>
              <a:rPr lang="en-US" altLang="en-US" b="1" dirty="0"/>
              <a:t> </a:t>
            </a:r>
            <a:r>
              <a:rPr lang="en-US" altLang="en-US" b="1" i="1" dirty="0">
                <a:solidFill>
                  <a:srgbClr val="000000"/>
                </a:solidFill>
              </a:rPr>
              <a:t>n</a:t>
            </a:r>
            <a:r>
              <a:rPr lang="en-US" altLang="en-US" b="1" dirty="0">
                <a:solidFill>
                  <a:srgbClr val="000000"/>
                </a:solidFill>
              </a:rPr>
              <a:t> </a:t>
            </a:r>
            <a:r>
              <a:rPr lang="en-US" altLang="en-US" dirty="0"/>
              <a:t>processes</a:t>
            </a:r>
          </a:p>
        </p:txBody>
      </p:sp>
      <p:sp>
        <p:nvSpPr>
          <p:cNvPr id="2" name="TextBox 1"/>
          <p:cNvSpPr txBox="1"/>
          <p:nvPr/>
        </p:nvSpPr>
        <p:spPr>
          <a:xfrm>
            <a:off x="2467902" y="1143003"/>
            <a:ext cx="7197208" cy="369332"/>
          </a:xfrm>
          <a:prstGeom prst="rect">
            <a:avLst/>
          </a:prstGeom>
          <a:noFill/>
        </p:spPr>
        <p:txBody>
          <a:bodyPr wrap="square" rtlCol="0">
            <a:spAutoFit/>
          </a:bodyPr>
          <a:lstStyle/>
          <a:p>
            <a:r>
              <a:rPr lang="en-US" altLang="en-US" dirty="0"/>
              <a:t>Requirements for solution to critical-section problem</a:t>
            </a:r>
            <a:endParaRPr lang="en-US" dirty="0"/>
          </a:p>
        </p:txBody>
      </p:sp>
    </p:spTree>
    <p:extLst>
      <p:ext uri="{BB962C8B-B14F-4D97-AF65-F5344CB8AC3E}">
        <p14:creationId xmlns:p14="http://schemas.microsoft.com/office/powerpoint/2010/main" val="236049859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2DBE0950-3B65-44CE-A578-E49302B90774}"/>
              </a:ext>
            </a:extLst>
          </p:cNvPr>
          <p:cNvSpPr>
            <a:spLocks noGrp="1" noChangeArrowheads="1"/>
          </p:cNvSpPr>
          <p:nvPr>
            <p:ph type="title"/>
          </p:nvPr>
        </p:nvSpPr>
        <p:spPr>
          <a:xfrm>
            <a:off x="2177144" y="160522"/>
            <a:ext cx="8211457" cy="576262"/>
          </a:xfrm>
        </p:spPr>
        <p:txBody>
          <a:bodyPr/>
          <a:lstStyle/>
          <a:p>
            <a:pPr eaLnBrk="1" hangingPunct="1"/>
            <a:r>
              <a:rPr lang="en-US" altLang="en-US" dirty="0"/>
              <a:t>Interrupt-based Solution</a:t>
            </a:r>
          </a:p>
        </p:txBody>
      </p:sp>
      <p:sp>
        <p:nvSpPr>
          <p:cNvPr id="23554" name="Rectangle 3">
            <a:extLst>
              <a:ext uri="{FF2B5EF4-FFF2-40B4-BE49-F238E27FC236}">
                <a16:creationId xmlns:a16="http://schemas.microsoft.com/office/drawing/2014/main" id="{3230E0EE-52C7-4A95-B889-DCDC6B78BEAA}"/>
              </a:ext>
            </a:extLst>
          </p:cNvPr>
          <p:cNvSpPr>
            <a:spLocks noGrp="1" noChangeArrowheads="1"/>
          </p:cNvSpPr>
          <p:nvPr>
            <p:ph idx="1"/>
          </p:nvPr>
        </p:nvSpPr>
        <p:spPr>
          <a:xfrm>
            <a:off x="2335763" y="1103615"/>
            <a:ext cx="7724775" cy="1079749"/>
          </a:xfrm>
        </p:spPr>
        <p:txBody>
          <a:bodyPr/>
          <a:lstStyle/>
          <a:p>
            <a:r>
              <a:rPr lang="en-US" altLang="en-US" dirty="0"/>
              <a:t>Entry section:  disable interrupts</a:t>
            </a:r>
          </a:p>
          <a:p>
            <a:r>
              <a:rPr lang="en-US" altLang="en-US" dirty="0"/>
              <a:t>Exit section:  enable  interrupts</a:t>
            </a:r>
          </a:p>
          <a:p>
            <a:r>
              <a:rPr lang="en-US" altLang="en-US" dirty="0"/>
              <a:t>Will this solve the problem?</a:t>
            </a:r>
          </a:p>
          <a:p>
            <a:pPr marL="0" indent="0">
              <a:buNone/>
            </a:pPr>
            <a:endParaRPr lang="en-US" altLang="en-US" dirty="0"/>
          </a:p>
          <a:p>
            <a:endParaRPr lang="en-US" altLang="en-US" dirty="0"/>
          </a:p>
        </p:txBody>
      </p:sp>
      <p:sp>
        <p:nvSpPr>
          <p:cNvPr id="2" name="TextBox 1">
            <a:extLst>
              <a:ext uri="{FF2B5EF4-FFF2-40B4-BE49-F238E27FC236}">
                <a16:creationId xmlns:a16="http://schemas.microsoft.com/office/drawing/2014/main" id="{00204EAF-EBED-4BD8-A709-62EA006EC0AF}"/>
              </a:ext>
            </a:extLst>
          </p:cNvPr>
          <p:cNvSpPr txBox="1"/>
          <p:nvPr/>
        </p:nvSpPr>
        <p:spPr>
          <a:xfrm>
            <a:off x="2270446" y="2258007"/>
            <a:ext cx="6614631" cy="369332"/>
          </a:xfrm>
          <a:prstGeom prst="rect">
            <a:avLst/>
          </a:prstGeom>
          <a:noFill/>
        </p:spPr>
        <p:txBody>
          <a:bodyPr wrap="none" rtlCol="0">
            <a:spAutoFit/>
          </a:bodyPr>
          <a:lstStyle/>
          <a:p>
            <a:pPr marL="741363" lvl="1" indent="-285750">
              <a:buClr>
                <a:srgbClr val="CC6600"/>
              </a:buClr>
              <a:buSzPct val="110000"/>
              <a:buFont typeface="Arial" panose="020B0604020202020204" pitchFamily="34" charset="0"/>
              <a:buChar char="•"/>
            </a:pPr>
            <a:r>
              <a:rPr lang="en-US" altLang="en-US" dirty="0"/>
              <a:t>What if the critical section is code that runs for an hour?</a:t>
            </a:r>
          </a:p>
        </p:txBody>
      </p:sp>
      <p:sp>
        <p:nvSpPr>
          <p:cNvPr id="3" name="TextBox 2">
            <a:extLst>
              <a:ext uri="{FF2B5EF4-FFF2-40B4-BE49-F238E27FC236}">
                <a16:creationId xmlns:a16="http://schemas.microsoft.com/office/drawing/2014/main" id="{A3747BF1-0BE2-4FC9-8809-5015AE398B0C}"/>
              </a:ext>
            </a:extLst>
          </p:cNvPr>
          <p:cNvSpPr txBox="1"/>
          <p:nvPr/>
        </p:nvSpPr>
        <p:spPr>
          <a:xfrm>
            <a:off x="2279777" y="2640562"/>
            <a:ext cx="7307129" cy="369332"/>
          </a:xfrm>
          <a:prstGeom prst="rect">
            <a:avLst/>
          </a:prstGeom>
          <a:noFill/>
        </p:spPr>
        <p:txBody>
          <a:bodyPr wrap="none" rtlCol="0">
            <a:spAutoFit/>
          </a:bodyPr>
          <a:lstStyle/>
          <a:p>
            <a:pPr marL="741363" lvl="1" indent="-285750">
              <a:buClr>
                <a:srgbClr val="CC6600"/>
              </a:buClr>
              <a:buSzPct val="110000"/>
              <a:buFont typeface="Arial" panose="020B0604020202020204" pitchFamily="34" charset="0"/>
              <a:buChar char="•"/>
            </a:pPr>
            <a:r>
              <a:rPr lang="en-US" altLang="en-US" dirty="0"/>
              <a:t>Can some processes starve – never enter their critical section.</a:t>
            </a:r>
          </a:p>
        </p:txBody>
      </p:sp>
      <p:sp>
        <p:nvSpPr>
          <p:cNvPr id="4" name="TextBox 3">
            <a:extLst>
              <a:ext uri="{FF2B5EF4-FFF2-40B4-BE49-F238E27FC236}">
                <a16:creationId xmlns:a16="http://schemas.microsoft.com/office/drawing/2014/main" id="{E8AD53CC-1B62-467C-9616-E429877C3F20}"/>
              </a:ext>
            </a:extLst>
          </p:cNvPr>
          <p:cNvSpPr txBox="1"/>
          <p:nvPr/>
        </p:nvSpPr>
        <p:spPr>
          <a:xfrm>
            <a:off x="2279777" y="3051108"/>
            <a:ext cx="4139375" cy="369332"/>
          </a:xfrm>
          <a:prstGeom prst="rect">
            <a:avLst/>
          </a:prstGeom>
          <a:noFill/>
        </p:spPr>
        <p:txBody>
          <a:bodyPr wrap="square" rtlCol="0">
            <a:spAutoFit/>
          </a:bodyPr>
          <a:lstStyle/>
          <a:p>
            <a:pPr marL="741363" lvl="1" indent="-285750">
              <a:buClr>
                <a:srgbClr val="CC6600"/>
              </a:buClr>
              <a:buSzPct val="110000"/>
              <a:buFont typeface="Arial" panose="020B0604020202020204" pitchFamily="34" charset="0"/>
              <a:buChar char="•"/>
            </a:pPr>
            <a:r>
              <a:rPr lang="en-US" altLang="en-US" dirty="0"/>
              <a:t>What if there are two CPUs?</a:t>
            </a:r>
          </a:p>
        </p:txBody>
      </p:sp>
    </p:spTree>
    <p:extLst>
      <p:ext uri="{BB962C8B-B14F-4D97-AF65-F5344CB8AC3E}">
        <p14:creationId xmlns:p14="http://schemas.microsoft.com/office/powerpoint/2010/main" val="173470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E05883FC-3E26-4D21-A3D5-658F27A12F03}"/>
              </a:ext>
            </a:extLst>
          </p:cNvPr>
          <p:cNvSpPr>
            <a:spLocks noGrp="1" noChangeArrowheads="1"/>
          </p:cNvSpPr>
          <p:nvPr>
            <p:ph type="title"/>
          </p:nvPr>
        </p:nvSpPr>
        <p:spPr>
          <a:xfrm>
            <a:off x="2139820" y="223644"/>
            <a:ext cx="8070980" cy="576262"/>
          </a:xfrm>
        </p:spPr>
        <p:txBody>
          <a:bodyPr/>
          <a:lstStyle/>
          <a:p>
            <a:pPr eaLnBrk="1" hangingPunct="1"/>
            <a:r>
              <a:rPr lang="en-US" altLang="ja-JP" dirty="0"/>
              <a:t>Software Solution 1</a:t>
            </a:r>
            <a:endParaRPr lang="en-US" altLang="en-US" dirty="0"/>
          </a:p>
        </p:txBody>
      </p:sp>
      <p:sp>
        <p:nvSpPr>
          <p:cNvPr id="25602" name="Rectangle 3">
            <a:extLst>
              <a:ext uri="{FF2B5EF4-FFF2-40B4-BE49-F238E27FC236}">
                <a16:creationId xmlns:a16="http://schemas.microsoft.com/office/drawing/2014/main" id="{9D1B96C2-FAFE-4916-8C1A-F8AF728D55D9}"/>
              </a:ext>
            </a:extLst>
          </p:cNvPr>
          <p:cNvSpPr>
            <a:spLocks noGrp="1" noChangeArrowheads="1"/>
          </p:cNvSpPr>
          <p:nvPr>
            <p:ph idx="1"/>
          </p:nvPr>
        </p:nvSpPr>
        <p:spPr>
          <a:xfrm>
            <a:off x="2335764" y="1285330"/>
            <a:ext cx="6757437" cy="4131221"/>
          </a:xfrm>
        </p:spPr>
        <p:txBody>
          <a:bodyPr/>
          <a:lstStyle/>
          <a:p>
            <a:pPr>
              <a:lnSpc>
                <a:spcPct val="90000"/>
              </a:lnSpc>
              <a:tabLst>
                <a:tab pos="739775" algn="l"/>
                <a:tab pos="1020763" algn="l"/>
                <a:tab pos="1257300" algn="l"/>
              </a:tabLst>
            </a:pPr>
            <a:r>
              <a:rPr lang="en-US" altLang="en-US" dirty="0"/>
              <a:t>Two process solution</a:t>
            </a:r>
            <a:endParaRPr lang="en-US" altLang="en-US" sz="800" dirty="0"/>
          </a:p>
          <a:p>
            <a:pPr>
              <a:lnSpc>
                <a:spcPct val="90000"/>
              </a:lnSpc>
              <a:tabLst>
                <a:tab pos="739775" algn="l"/>
                <a:tab pos="1020763" algn="l"/>
                <a:tab pos="1257300" algn="l"/>
              </a:tabLst>
            </a:pPr>
            <a:r>
              <a:rPr lang="en-US" altLang="en-US" dirty="0"/>
              <a:t>Assume that the </a:t>
            </a:r>
            <a:r>
              <a:rPr lang="en-US" altLang="en-US" sz="2000" b="1" dirty="0">
                <a:latin typeface="Courier New" panose="02070309020205020404" pitchFamily="49" charset="0"/>
              </a:rPr>
              <a:t>load</a:t>
            </a:r>
            <a:r>
              <a:rPr lang="en-US" altLang="en-US" dirty="0">
                <a:latin typeface="Courier New" panose="02070309020205020404" pitchFamily="49" charset="0"/>
              </a:rPr>
              <a:t> </a:t>
            </a:r>
            <a:r>
              <a:rPr lang="en-US" altLang="en-US" dirty="0"/>
              <a:t>and </a:t>
            </a:r>
            <a:r>
              <a:rPr lang="en-US" altLang="en-US" sz="2000" b="1" dirty="0">
                <a:latin typeface="Courier New" panose="02070309020205020404" pitchFamily="49" charset="0"/>
              </a:rPr>
              <a:t>store</a:t>
            </a:r>
            <a:r>
              <a:rPr lang="en-US" altLang="en-US" dirty="0"/>
              <a:t> machine-language instructions are atomic; that is, cannot be interrupted</a:t>
            </a:r>
            <a:endParaRPr lang="en-US" altLang="en-US" sz="800" dirty="0"/>
          </a:p>
          <a:p>
            <a:pPr>
              <a:lnSpc>
                <a:spcPct val="90000"/>
              </a:lnSpc>
              <a:tabLst>
                <a:tab pos="739775" algn="l"/>
                <a:tab pos="1020763" algn="l"/>
                <a:tab pos="1257300" algn="l"/>
              </a:tabLst>
            </a:pPr>
            <a:r>
              <a:rPr lang="en-US" altLang="en-US" dirty="0">
                <a:solidFill>
                  <a:srgbClr val="000000"/>
                </a:solidFill>
              </a:rPr>
              <a:t>The two processes share one variable:</a:t>
            </a:r>
          </a:p>
          <a:p>
            <a:pPr lvl="1">
              <a:lnSpc>
                <a:spcPct val="90000"/>
              </a:lnSpc>
              <a:tabLst>
                <a:tab pos="739775" algn="l"/>
                <a:tab pos="1020763" algn="l"/>
                <a:tab pos="1257300" algn="l"/>
              </a:tabLst>
            </a:pPr>
            <a:r>
              <a:rPr lang="en-US" altLang="en-US" sz="2000" b="1" dirty="0">
                <a:latin typeface="Courier New" panose="02070309020205020404" pitchFamily="49" charset="0"/>
              </a:rPr>
              <a:t>int turn</a:t>
            </a:r>
            <a:r>
              <a:rPr lang="en-US" altLang="en-US" sz="1600" b="1" dirty="0">
                <a:latin typeface="Courier New" panose="02070309020205020404" pitchFamily="49" charset="0"/>
              </a:rPr>
              <a:t>; </a:t>
            </a:r>
            <a:endParaRPr lang="en-US" altLang="en-US" sz="800" b="1" dirty="0">
              <a:solidFill>
                <a:srgbClr val="000000"/>
              </a:solidFill>
            </a:endParaRPr>
          </a:p>
          <a:p>
            <a:pPr>
              <a:lnSpc>
                <a:spcPct val="90000"/>
              </a:lnSpc>
              <a:tabLst>
                <a:tab pos="739775" algn="l"/>
                <a:tab pos="1020763" algn="l"/>
                <a:tab pos="1257300" algn="l"/>
              </a:tabLst>
            </a:pPr>
            <a:r>
              <a:rPr lang="en-US" altLang="en-US" dirty="0">
                <a:solidFill>
                  <a:srgbClr val="000000"/>
                </a:solidFill>
              </a:rPr>
              <a:t>The variable </a:t>
            </a:r>
            <a:r>
              <a:rPr lang="en-US" altLang="en-US" sz="2000" b="1" dirty="0">
                <a:latin typeface="Courier New" panose="02070309020205020404" pitchFamily="49" charset="0"/>
              </a:rPr>
              <a:t>turn</a:t>
            </a:r>
            <a:r>
              <a:rPr lang="en-US" altLang="en-US" dirty="0">
                <a:solidFill>
                  <a:srgbClr val="000000"/>
                </a:solidFill>
              </a:rPr>
              <a:t> indicates whose turn it is to enter the critical section</a:t>
            </a:r>
            <a:endParaRPr lang="en-US" altLang="en-US" sz="800" dirty="0">
              <a:solidFill>
                <a:srgbClr val="000000"/>
              </a:solidFill>
            </a:endParaRPr>
          </a:p>
        </p:txBody>
      </p:sp>
    </p:spTree>
    <p:extLst>
      <p:ext uri="{BB962C8B-B14F-4D97-AF65-F5344CB8AC3E}">
        <p14:creationId xmlns:p14="http://schemas.microsoft.com/office/powerpoint/2010/main" val="236281596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CF2E98EB-3C6E-4D1F-A1AC-C71BB5758CE9}"/>
              </a:ext>
            </a:extLst>
          </p:cNvPr>
          <p:cNvSpPr>
            <a:spLocks noGrp="1"/>
          </p:cNvSpPr>
          <p:nvPr>
            <p:ph type="title"/>
          </p:nvPr>
        </p:nvSpPr>
        <p:spPr>
          <a:xfrm>
            <a:off x="2053937" y="134933"/>
            <a:ext cx="8229600" cy="576262"/>
          </a:xfrm>
        </p:spPr>
        <p:txBody>
          <a:bodyPr/>
          <a:lstStyle/>
          <a:p>
            <a:r>
              <a:rPr lang="en-US" altLang="en-US" dirty="0"/>
              <a:t>Algorithm for Process </a:t>
            </a:r>
            <a:r>
              <a:rPr lang="en-US" altLang="en-US" i="1" dirty="0"/>
              <a:t>P</a:t>
            </a:r>
            <a:r>
              <a:rPr lang="en-US" altLang="en-US" baseline="-25000" dirty="0">
                <a:solidFill>
                  <a:srgbClr val="0000FF"/>
                </a:solidFill>
              </a:rPr>
              <a:t>i</a:t>
            </a:r>
            <a:endParaRPr lang="en-US" altLang="en-US" dirty="0"/>
          </a:p>
        </p:txBody>
      </p:sp>
      <p:sp>
        <p:nvSpPr>
          <p:cNvPr id="91138" name="Rectangle 3">
            <a:extLst>
              <a:ext uri="{FF2B5EF4-FFF2-40B4-BE49-F238E27FC236}">
                <a16:creationId xmlns:a16="http://schemas.microsoft.com/office/drawing/2014/main" id="{0E7B25F1-CD9F-4B9A-AC0F-4E9CAF051084}"/>
              </a:ext>
            </a:extLst>
          </p:cNvPr>
          <p:cNvSpPr>
            <a:spLocks noChangeArrowheads="1"/>
          </p:cNvSpPr>
          <p:nvPr/>
        </p:nvSpPr>
        <p:spPr bwMode="auto">
          <a:xfrm>
            <a:off x="3371850" y="1666876"/>
            <a:ext cx="6027738"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Monotype Sorts" pitchFamily="-84" charset="2"/>
              <a:buNone/>
            </a:pPr>
            <a:r>
              <a:rPr lang="en-US" altLang="en-US" b="1" dirty="0">
                <a:solidFill>
                  <a:srgbClr val="000000"/>
                </a:solidFill>
                <a:latin typeface="Courier New" panose="02070309020205020404" pitchFamily="49" charset="0"/>
              </a:rPr>
              <a:t>while (true){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turn = </a:t>
            </a:r>
            <a:r>
              <a:rPr lang="en-US" altLang="en-US" b="1" dirty="0" err="1">
                <a:solidFill>
                  <a:srgbClr val="000000"/>
                </a:solidFill>
                <a:latin typeface="Courier New" panose="02070309020205020404" pitchFamily="49" charset="0"/>
              </a:rPr>
              <a:t>i</a:t>
            </a: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while (turn = = j)</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 critical section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turn = j;</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 remainder section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a:t>
            </a:r>
          </a:p>
        </p:txBody>
      </p:sp>
      <p:sp>
        <p:nvSpPr>
          <p:cNvPr id="91139" name="Rectangle 7">
            <a:extLst>
              <a:ext uri="{FF2B5EF4-FFF2-40B4-BE49-F238E27FC236}">
                <a16:creationId xmlns:a16="http://schemas.microsoft.com/office/drawing/2014/main" id="{B7B15958-F979-49E6-8F3B-FF38FC4EE216}"/>
              </a:ext>
            </a:extLst>
          </p:cNvPr>
          <p:cNvSpPr>
            <a:spLocks noChangeArrowheads="1"/>
          </p:cNvSpPr>
          <p:nvPr/>
        </p:nvSpPr>
        <p:spPr bwMode="auto">
          <a:xfrm>
            <a:off x="4197350" y="2331021"/>
            <a:ext cx="3505200" cy="68262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
        <p:nvSpPr>
          <p:cNvPr id="91140" name="Rectangle 8">
            <a:extLst>
              <a:ext uri="{FF2B5EF4-FFF2-40B4-BE49-F238E27FC236}">
                <a16:creationId xmlns:a16="http://schemas.microsoft.com/office/drawing/2014/main" id="{027C69E9-7586-4613-8E76-0F65CBD365FF}"/>
              </a:ext>
            </a:extLst>
          </p:cNvPr>
          <p:cNvSpPr>
            <a:spLocks noChangeArrowheads="1"/>
          </p:cNvSpPr>
          <p:nvPr/>
        </p:nvSpPr>
        <p:spPr bwMode="auto">
          <a:xfrm>
            <a:off x="4197350" y="3751115"/>
            <a:ext cx="3505200" cy="510743"/>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Tree>
    <p:extLst>
      <p:ext uri="{BB962C8B-B14F-4D97-AF65-F5344CB8AC3E}">
        <p14:creationId xmlns:p14="http://schemas.microsoft.com/office/powerpoint/2010/main" val="16466111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F6EE5EE8-951A-4FEB-8184-6A9E5E369423}"/>
              </a:ext>
            </a:extLst>
          </p:cNvPr>
          <p:cNvSpPr>
            <a:spLocks noGrp="1" noChangeArrowheads="1"/>
          </p:cNvSpPr>
          <p:nvPr>
            <p:ph type="title"/>
          </p:nvPr>
        </p:nvSpPr>
        <p:spPr>
          <a:xfrm>
            <a:off x="3050167" y="169872"/>
            <a:ext cx="7586662" cy="576262"/>
          </a:xfrm>
        </p:spPr>
        <p:txBody>
          <a:bodyPr/>
          <a:lstStyle/>
          <a:p>
            <a:pPr eaLnBrk="1" hangingPunct="1"/>
            <a:r>
              <a:rPr lang="en-US" altLang="en-US" dirty="0"/>
              <a:t>Correctness of the Software </a:t>
            </a:r>
            <a:r>
              <a:rPr lang="en-US" altLang="ja-JP" dirty="0"/>
              <a:t>Solution </a:t>
            </a:r>
            <a:endParaRPr lang="en-US" altLang="en-US" dirty="0"/>
          </a:p>
        </p:txBody>
      </p:sp>
      <p:sp>
        <p:nvSpPr>
          <p:cNvPr id="27650" name="Rectangle 3">
            <a:extLst>
              <a:ext uri="{FF2B5EF4-FFF2-40B4-BE49-F238E27FC236}">
                <a16:creationId xmlns:a16="http://schemas.microsoft.com/office/drawing/2014/main" id="{4735745B-8EF9-43B8-B481-A54E5AACD3DC}"/>
              </a:ext>
            </a:extLst>
          </p:cNvPr>
          <p:cNvSpPr>
            <a:spLocks noGrp="1" noChangeArrowheads="1"/>
          </p:cNvSpPr>
          <p:nvPr>
            <p:ph idx="1"/>
          </p:nvPr>
        </p:nvSpPr>
        <p:spPr>
          <a:xfrm>
            <a:off x="2330451" y="1233489"/>
            <a:ext cx="7623175" cy="4422775"/>
          </a:xfrm>
        </p:spPr>
        <p:txBody>
          <a:bodyPr/>
          <a:lstStyle/>
          <a:p>
            <a:r>
              <a:rPr lang="en-US" altLang="en-US" dirty="0">
                <a:solidFill>
                  <a:srgbClr val="000000"/>
                </a:solidFill>
              </a:rPr>
              <a:t>Mutual exclusion is preserved</a:t>
            </a:r>
          </a:p>
          <a:p>
            <a:pPr>
              <a:buFont typeface="Monotype Sorts" pitchFamily="-84" charset="2"/>
              <a:buNone/>
            </a:pPr>
            <a:r>
              <a:rPr lang="en-US" altLang="en-US" dirty="0">
                <a:solidFill>
                  <a:srgbClr val="000000"/>
                </a:solidFill>
              </a:rPr>
              <a:t>                </a:t>
            </a:r>
            <a:r>
              <a:rPr lang="en-US" altLang="en-US" sz="2000" b="1" dirty="0">
                <a:solidFill>
                  <a:srgbClr val="000000"/>
                </a:solidFill>
                <a:latin typeface="Courier New" panose="02070309020205020404" pitchFamily="49" charset="0"/>
              </a:rPr>
              <a:t>P</a:t>
            </a:r>
            <a:r>
              <a:rPr lang="en-US" altLang="en-US" sz="2000" b="1" baseline="-25000" dirty="0">
                <a:solidFill>
                  <a:srgbClr val="000000"/>
                </a:solidFill>
                <a:latin typeface="Courier New" panose="02070309020205020404" pitchFamily="49" charset="0"/>
              </a:rPr>
              <a:t>i</a:t>
            </a:r>
            <a:r>
              <a:rPr lang="en-US" altLang="en-US" b="1" dirty="0">
                <a:solidFill>
                  <a:srgbClr val="000000"/>
                </a:solidFill>
                <a:latin typeface="Courier New" panose="02070309020205020404" pitchFamily="49" charset="0"/>
              </a:rPr>
              <a:t> </a:t>
            </a:r>
            <a:r>
              <a:rPr lang="en-US" altLang="en-US" dirty="0">
                <a:solidFill>
                  <a:srgbClr val="000000"/>
                </a:solidFill>
              </a:rPr>
              <a:t>enters critical section only if:</a:t>
            </a:r>
          </a:p>
          <a:p>
            <a:pPr>
              <a:buFont typeface="Monotype Sorts" pitchFamily="-84" charset="2"/>
              <a:buNone/>
            </a:pPr>
            <a:r>
              <a:rPr lang="en-US" altLang="en-US" dirty="0">
                <a:solidFill>
                  <a:srgbClr val="000000"/>
                </a:solidFill>
              </a:rPr>
              <a:t>                      </a:t>
            </a:r>
            <a:r>
              <a:rPr lang="en-US" altLang="en-US" sz="2000" b="1" dirty="0">
                <a:solidFill>
                  <a:srgbClr val="000000"/>
                </a:solidFill>
                <a:latin typeface="Courier New" panose="02070309020205020404" pitchFamily="49" charset="0"/>
              </a:rPr>
              <a:t>turn</a:t>
            </a:r>
            <a:r>
              <a:rPr lang="en-US" altLang="en-US" b="1" dirty="0">
                <a:solidFill>
                  <a:srgbClr val="000000"/>
                </a:solidFill>
                <a:latin typeface="Courier New" panose="02070309020205020404" pitchFamily="49" charset="0"/>
              </a:rPr>
              <a:t> = </a:t>
            </a:r>
            <a:r>
              <a:rPr lang="en-US" altLang="en-US" b="1" dirty="0" err="1">
                <a:solidFill>
                  <a:srgbClr val="000000"/>
                </a:solidFill>
                <a:latin typeface="Courier New" panose="02070309020205020404" pitchFamily="49" charset="0"/>
              </a:rPr>
              <a:t>i</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a:t>
            </a:r>
            <a:r>
              <a:rPr lang="en-US" altLang="en-US" dirty="0">
                <a:solidFill>
                  <a:srgbClr val="000000"/>
                </a:solidFill>
              </a:rPr>
              <a:t>and </a:t>
            </a:r>
            <a:r>
              <a:rPr lang="en-US" altLang="en-US" sz="2000" b="1" dirty="0">
                <a:solidFill>
                  <a:srgbClr val="000000"/>
                </a:solidFill>
                <a:latin typeface="Courier New" panose="02070309020205020404" pitchFamily="49" charset="0"/>
              </a:rPr>
              <a:t>turn </a:t>
            </a:r>
            <a:r>
              <a:rPr lang="en-US" altLang="en-US" dirty="0">
                <a:solidFill>
                  <a:srgbClr val="000000"/>
                </a:solidFill>
              </a:rPr>
              <a:t>cannot be both 0 and 1 at the same time</a:t>
            </a:r>
          </a:p>
          <a:p>
            <a:r>
              <a:rPr lang="en-US" altLang="en-US" dirty="0">
                <a:solidFill>
                  <a:srgbClr val="000000"/>
                </a:solidFill>
              </a:rPr>
              <a:t>What about the Progress requirement?</a:t>
            </a:r>
          </a:p>
          <a:p>
            <a:r>
              <a:rPr lang="en-US" altLang="en-US" dirty="0">
                <a:solidFill>
                  <a:srgbClr val="000000"/>
                </a:solidFill>
              </a:rPr>
              <a:t>What about the Bounded-waiting requirement?</a:t>
            </a:r>
            <a:endParaRPr lang="en-US" altLang="en-US" sz="1600" dirty="0">
              <a:solidFill>
                <a:srgbClr val="000000"/>
              </a:solidFill>
            </a:endParaRPr>
          </a:p>
          <a:p>
            <a:pPr>
              <a:lnSpc>
                <a:spcPct val="90000"/>
              </a:lnSpc>
            </a:pPr>
            <a:endParaRPr lang="en-US" altLang="en-US" dirty="0"/>
          </a:p>
        </p:txBody>
      </p:sp>
    </p:spTree>
    <p:extLst>
      <p:ext uri="{BB962C8B-B14F-4D97-AF65-F5344CB8AC3E}">
        <p14:creationId xmlns:p14="http://schemas.microsoft.com/office/powerpoint/2010/main" val="403554050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E05883FC-3E26-4D21-A3D5-658F27A12F03}"/>
              </a:ext>
            </a:extLst>
          </p:cNvPr>
          <p:cNvSpPr>
            <a:spLocks noGrp="1" noChangeArrowheads="1"/>
          </p:cNvSpPr>
          <p:nvPr>
            <p:ph type="title"/>
          </p:nvPr>
        </p:nvSpPr>
        <p:spPr>
          <a:xfrm>
            <a:off x="2139820" y="223644"/>
            <a:ext cx="8070980" cy="576262"/>
          </a:xfrm>
        </p:spPr>
        <p:txBody>
          <a:bodyPr/>
          <a:lstStyle/>
          <a:p>
            <a:pPr eaLnBrk="1" hangingPunct="1"/>
            <a:r>
              <a:rPr lang="en-US" altLang="en-US" dirty="0"/>
              <a:t>Peterson’</a:t>
            </a:r>
            <a:r>
              <a:rPr lang="en-US" altLang="ja-JP" dirty="0"/>
              <a:t>s Solution</a:t>
            </a:r>
            <a:endParaRPr lang="en-US" altLang="en-US" dirty="0"/>
          </a:p>
        </p:txBody>
      </p:sp>
      <p:sp>
        <p:nvSpPr>
          <p:cNvPr id="25602" name="Rectangle 3">
            <a:extLst>
              <a:ext uri="{FF2B5EF4-FFF2-40B4-BE49-F238E27FC236}">
                <a16:creationId xmlns:a16="http://schemas.microsoft.com/office/drawing/2014/main" id="{9D1B96C2-FAFE-4916-8C1A-F8AF728D55D9}"/>
              </a:ext>
            </a:extLst>
          </p:cNvPr>
          <p:cNvSpPr>
            <a:spLocks noGrp="1" noChangeArrowheads="1"/>
          </p:cNvSpPr>
          <p:nvPr>
            <p:ph idx="1"/>
          </p:nvPr>
        </p:nvSpPr>
        <p:spPr>
          <a:xfrm>
            <a:off x="2335764" y="1139856"/>
            <a:ext cx="6757437" cy="4131221"/>
          </a:xfrm>
        </p:spPr>
        <p:txBody>
          <a:bodyPr/>
          <a:lstStyle/>
          <a:p>
            <a:pPr>
              <a:lnSpc>
                <a:spcPct val="90000"/>
              </a:lnSpc>
              <a:tabLst>
                <a:tab pos="739775" algn="l"/>
                <a:tab pos="1020763" algn="l"/>
                <a:tab pos="1257300" algn="l"/>
              </a:tabLst>
            </a:pPr>
            <a:r>
              <a:rPr lang="en-US" altLang="en-US" dirty="0"/>
              <a:t>Two process solution</a:t>
            </a:r>
            <a:endParaRPr lang="en-US" altLang="en-US" sz="800" dirty="0"/>
          </a:p>
          <a:p>
            <a:pPr>
              <a:lnSpc>
                <a:spcPct val="90000"/>
              </a:lnSpc>
              <a:tabLst>
                <a:tab pos="739775" algn="l"/>
                <a:tab pos="1020763" algn="l"/>
                <a:tab pos="1257300" algn="l"/>
              </a:tabLst>
            </a:pPr>
            <a:r>
              <a:rPr lang="en-US" altLang="en-US" dirty="0"/>
              <a:t>Assume that the </a:t>
            </a:r>
            <a:r>
              <a:rPr lang="en-US" altLang="en-US" sz="2000" b="1" dirty="0">
                <a:latin typeface="Courier New" panose="02070309020205020404" pitchFamily="49" charset="0"/>
              </a:rPr>
              <a:t>load</a:t>
            </a:r>
            <a:r>
              <a:rPr lang="en-US" altLang="en-US" dirty="0">
                <a:latin typeface="Courier New" panose="02070309020205020404" pitchFamily="49" charset="0"/>
              </a:rPr>
              <a:t> </a:t>
            </a:r>
            <a:r>
              <a:rPr lang="en-US" altLang="en-US" dirty="0"/>
              <a:t>and </a:t>
            </a:r>
            <a:r>
              <a:rPr lang="en-US" altLang="en-US" sz="2000" b="1" dirty="0">
                <a:latin typeface="Courier New" panose="02070309020205020404" pitchFamily="49" charset="0"/>
              </a:rPr>
              <a:t>store</a:t>
            </a:r>
            <a:r>
              <a:rPr lang="en-US" altLang="en-US" dirty="0"/>
              <a:t> machine-language instructions are atomic; that is, cannot be interrupted</a:t>
            </a:r>
            <a:endParaRPr lang="en-US" altLang="en-US" sz="800" dirty="0"/>
          </a:p>
          <a:p>
            <a:pPr>
              <a:lnSpc>
                <a:spcPct val="90000"/>
              </a:lnSpc>
              <a:tabLst>
                <a:tab pos="739775" algn="l"/>
                <a:tab pos="1020763" algn="l"/>
                <a:tab pos="1257300" algn="l"/>
              </a:tabLst>
            </a:pPr>
            <a:r>
              <a:rPr lang="en-US" altLang="en-US" dirty="0">
                <a:solidFill>
                  <a:srgbClr val="000000"/>
                </a:solidFill>
              </a:rPr>
              <a:t>The two processes share two variables:</a:t>
            </a:r>
          </a:p>
          <a:p>
            <a:pPr lvl="1">
              <a:lnSpc>
                <a:spcPct val="90000"/>
              </a:lnSpc>
              <a:tabLst>
                <a:tab pos="739775" algn="l"/>
                <a:tab pos="1020763" algn="l"/>
                <a:tab pos="1257300" algn="l"/>
              </a:tabLst>
            </a:pPr>
            <a:r>
              <a:rPr lang="en-US" altLang="en-US" b="1" dirty="0" err="1">
                <a:latin typeface="Courier New" panose="02070309020205020404" pitchFamily="49" charset="0"/>
              </a:rPr>
              <a:t>int</a:t>
            </a:r>
            <a:r>
              <a:rPr lang="en-US" altLang="en-US" b="1" dirty="0">
                <a:latin typeface="Courier New" panose="02070309020205020404" pitchFamily="49" charset="0"/>
              </a:rPr>
              <a:t> turn; </a:t>
            </a:r>
          </a:p>
          <a:p>
            <a:pPr lvl="1">
              <a:lnSpc>
                <a:spcPct val="90000"/>
              </a:lnSpc>
              <a:tabLst>
                <a:tab pos="739775" algn="l"/>
                <a:tab pos="1020763" algn="l"/>
                <a:tab pos="1257300" algn="l"/>
              </a:tabLst>
            </a:pPr>
            <a:r>
              <a:rPr lang="en-US" altLang="en-US" b="1" dirty="0" err="1">
                <a:latin typeface="Courier New" panose="02070309020205020404" pitchFamily="49" charset="0"/>
              </a:rPr>
              <a:t>boolean</a:t>
            </a:r>
            <a:r>
              <a:rPr lang="en-US" altLang="en-US" b="1" dirty="0">
                <a:latin typeface="Courier New" panose="02070309020205020404" pitchFamily="49" charset="0"/>
              </a:rPr>
              <a:t> flag[2]</a:t>
            </a:r>
          </a:p>
          <a:p>
            <a:pPr lvl="1">
              <a:lnSpc>
                <a:spcPct val="90000"/>
              </a:lnSpc>
              <a:tabLst>
                <a:tab pos="739775" algn="l"/>
                <a:tab pos="1020763" algn="l"/>
                <a:tab pos="1257300" algn="l"/>
              </a:tabLst>
            </a:pPr>
            <a:endParaRPr lang="en-US" altLang="en-US" sz="800" b="1" dirty="0">
              <a:solidFill>
                <a:srgbClr val="000000"/>
              </a:solidFill>
            </a:endParaRPr>
          </a:p>
          <a:p>
            <a:pPr>
              <a:lnSpc>
                <a:spcPct val="90000"/>
              </a:lnSpc>
              <a:tabLst>
                <a:tab pos="739775" algn="l"/>
                <a:tab pos="1020763" algn="l"/>
                <a:tab pos="1257300" algn="l"/>
              </a:tabLst>
            </a:pPr>
            <a:r>
              <a:rPr lang="en-US" altLang="en-US" dirty="0">
                <a:solidFill>
                  <a:srgbClr val="000000"/>
                </a:solidFill>
              </a:rPr>
              <a:t>The variable </a:t>
            </a:r>
            <a:r>
              <a:rPr lang="en-US" altLang="en-US" sz="2000" b="1" dirty="0">
                <a:latin typeface="Courier New" panose="02070309020205020404" pitchFamily="49" charset="0"/>
              </a:rPr>
              <a:t>turn</a:t>
            </a:r>
            <a:r>
              <a:rPr lang="en-US" altLang="en-US" dirty="0">
                <a:solidFill>
                  <a:srgbClr val="000000"/>
                </a:solidFill>
              </a:rPr>
              <a:t> indicates whose turn it is to enter the critical section</a:t>
            </a:r>
            <a:endParaRPr lang="en-US" altLang="en-US" sz="800" dirty="0">
              <a:solidFill>
                <a:srgbClr val="000000"/>
              </a:solidFill>
            </a:endParaRPr>
          </a:p>
          <a:p>
            <a:pPr>
              <a:lnSpc>
                <a:spcPct val="90000"/>
              </a:lnSpc>
              <a:tabLst>
                <a:tab pos="739775" algn="l"/>
                <a:tab pos="1020763" algn="l"/>
                <a:tab pos="1257300" algn="l"/>
              </a:tabLst>
            </a:pPr>
            <a:r>
              <a:rPr lang="en-US" altLang="en-US" dirty="0">
                <a:solidFill>
                  <a:srgbClr val="000000"/>
                </a:solidFill>
              </a:rPr>
              <a:t>The </a:t>
            </a:r>
            <a:r>
              <a:rPr lang="en-US" altLang="en-US" b="1" dirty="0">
                <a:latin typeface="Courier New" panose="02070309020205020404" pitchFamily="49" charset="0"/>
              </a:rPr>
              <a:t>flag </a:t>
            </a:r>
            <a:r>
              <a:rPr lang="en-US" altLang="en-US" dirty="0">
                <a:solidFill>
                  <a:srgbClr val="000000"/>
                </a:solidFill>
              </a:rPr>
              <a:t>array is used to indicate if a process is ready to enter the critical section. </a:t>
            </a:r>
          </a:p>
          <a:p>
            <a:pPr lvl="1">
              <a:lnSpc>
                <a:spcPct val="90000"/>
              </a:lnSpc>
              <a:tabLst>
                <a:tab pos="739775" algn="l"/>
                <a:tab pos="1020763" algn="l"/>
                <a:tab pos="1257300" algn="l"/>
              </a:tabLst>
            </a:pPr>
            <a:r>
              <a:rPr lang="en-US" altLang="en-US" b="1" dirty="0">
                <a:latin typeface="Courier New" panose="02070309020205020404" pitchFamily="49" charset="0"/>
              </a:rPr>
              <a:t>flag[</a:t>
            </a:r>
            <a:r>
              <a:rPr lang="en-US" altLang="en-US" b="1" dirty="0" err="1">
                <a:latin typeface="Courier New" panose="02070309020205020404" pitchFamily="49" charset="0"/>
              </a:rPr>
              <a:t>i</a:t>
            </a:r>
            <a:r>
              <a:rPr lang="en-US" altLang="en-US" b="1" dirty="0">
                <a:latin typeface="Courier New" panose="02070309020205020404" pitchFamily="49" charset="0"/>
              </a:rPr>
              <a:t>] = </a:t>
            </a:r>
            <a:r>
              <a:rPr lang="en-US" altLang="en-US" b="1" i="1" dirty="0">
                <a:latin typeface="Courier New" panose="02070309020205020404" pitchFamily="49" charset="0"/>
              </a:rPr>
              <a:t>true</a:t>
            </a:r>
            <a:r>
              <a:rPr lang="en-US" altLang="en-US" dirty="0">
                <a:solidFill>
                  <a:srgbClr val="000000"/>
                </a:solidFill>
              </a:rPr>
              <a:t>  implies that process </a:t>
            </a:r>
            <a:r>
              <a:rPr lang="en-US" altLang="en-US" sz="2000" b="1" dirty="0">
                <a:solidFill>
                  <a:srgbClr val="000000"/>
                </a:solidFill>
                <a:latin typeface="Courier New" panose="02070309020205020404" pitchFamily="49" charset="0"/>
              </a:rPr>
              <a:t>P</a:t>
            </a:r>
            <a:r>
              <a:rPr lang="en-US" altLang="en-US" sz="2000" b="1" baseline="-25000" dirty="0">
                <a:solidFill>
                  <a:srgbClr val="000000"/>
                </a:solidFill>
                <a:latin typeface="Courier New" panose="02070309020205020404" pitchFamily="49" charset="0"/>
              </a:rPr>
              <a:t>i</a:t>
            </a:r>
            <a:r>
              <a:rPr lang="en-US" altLang="en-US" dirty="0">
                <a:solidFill>
                  <a:srgbClr val="000000"/>
                </a:solidFill>
              </a:rPr>
              <a:t> is ready!</a:t>
            </a:r>
          </a:p>
        </p:txBody>
      </p:sp>
    </p:spTree>
    <p:extLst>
      <p:ext uri="{BB962C8B-B14F-4D97-AF65-F5344CB8AC3E}">
        <p14:creationId xmlns:p14="http://schemas.microsoft.com/office/powerpoint/2010/main" val="404774301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CF2E98EB-3C6E-4D1F-A1AC-C71BB5758CE9}"/>
              </a:ext>
            </a:extLst>
          </p:cNvPr>
          <p:cNvSpPr>
            <a:spLocks noGrp="1"/>
          </p:cNvSpPr>
          <p:nvPr>
            <p:ph type="title"/>
          </p:nvPr>
        </p:nvSpPr>
        <p:spPr>
          <a:xfrm>
            <a:off x="1981200" y="150725"/>
            <a:ext cx="8229600" cy="576262"/>
          </a:xfrm>
        </p:spPr>
        <p:txBody>
          <a:bodyPr/>
          <a:lstStyle/>
          <a:p>
            <a:r>
              <a:rPr lang="en-US" altLang="en-US" dirty="0"/>
              <a:t>Algorithm for Process </a:t>
            </a:r>
            <a:r>
              <a:rPr lang="en-US" altLang="en-US" i="1" dirty="0"/>
              <a:t>P</a:t>
            </a:r>
            <a:r>
              <a:rPr lang="en-US" altLang="en-US" baseline="-25000" dirty="0">
                <a:solidFill>
                  <a:srgbClr val="0000FF"/>
                </a:solidFill>
              </a:rPr>
              <a:t>i</a:t>
            </a:r>
            <a:endParaRPr lang="en-US" altLang="en-US" dirty="0"/>
          </a:p>
        </p:txBody>
      </p:sp>
      <p:sp>
        <p:nvSpPr>
          <p:cNvPr id="91138" name="Rectangle 3">
            <a:extLst>
              <a:ext uri="{FF2B5EF4-FFF2-40B4-BE49-F238E27FC236}">
                <a16:creationId xmlns:a16="http://schemas.microsoft.com/office/drawing/2014/main" id="{0E7B25F1-CD9F-4B9A-AC0F-4E9CAF051084}"/>
              </a:ext>
            </a:extLst>
          </p:cNvPr>
          <p:cNvSpPr>
            <a:spLocks noChangeArrowheads="1"/>
          </p:cNvSpPr>
          <p:nvPr/>
        </p:nvSpPr>
        <p:spPr bwMode="auto">
          <a:xfrm>
            <a:off x="3371850" y="1344759"/>
            <a:ext cx="54673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b="1" dirty="0">
                <a:solidFill>
                  <a:srgbClr val="000000"/>
                </a:solidFill>
                <a:latin typeface="Courier New" panose="02070309020205020404" pitchFamily="49" charset="0"/>
              </a:rPr>
              <a:t>while (true){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flag[</a:t>
            </a:r>
            <a:r>
              <a:rPr lang="en-US" altLang="en-US" b="1" dirty="0" err="1">
                <a:solidFill>
                  <a:srgbClr val="000000"/>
                </a:solidFill>
                <a:latin typeface="Courier New" panose="02070309020205020404" pitchFamily="49" charset="0"/>
              </a:rPr>
              <a:t>i</a:t>
            </a:r>
            <a:r>
              <a:rPr lang="en-US" altLang="en-US" b="1" dirty="0">
                <a:solidFill>
                  <a:srgbClr val="000000"/>
                </a:solidFill>
                <a:latin typeface="Courier New" panose="02070309020205020404" pitchFamily="49" charset="0"/>
              </a:rPr>
              <a:t>] = true; </a:t>
            </a:r>
          </a:p>
          <a:p>
            <a:pPr>
              <a:buFont typeface="Monotype Sorts" pitchFamily="-84" charset="2"/>
              <a:buNone/>
            </a:pPr>
            <a:r>
              <a:rPr lang="en-US" altLang="en-US" b="1" dirty="0">
                <a:solidFill>
                  <a:srgbClr val="000000"/>
                </a:solidFill>
                <a:latin typeface="Courier New" panose="02070309020205020404" pitchFamily="49" charset="0"/>
              </a:rPr>
              <a:t>	turn = j; </a:t>
            </a:r>
          </a:p>
          <a:p>
            <a:pPr>
              <a:buFont typeface="Monotype Sorts" pitchFamily="-84" charset="2"/>
              <a:buNone/>
            </a:pPr>
            <a:r>
              <a:rPr lang="en-US" altLang="en-US" b="1" dirty="0">
                <a:solidFill>
                  <a:srgbClr val="000000"/>
                </a:solidFill>
                <a:latin typeface="Courier New" panose="02070309020205020404" pitchFamily="49" charset="0"/>
              </a:rPr>
              <a:t>	while (flag[j] &amp;&amp; turn = = j)</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 critical section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flag[</a:t>
            </a:r>
            <a:r>
              <a:rPr lang="en-US" altLang="en-US" b="1" dirty="0" err="1">
                <a:solidFill>
                  <a:srgbClr val="000000"/>
                </a:solidFill>
                <a:latin typeface="Courier New" panose="02070309020205020404" pitchFamily="49" charset="0"/>
              </a:rPr>
              <a:t>i</a:t>
            </a:r>
            <a:r>
              <a:rPr lang="en-US" altLang="en-US" b="1" dirty="0">
                <a:solidFill>
                  <a:srgbClr val="000000"/>
                </a:solidFill>
                <a:latin typeface="Courier New" panose="02070309020205020404" pitchFamily="49" charset="0"/>
              </a:rPr>
              <a:t>] = false;</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 remainder section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a:t>
            </a:r>
          </a:p>
        </p:txBody>
      </p:sp>
      <p:sp>
        <p:nvSpPr>
          <p:cNvPr id="91139" name="Rectangle 7">
            <a:extLst>
              <a:ext uri="{FF2B5EF4-FFF2-40B4-BE49-F238E27FC236}">
                <a16:creationId xmlns:a16="http://schemas.microsoft.com/office/drawing/2014/main" id="{B7B15958-F979-49E6-8F3B-FF38FC4EE216}"/>
              </a:ext>
            </a:extLst>
          </p:cNvPr>
          <p:cNvSpPr>
            <a:spLocks noChangeArrowheads="1"/>
          </p:cNvSpPr>
          <p:nvPr/>
        </p:nvSpPr>
        <p:spPr bwMode="auto">
          <a:xfrm>
            <a:off x="4197350" y="1911929"/>
            <a:ext cx="4163868" cy="1091044"/>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
        <p:nvSpPr>
          <p:cNvPr id="91140" name="Rectangle 8">
            <a:extLst>
              <a:ext uri="{FF2B5EF4-FFF2-40B4-BE49-F238E27FC236}">
                <a16:creationId xmlns:a16="http://schemas.microsoft.com/office/drawing/2014/main" id="{027C69E9-7586-4613-8E76-0F65CBD365FF}"/>
              </a:ext>
            </a:extLst>
          </p:cNvPr>
          <p:cNvSpPr>
            <a:spLocks noChangeArrowheads="1"/>
          </p:cNvSpPr>
          <p:nvPr/>
        </p:nvSpPr>
        <p:spPr bwMode="auto">
          <a:xfrm>
            <a:off x="4197350" y="3709550"/>
            <a:ext cx="3505200" cy="5730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dirty="0"/>
          </a:p>
        </p:txBody>
      </p:sp>
    </p:spTree>
    <p:extLst>
      <p:ext uri="{BB962C8B-B14F-4D97-AF65-F5344CB8AC3E}">
        <p14:creationId xmlns:p14="http://schemas.microsoft.com/office/powerpoint/2010/main" val="193168962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F6EE5EE8-951A-4FEB-8184-6A9E5E369423}"/>
              </a:ext>
            </a:extLst>
          </p:cNvPr>
          <p:cNvSpPr>
            <a:spLocks noGrp="1" noChangeArrowheads="1"/>
          </p:cNvSpPr>
          <p:nvPr>
            <p:ph type="title"/>
          </p:nvPr>
        </p:nvSpPr>
        <p:spPr>
          <a:xfrm>
            <a:off x="3029387" y="149090"/>
            <a:ext cx="7586662" cy="576262"/>
          </a:xfrm>
        </p:spPr>
        <p:txBody>
          <a:bodyPr/>
          <a:lstStyle/>
          <a:p>
            <a:pPr eaLnBrk="1" hangingPunct="1"/>
            <a:r>
              <a:rPr lang="en-US" altLang="en-US" dirty="0"/>
              <a:t>Correctness of Peterson’</a:t>
            </a:r>
            <a:r>
              <a:rPr lang="en-US" altLang="ja-JP" dirty="0"/>
              <a:t>s Solution </a:t>
            </a:r>
            <a:endParaRPr lang="en-US" altLang="en-US" dirty="0"/>
          </a:p>
        </p:txBody>
      </p:sp>
      <p:sp>
        <p:nvSpPr>
          <p:cNvPr id="27650" name="Rectangle 3">
            <a:extLst>
              <a:ext uri="{FF2B5EF4-FFF2-40B4-BE49-F238E27FC236}">
                <a16:creationId xmlns:a16="http://schemas.microsoft.com/office/drawing/2014/main" id="{4735745B-8EF9-43B8-B481-A54E5AACD3DC}"/>
              </a:ext>
            </a:extLst>
          </p:cNvPr>
          <p:cNvSpPr>
            <a:spLocks noGrp="1" noChangeArrowheads="1"/>
          </p:cNvSpPr>
          <p:nvPr>
            <p:ph idx="1"/>
          </p:nvPr>
        </p:nvSpPr>
        <p:spPr>
          <a:xfrm>
            <a:off x="2330451" y="1233489"/>
            <a:ext cx="7623175" cy="4422775"/>
          </a:xfrm>
        </p:spPr>
        <p:txBody>
          <a:bodyPr/>
          <a:lstStyle/>
          <a:p>
            <a:r>
              <a:rPr lang="en-US" altLang="en-US" dirty="0">
                <a:solidFill>
                  <a:srgbClr val="000000"/>
                </a:solidFill>
              </a:rPr>
              <a:t>Provable that the three  CS requirement are met:</a:t>
            </a:r>
          </a:p>
          <a:p>
            <a:pPr>
              <a:buFont typeface="Monotype Sorts" pitchFamily="-84" charset="2"/>
              <a:buNone/>
            </a:pPr>
            <a:r>
              <a:rPr lang="en-US" altLang="en-US" dirty="0">
                <a:solidFill>
                  <a:srgbClr val="000000"/>
                </a:solidFill>
              </a:rPr>
              <a:t>        1.   Mutual exclusion is preserved</a:t>
            </a:r>
          </a:p>
          <a:p>
            <a:pPr>
              <a:buFont typeface="Monotype Sorts" pitchFamily="-84" charset="2"/>
              <a:buNone/>
            </a:pPr>
            <a:r>
              <a:rPr lang="en-US" altLang="en-US" dirty="0">
                <a:solidFill>
                  <a:srgbClr val="000000"/>
                </a:solidFill>
              </a:rPr>
              <a:t>                </a:t>
            </a:r>
            <a:r>
              <a:rPr lang="en-US" altLang="en-US" sz="2000" b="1" dirty="0">
                <a:solidFill>
                  <a:srgbClr val="000000"/>
                </a:solidFill>
                <a:latin typeface="Courier New" panose="02070309020205020404" pitchFamily="49" charset="0"/>
              </a:rPr>
              <a:t>P</a:t>
            </a:r>
            <a:r>
              <a:rPr lang="en-US" altLang="en-US" sz="2000" b="1" baseline="-25000" dirty="0">
                <a:solidFill>
                  <a:srgbClr val="000000"/>
                </a:solidFill>
                <a:latin typeface="Courier New" panose="02070309020205020404" pitchFamily="49" charset="0"/>
              </a:rPr>
              <a:t>i</a:t>
            </a:r>
            <a:r>
              <a:rPr lang="en-US" altLang="en-US" b="1" dirty="0">
                <a:solidFill>
                  <a:srgbClr val="000000"/>
                </a:solidFill>
                <a:latin typeface="Courier New" panose="02070309020205020404" pitchFamily="49" charset="0"/>
              </a:rPr>
              <a:t> </a:t>
            </a:r>
            <a:r>
              <a:rPr lang="en-US" altLang="en-US" dirty="0">
                <a:solidFill>
                  <a:srgbClr val="000000"/>
                </a:solidFill>
              </a:rPr>
              <a:t>enters CS only if:</a:t>
            </a:r>
          </a:p>
          <a:p>
            <a:pPr>
              <a:buFont typeface="Monotype Sorts" pitchFamily="-84" charset="2"/>
              <a:buNone/>
            </a:pPr>
            <a:r>
              <a:rPr lang="en-US" altLang="en-US" dirty="0">
                <a:solidFill>
                  <a:srgbClr val="000000"/>
                </a:solidFill>
              </a:rPr>
              <a:t>                      either </a:t>
            </a:r>
            <a:r>
              <a:rPr lang="en-US" altLang="en-US" sz="2000" b="1" dirty="0">
                <a:solidFill>
                  <a:srgbClr val="000000"/>
                </a:solidFill>
                <a:latin typeface="Courier New" panose="02070309020205020404" pitchFamily="49" charset="0"/>
              </a:rPr>
              <a:t>flag[j] = false</a:t>
            </a:r>
            <a:r>
              <a:rPr lang="en-US" altLang="en-US" b="1" dirty="0">
                <a:solidFill>
                  <a:srgbClr val="000000"/>
                </a:solidFill>
                <a:latin typeface="Courier New" panose="02070309020205020404" pitchFamily="49" charset="0"/>
              </a:rPr>
              <a:t> </a:t>
            </a:r>
            <a:r>
              <a:rPr lang="en-US" altLang="en-US" dirty="0">
                <a:solidFill>
                  <a:srgbClr val="000000"/>
                </a:solidFill>
              </a:rPr>
              <a:t>or</a:t>
            </a: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turn = i</a:t>
            </a:r>
            <a:endParaRPr lang="en-US" altLang="en-US" sz="2000" dirty="0">
              <a:solidFill>
                <a:srgbClr val="000000"/>
              </a:solidFill>
            </a:endParaRPr>
          </a:p>
          <a:p>
            <a:pPr>
              <a:buFont typeface="Monotype Sorts" pitchFamily="-84" charset="2"/>
              <a:buNone/>
            </a:pPr>
            <a:r>
              <a:rPr lang="en-US" altLang="en-US" dirty="0">
                <a:solidFill>
                  <a:srgbClr val="000000"/>
                </a:solidFill>
              </a:rPr>
              <a:t>        2.   Progress requirement is satisfied</a:t>
            </a:r>
          </a:p>
          <a:p>
            <a:pPr>
              <a:buFont typeface="Monotype Sorts" pitchFamily="-84" charset="2"/>
              <a:buNone/>
            </a:pPr>
            <a:r>
              <a:rPr lang="en-US" altLang="en-US" dirty="0">
                <a:solidFill>
                  <a:srgbClr val="000000"/>
                </a:solidFill>
              </a:rPr>
              <a:t>        3.   Bounded-waiting requirement is met</a:t>
            </a:r>
            <a:endParaRPr lang="en-US" altLang="en-US" sz="1600" dirty="0">
              <a:solidFill>
                <a:srgbClr val="000000"/>
              </a:solidFill>
            </a:endParaRPr>
          </a:p>
          <a:p>
            <a:pPr>
              <a:lnSpc>
                <a:spcPct val="90000"/>
              </a:lnSpc>
            </a:pPr>
            <a:endParaRPr lang="en-US" altLang="en-US"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1067D5A1-2272-4024-A672-3810F79D6CA4}"/>
              </a:ext>
            </a:extLst>
          </p:cNvPr>
          <p:cNvSpPr>
            <a:spLocks noGrp="1"/>
          </p:cNvSpPr>
          <p:nvPr>
            <p:ph type="title"/>
          </p:nvPr>
        </p:nvSpPr>
        <p:spPr>
          <a:xfrm>
            <a:off x="2356428" y="105026"/>
            <a:ext cx="8229600" cy="576262"/>
          </a:xfrm>
        </p:spPr>
        <p:txBody>
          <a:bodyPr/>
          <a:lstStyle/>
          <a:p>
            <a:r>
              <a:rPr lang="en-US" altLang="en-US" sz="2400" dirty="0"/>
              <a:t>Peterson’s Solution and Modern Architecture</a:t>
            </a:r>
          </a:p>
        </p:txBody>
      </p:sp>
      <p:sp>
        <p:nvSpPr>
          <p:cNvPr id="92162" name="Content Placeholder 2">
            <a:extLst>
              <a:ext uri="{FF2B5EF4-FFF2-40B4-BE49-F238E27FC236}">
                <a16:creationId xmlns:a16="http://schemas.microsoft.com/office/drawing/2014/main" id="{89885C33-B298-418F-A5A5-C557B769448D}"/>
              </a:ext>
            </a:extLst>
          </p:cNvPr>
          <p:cNvSpPr>
            <a:spLocks noGrp="1"/>
          </p:cNvSpPr>
          <p:nvPr>
            <p:ph idx="1"/>
          </p:nvPr>
        </p:nvSpPr>
        <p:spPr>
          <a:xfrm>
            <a:off x="2330450" y="1233489"/>
            <a:ext cx="7275666" cy="4385647"/>
          </a:xfrm>
        </p:spPr>
        <p:txBody>
          <a:bodyPr/>
          <a:lstStyle/>
          <a:p>
            <a:r>
              <a:rPr lang="en-US" altLang="en-US" dirty="0"/>
              <a:t>Although useful for demonstrating an algorithm, Peterson’s Solution is not guaranteed to work on modern architectures.</a:t>
            </a:r>
          </a:p>
          <a:p>
            <a:pPr lvl="1"/>
            <a:r>
              <a:rPr lang="en-US" altLang="en-US" dirty="0"/>
              <a:t>To improve performance, processors and/or compilers may reorder operations that have no dependencies</a:t>
            </a:r>
          </a:p>
          <a:p>
            <a:r>
              <a:rPr lang="en-US" altLang="en-US" dirty="0"/>
              <a:t>Understanding why it will not work is useful for better understanding race conditions.</a:t>
            </a:r>
          </a:p>
          <a:p>
            <a:r>
              <a:rPr lang="en-US" altLang="en-US" dirty="0"/>
              <a:t>For single-threaded this is ok as the result will always be the same.</a:t>
            </a:r>
          </a:p>
          <a:p>
            <a:r>
              <a:rPr lang="en-US" altLang="en-US" dirty="0"/>
              <a:t>For multithreaded the reordering may produce inconsistent or unexpected results!</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5C3632D9-3079-4203-A048-4564E49B2FE0}"/>
              </a:ext>
            </a:extLst>
          </p:cNvPr>
          <p:cNvSpPr>
            <a:spLocks noGrp="1"/>
          </p:cNvSpPr>
          <p:nvPr>
            <p:ph type="title"/>
          </p:nvPr>
        </p:nvSpPr>
        <p:spPr>
          <a:xfrm>
            <a:off x="1981200" y="131003"/>
            <a:ext cx="8229600" cy="576262"/>
          </a:xfrm>
        </p:spPr>
        <p:txBody>
          <a:bodyPr/>
          <a:lstStyle/>
          <a:p>
            <a:r>
              <a:rPr lang="en-US" altLang="en-US" dirty="0"/>
              <a:t>Modern Architecture Example</a:t>
            </a:r>
          </a:p>
        </p:txBody>
      </p:sp>
      <p:sp>
        <p:nvSpPr>
          <p:cNvPr id="93186" name="Content Placeholder 2">
            <a:extLst>
              <a:ext uri="{FF2B5EF4-FFF2-40B4-BE49-F238E27FC236}">
                <a16:creationId xmlns:a16="http://schemas.microsoft.com/office/drawing/2014/main" id="{730E5BB2-522A-41D0-BC1E-7C95D63AAB07}"/>
              </a:ext>
            </a:extLst>
          </p:cNvPr>
          <p:cNvSpPr>
            <a:spLocks noGrp="1"/>
          </p:cNvSpPr>
          <p:nvPr>
            <p:ph idx="1"/>
          </p:nvPr>
        </p:nvSpPr>
        <p:spPr>
          <a:xfrm>
            <a:off x="2330450" y="1233489"/>
            <a:ext cx="7727950" cy="3394496"/>
          </a:xfrm>
        </p:spPr>
        <p:txBody>
          <a:bodyPr/>
          <a:lstStyle/>
          <a:p>
            <a:r>
              <a:rPr lang="en-US" altLang="en-US" dirty="0"/>
              <a:t>Two threads share the data:</a:t>
            </a:r>
            <a:br>
              <a:rPr lang="en-US" altLang="en-US" dirty="0"/>
            </a:br>
            <a:r>
              <a:rPr lang="en-US" altLang="en-US" dirty="0"/>
              <a:t>      </a:t>
            </a:r>
            <a:r>
              <a:rPr lang="en-US" altLang="en-US" dirty="0" err="1">
                <a:latin typeface="Courier New" panose="02070309020205020404" pitchFamily="49" charset="0"/>
                <a:cs typeface="Courier New" panose="02070309020205020404" pitchFamily="49" charset="0"/>
              </a:rPr>
              <a:t>boolean</a:t>
            </a:r>
            <a:r>
              <a:rPr lang="en-US" altLang="en-US" dirty="0">
                <a:latin typeface="Courier New" panose="02070309020205020404" pitchFamily="49" charset="0"/>
                <a:cs typeface="Courier New" panose="02070309020205020404" pitchFamily="49" charset="0"/>
              </a:rPr>
              <a:t> flag = false;</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int x = 0;</a:t>
            </a:r>
          </a:p>
          <a:p>
            <a:r>
              <a:rPr lang="en-US" altLang="en-US" dirty="0"/>
              <a:t>Thread 1 performs</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while (!flag)</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print x</a:t>
            </a:r>
          </a:p>
          <a:p>
            <a:r>
              <a:rPr lang="en-US" altLang="en-US" dirty="0"/>
              <a:t>Thread 2 performs</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x = 100;</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flag = true</a:t>
            </a:r>
          </a:p>
          <a:p>
            <a:r>
              <a:rPr lang="en-US" altLang="en-US" dirty="0"/>
              <a:t>What is the expected output?</a:t>
            </a:r>
          </a:p>
          <a:p>
            <a:pPr marL="0" indent="0">
              <a:buNone/>
            </a:pPr>
            <a:r>
              <a:rPr lang="en-US" altLang="en-US" dirty="0"/>
              <a:t>            </a:t>
            </a:r>
          </a:p>
          <a:p>
            <a:pPr marL="0" indent="0">
              <a:buNone/>
            </a:pPr>
            <a:r>
              <a:rPr lang="en-US" altLang="en-US" dirty="0"/>
              <a:t>            </a:t>
            </a:r>
          </a:p>
        </p:txBody>
      </p:sp>
      <p:sp>
        <p:nvSpPr>
          <p:cNvPr id="2" name="TextBox 1">
            <a:extLst>
              <a:ext uri="{FF2B5EF4-FFF2-40B4-BE49-F238E27FC236}">
                <a16:creationId xmlns:a16="http://schemas.microsoft.com/office/drawing/2014/main" id="{4E9A5473-147F-4669-8110-D8DF8A3CF96B}"/>
              </a:ext>
            </a:extLst>
          </p:cNvPr>
          <p:cNvSpPr txBox="1"/>
          <p:nvPr/>
        </p:nvSpPr>
        <p:spPr>
          <a:xfrm>
            <a:off x="3119537" y="4758607"/>
            <a:ext cx="2733870" cy="369332"/>
          </a:xfrm>
          <a:prstGeom prst="rect">
            <a:avLst/>
          </a:prstGeom>
          <a:noFill/>
        </p:spPr>
        <p:txBody>
          <a:bodyPr wrap="square" rtlCol="0">
            <a:spAutoFit/>
          </a:bodyPr>
          <a:lstStyle/>
          <a:p>
            <a:r>
              <a:rPr lang="en-US" dirty="0"/>
              <a:t>100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1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1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1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2652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2409825" y="1587501"/>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2325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0" fontAlgn="base" hangingPunct="0">
              <a:spcBef>
                <a:spcPct val="50000"/>
              </a:spcBef>
              <a:spcAft>
                <a:spcPct val="0"/>
              </a:spcAft>
              <a:buClrTx/>
              <a:buSzTx/>
              <a:buNone/>
            </a:pPr>
            <a:r>
              <a:rPr kumimoji="0" lang="en-US" altLang="en-US">
                <a:solidFill>
                  <a:srgbClr val="000000"/>
                </a:solidFill>
              </a:rPr>
              <a:t>The operating system is responsible for the following activities in connection with process management:</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4DC2AFEC-9489-4369-A98D-E09A016F4859}"/>
              </a:ext>
            </a:extLst>
          </p:cNvPr>
          <p:cNvSpPr>
            <a:spLocks noGrp="1"/>
          </p:cNvSpPr>
          <p:nvPr>
            <p:ph type="title"/>
          </p:nvPr>
        </p:nvSpPr>
        <p:spPr>
          <a:xfrm>
            <a:off x="2635833" y="182958"/>
            <a:ext cx="8229600" cy="576262"/>
          </a:xfrm>
        </p:spPr>
        <p:txBody>
          <a:bodyPr/>
          <a:lstStyle/>
          <a:p>
            <a:r>
              <a:rPr lang="en-US" altLang="en-US" dirty="0"/>
              <a:t>Modern Architecture Example (Cont.)</a:t>
            </a:r>
          </a:p>
        </p:txBody>
      </p:sp>
      <p:sp>
        <p:nvSpPr>
          <p:cNvPr id="94210" name="Content Placeholder 2">
            <a:extLst>
              <a:ext uri="{FF2B5EF4-FFF2-40B4-BE49-F238E27FC236}">
                <a16:creationId xmlns:a16="http://schemas.microsoft.com/office/drawing/2014/main" id="{B804D0BA-089E-4C7B-A636-4819CEAC6563}"/>
              </a:ext>
            </a:extLst>
          </p:cNvPr>
          <p:cNvSpPr>
            <a:spLocks noGrp="1"/>
          </p:cNvSpPr>
          <p:nvPr>
            <p:ph idx="1"/>
          </p:nvPr>
        </p:nvSpPr>
        <p:spPr>
          <a:xfrm>
            <a:off x="2330450" y="1233489"/>
            <a:ext cx="6623050" cy="4294476"/>
          </a:xfrm>
        </p:spPr>
        <p:txBody>
          <a:bodyPr/>
          <a:lstStyle/>
          <a:p>
            <a:r>
              <a:rPr lang="en-US" altLang="en-US" dirty="0"/>
              <a:t>However, since the variables </a:t>
            </a:r>
            <a:r>
              <a:rPr lang="en-US" altLang="en-US" dirty="0">
                <a:latin typeface="Courier New" panose="02070309020205020404" pitchFamily="49" charset="0"/>
                <a:cs typeface="Courier New" panose="02070309020205020404" pitchFamily="49" charset="0"/>
              </a:rPr>
              <a:t>flag</a:t>
            </a:r>
            <a:r>
              <a:rPr lang="en-US" altLang="en-US" dirty="0"/>
              <a:t> and </a:t>
            </a:r>
            <a:r>
              <a:rPr lang="en-US" altLang="en-US" dirty="0">
                <a:latin typeface="Courier New" panose="02070309020205020404" pitchFamily="49" charset="0"/>
                <a:cs typeface="Courier New" panose="02070309020205020404" pitchFamily="49" charset="0"/>
              </a:rPr>
              <a:t>x</a:t>
            </a:r>
            <a:r>
              <a:rPr lang="en-US" altLang="en-US" dirty="0"/>
              <a:t> are independent of each other, the instructions:</a:t>
            </a:r>
          </a:p>
          <a:p>
            <a:pPr marL="0" indent="0">
              <a:buNone/>
            </a:pP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flag = true;</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x = 100;</a:t>
            </a:r>
          </a:p>
          <a:p>
            <a:pPr marL="0" indent="0">
              <a:buNone/>
            </a:pPr>
            <a:endParaRPr lang="en-US" altLang="en-US" dirty="0">
              <a:latin typeface="Courier New" panose="02070309020205020404" pitchFamily="49" charset="0"/>
              <a:cs typeface="Courier New" panose="02070309020205020404" pitchFamily="49" charset="0"/>
            </a:endParaRPr>
          </a:p>
          <a:p>
            <a:pPr marL="0" indent="0">
              <a:buNone/>
            </a:pPr>
            <a:r>
              <a:rPr lang="en-US" altLang="en-US" dirty="0">
                <a:latin typeface="Courier New" panose="02070309020205020404" pitchFamily="49" charset="0"/>
                <a:cs typeface="Courier New" panose="02070309020205020404" pitchFamily="49" charset="0"/>
              </a:rPr>
              <a:t>   </a:t>
            </a:r>
            <a:r>
              <a:rPr lang="en-US" altLang="en-US" dirty="0"/>
              <a:t>for Thread 2 may be reordered</a:t>
            </a:r>
            <a:endParaRPr lang="en-US" altLang="en-US" dirty="0">
              <a:latin typeface="Courier New" panose="02070309020205020404" pitchFamily="49" charset="0"/>
              <a:cs typeface="Courier New" panose="02070309020205020404" pitchFamily="49" charset="0"/>
            </a:endParaRPr>
          </a:p>
          <a:p>
            <a:r>
              <a:rPr lang="en-US" altLang="en-US" dirty="0"/>
              <a:t>If this occurs, the output may be 0!</a:t>
            </a:r>
          </a:p>
          <a:p>
            <a:pPr marL="0" indent="0">
              <a:buNone/>
            </a:pPr>
            <a:br>
              <a:rPr lang="en-US" altLang="en-US" dirty="0"/>
            </a:br>
            <a:br>
              <a:rPr lang="en-US" altLang="en-US" dirty="0"/>
            </a:br>
            <a:br>
              <a:rPr lang="en-US" altLang="en-US" dirty="0"/>
            </a:br>
            <a:endParaRPr lang="en-US" alt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4DC2AFEC-9489-4369-A98D-E09A016F4859}"/>
              </a:ext>
            </a:extLst>
          </p:cNvPr>
          <p:cNvSpPr>
            <a:spLocks noGrp="1"/>
          </p:cNvSpPr>
          <p:nvPr>
            <p:ph type="title"/>
          </p:nvPr>
        </p:nvSpPr>
        <p:spPr>
          <a:xfrm>
            <a:off x="2487549" y="182958"/>
            <a:ext cx="8229600" cy="576262"/>
          </a:xfrm>
        </p:spPr>
        <p:txBody>
          <a:bodyPr/>
          <a:lstStyle/>
          <a:p>
            <a:r>
              <a:rPr lang="en-US" altLang="en-US" dirty="0"/>
              <a:t>Peterson’s Solution Revisited</a:t>
            </a:r>
          </a:p>
        </p:txBody>
      </p:sp>
      <p:sp>
        <p:nvSpPr>
          <p:cNvPr id="94210" name="Content Placeholder 2">
            <a:extLst>
              <a:ext uri="{FF2B5EF4-FFF2-40B4-BE49-F238E27FC236}">
                <a16:creationId xmlns:a16="http://schemas.microsoft.com/office/drawing/2014/main" id="{B804D0BA-089E-4C7B-A636-4819CEAC6563}"/>
              </a:ext>
            </a:extLst>
          </p:cNvPr>
          <p:cNvSpPr>
            <a:spLocks noGrp="1"/>
          </p:cNvSpPr>
          <p:nvPr>
            <p:ph idx="1"/>
          </p:nvPr>
        </p:nvSpPr>
        <p:spPr/>
        <p:txBody>
          <a:bodyPr/>
          <a:lstStyle/>
          <a:p>
            <a:r>
              <a:rPr lang="en-US" altLang="en-US" dirty="0"/>
              <a:t>The effects of instruction reordering in Peterson’s Solution</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This allows both processes to be in their critical section at the same time!</a:t>
            </a:r>
          </a:p>
          <a:p>
            <a:r>
              <a:rPr lang="en-US" altLang="en-US" dirty="0"/>
              <a:t>To ensure that Peterson’s solution will work correctly on modern computer architecture we must use </a:t>
            </a:r>
            <a:r>
              <a:rPr lang="en-US" altLang="en-US" b="1" dirty="0">
                <a:solidFill>
                  <a:srgbClr val="006699"/>
                </a:solidFill>
                <a:latin typeface="+mj-lt"/>
              </a:rPr>
              <a:t>Memory Barrier</a:t>
            </a:r>
            <a:r>
              <a:rPr lang="en-US" altLang="en-US" dirty="0"/>
              <a:t>.</a:t>
            </a:r>
            <a:br>
              <a:rPr lang="en-US" altLang="en-US" dirty="0"/>
            </a:br>
            <a:br>
              <a:rPr lang="en-US" altLang="en-US" dirty="0"/>
            </a:br>
            <a:br>
              <a:rPr lang="en-US" altLang="en-US" dirty="0"/>
            </a:br>
            <a:br>
              <a:rPr lang="en-US" altLang="en-US" dirty="0"/>
            </a:br>
            <a:endParaRPr lang="en-US" altLang="en-US" dirty="0"/>
          </a:p>
        </p:txBody>
      </p:sp>
      <p:pic>
        <p:nvPicPr>
          <p:cNvPr id="94211" name="Picture 3">
            <a:extLst>
              <a:ext uri="{FF2B5EF4-FFF2-40B4-BE49-F238E27FC236}">
                <a16:creationId xmlns:a16="http://schemas.microsoft.com/office/drawing/2014/main" id="{F7229EED-A648-44C1-AE74-D9D9018D43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4621" y="1821443"/>
            <a:ext cx="561657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08935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62C87C16-2CC3-4D01-8B70-700C408B0611}"/>
              </a:ext>
            </a:extLst>
          </p:cNvPr>
          <p:cNvSpPr>
            <a:spLocks noGrp="1"/>
          </p:cNvSpPr>
          <p:nvPr>
            <p:ph type="title"/>
          </p:nvPr>
        </p:nvSpPr>
        <p:spPr>
          <a:xfrm>
            <a:off x="1981200" y="224522"/>
            <a:ext cx="8229600" cy="576262"/>
          </a:xfrm>
        </p:spPr>
        <p:txBody>
          <a:bodyPr/>
          <a:lstStyle/>
          <a:p>
            <a:r>
              <a:rPr lang="en-US" altLang="en-US" dirty="0"/>
              <a:t>Memory Barrier</a:t>
            </a:r>
          </a:p>
        </p:txBody>
      </p:sp>
      <p:sp>
        <p:nvSpPr>
          <p:cNvPr id="95234" name="Content Placeholder 2">
            <a:extLst>
              <a:ext uri="{FF2B5EF4-FFF2-40B4-BE49-F238E27FC236}">
                <a16:creationId xmlns:a16="http://schemas.microsoft.com/office/drawing/2014/main" id="{70E548C8-2D73-43AE-A959-D72F2E9FFEB8}"/>
              </a:ext>
            </a:extLst>
          </p:cNvPr>
          <p:cNvSpPr>
            <a:spLocks noGrp="1"/>
          </p:cNvSpPr>
          <p:nvPr>
            <p:ph idx="1"/>
          </p:nvPr>
        </p:nvSpPr>
        <p:spPr>
          <a:xfrm>
            <a:off x="2330450" y="1233489"/>
            <a:ext cx="7162898" cy="4590537"/>
          </a:xfrm>
        </p:spPr>
        <p:txBody>
          <a:bodyPr/>
          <a:lstStyle/>
          <a:p>
            <a:r>
              <a:rPr lang="en-US" altLang="en-US" b="1" dirty="0"/>
              <a:t>Memory model </a:t>
            </a:r>
            <a:r>
              <a:rPr lang="en-US" altLang="en-US" dirty="0"/>
              <a:t>are the memory guarantees a computer architecture makes to application programs.</a:t>
            </a:r>
          </a:p>
          <a:p>
            <a:r>
              <a:rPr lang="en-US" altLang="en-US" dirty="0"/>
              <a:t>Memory models may be either:</a:t>
            </a:r>
          </a:p>
          <a:p>
            <a:pPr lvl="1"/>
            <a:r>
              <a:rPr lang="en-US" altLang="en-US" b="1" dirty="0"/>
              <a:t>Strongly ordered </a:t>
            </a:r>
            <a:r>
              <a:rPr lang="en-US" altLang="en-US" dirty="0"/>
              <a:t>– where a memory modification of one processor is immediately visible to all other processors.</a:t>
            </a:r>
          </a:p>
          <a:p>
            <a:pPr lvl="1"/>
            <a:r>
              <a:rPr lang="en-US" altLang="en-US" b="1" dirty="0"/>
              <a:t>Weakly ordered  </a:t>
            </a:r>
            <a:r>
              <a:rPr lang="en-US" altLang="en-US" dirty="0"/>
              <a:t>– where a memory modification of one processor may not be immediately visible to all other processors.</a:t>
            </a:r>
          </a:p>
          <a:p>
            <a:r>
              <a:rPr lang="en-US" altLang="en-US" dirty="0"/>
              <a:t>A </a:t>
            </a:r>
            <a:r>
              <a:rPr lang="en-US" altLang="en-US" b="1" dirty="0"/>
              <a:t>memory barrier </a:t>
            </a:r>
            <a:r>
              <a:rPr lang="en-US" altLang="en-US" dirty="0"/>
              <a:t>is an instruction that forces any change in memory to be propagated (made visible) to all other processors.</a:t>
            </a:r>
            <a:br>
              <a:rPr lang="en-US" altLang="en-US" dirty="0"/>
            </a:br>
            <a:endParaRPr lang="en-US" altLang="en-US" dirty="0"/>
          </a:p>
        </p:txBody>
      </p:sp>
    </p:spTree>
    <p:extLst>
      <p:ext uri="{BB962C8B-B14F-4D97-AF65-F5344CB8AC3E}">
        <p14:creationId xmlns:p14="http://schemas.microsoft.com/office/powerpoint/2010/main" val="248227402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62C87C16-2CC3-4D01-8B70-700C408B0611}"/>
              </a:ext>
            </a:extLst>
          </p:cNvPr>
          <p:cNvSpPr>
            <a:spLocks noGrp="1"/>
          </p:cNvSpPr>
          <p:nvPr>
            <p:ph type="title"/>
          </p:nvPr>
        </p:nvSpPr>
        <p:spPr>
          <a:xfrm>
            <a:off x="1981200" y="191570"/>
            <a:ext cx="8229600" cy="576262"/>
          </a:xfrm>
        </p:spPr>
        <p:txBody>
          <a:bodyPr/>
          <a:lstStyle/>
          <a:p>
            <a:r>
              <a:rPr lang="en-US" altLang="en-US" dirty="0"/>
              <a:t>Memory Barrier Instructions</a:t>
            </a:r>
          </a:p>
        </p:txBody>
      </p:sp>
      <p:sp>
        <p:nvSpPr>
          <p:cNvPr id="95234" name="Content Placeholder 2">
            <a:extLst>
              <a:ext uri="{FF2B5EF4-FFF2-40B4-BE49-F238E27FC236}">
                <a16:creationId xmlns:a16="http://schemas.microsoft.com/office/drawing/2014/main" id="{70E548C8-2D73-43AE-A959-D72F2E9FFEB8}"/>
              </a:ext>
            </a:extLst>
          </p:cNvPr>
          <p:cNvSpPr>
            <a:spLocks noGrp="1"/>
          </p:cNvSpPr>
          <p:nvPr>
            <p:ph idx="1"/>
          </p:nvPr>
        </p:nvSpPr>
        <p:spPr>
          <a:xfrm>
            <a:off x="2330450" y="1233489"/>
            <a:ext cx="7162898" cy="4590537"/>
          </a:xfrm>
        </p:spPr>
        <p:txBody>
          <a:bodyPr/>
          <a:lstStyle/>
          <a:p>
            <a:r>
              <a:rPr lang="en-US" altLang="en-US" dirty="0"/>
              <a:t>When a memory barrier instruction is performed, the system ensures that all loads and stores are completed before any subsequent load or store operations are performed.</a:t>
            </a:r>
          </a:p>
          <a:p>
            <a:r>
              <a:rPr lang="en-US" altLang="en-US" dirty="0"/>
              <a:t>Therefore, even if instructions were reordered, the memory barrier ensures that the store operations are completed in memory and visible to other processors before future load or store operations are performed.</a:t>
            </a:r>
          </a:p>
          <a:p>
            <a:endParaRPr lang="en-US" altLang="en-US" dirty="0"/>
          </a:p>
        </p:txBody>
      </p:sp>
    </p:spTree>
    <p:extLst>
      <p:ext uri="{BB962C8B-B14F-4D97-AF65-F5344CB8AC3E}">
        <p14:creationId xmlns:p14="http://schemas.microsoft.com/office/powerpoint/2010/main" val="100660921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379BF608-A8FA-40FE-B005-6162543C6F5B}"/>
              </a:ext>
            </a:extLst>
          </p:cNvPr>
          <p:cNvSpPr>
            <a:spLocks noGrp="1"/>
          </p:cNvSpPr>
          <p:nvPr>
            <p:ph type="title"/>
          </p:nvPr>
        </p:nvSpPr>
        <p:spPr>
          <a:xfrm>
            <a:off x="1981200" y="224522"/>
            <a:ext cx="8229600" cy="576262"/>
          </a:xfrm>
        </p:spPr>
        <p:txBody>
          <a:bodyPr/>
          <a:lstStyle/>
          <a:p>
            <a:r>
              <a:rPr lang="en-US" altLang="en-US" dirty="0"/>
              <a:t>Memory Barrier Example</a:t>
            </a:r>
          </a:p>
        </p:txBody>
      </p:sp>
      <p:sp>
        <p:nvSpPr>
          <p:cNvPr id="96258" name="Content Placeholder 2">
            <a:extLst>
              <a:ext uri="{FF2B5EF4-FFF2-40B4-BE49-F238E27FC236}">
                <a16:creationId xmlns:a16="http://schemas.microsoft.com/office/drawing/2014/main" id="{8D224D07-59C4-4B58-A928-1886B4803514}"/>
              </a:ext>
            </a:extLst>
          </p:cNvPr>
          <p:cNvSpPr>
            <a:spLocks noGrp="1"/>
          </p:cNvSpPr>
          <p:nvPr>
            <p:ph idx="1"/>
          </p:nvPr>
        </p:nvSpPr>
        <p:spPr>
          <a:xfrm>
            <a:off x="2361623" y="1161867"/>
            <a:ext cx="6726959" cy="4854469"/>
          </a:xfrm>
        </p:spPr>
        <p:txBody>
          <a:bodyPr/>
          <a:lstStyle/>
          <a:p>
            <a:r>
              <a:rPr lang="en-US" altLang="en-US" dirty="0"/>
              <a:t>Returning to the example of slides 6.17 - 6.18</a:t>
            </a:r>
          </a:p>
          <a:p>
            <a:r>
              <a:rPr lang="en-US" altLang="en-US" dirty="0"/>
              <a:t>We could add a memory barrier to the following instructions to ensure Thread 1 outputs 100:</a:t>
            </a:r>
          </a:p>
          <a:p>
            <a:r>
              <a:rPr lang="en-US" altLang="en-US" dirty="0"/>
              <a:t>Thread 1 now performs</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while (!flag)</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memory_barrier</a:t>
            </a:r>
            <a:r>
              <a:rPr lang="en-US" altLang="en-US" dirty="0">
                <a:latin typeface="Courier New" panose="02070309020205020404" pitchFamily="49" charset="0"/>
                <a:cs typeface="Courier New" panose="02070309020205020404" pitchFamily="49" charset="0"/>
              </a:rPr>
              <a:t>();</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print x</a:t>
            </a:r>
          </a:p>
          <a:p>
            <a:r>
              <a:rPr lang="en-US" altLang="en-US" dirty="0"/>
              <a:t>Thread 2 now performs</a:t>
            </a: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x = 100;</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memory_barrier</a:t>
            </a:r>
            <a:r>
              <a:rPr lang="en-US" altLang="en-US" dirty="0">
                <a:latin typeface="Courier New" panose="02070309020205020404" pitchFamily="49" charset="0"/>
                <a:cs typeface="Courier New" panose="02070309020205020404" pitchFamily="49" charset="0"/>
              </a:rPr>
              <a:t>();</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flag = true</a:t>
            </a:r>
          </a:p>
          <a:p>
            <a:r>
              <a:rPr lang="en-US" altLang="en-US" dirty="0"/>
              <a:t>For</a:t>
            </a:r>
            <a:r>
              <a:rPr lang="en-US" altLang="en-US" dirty="0">
                <a:latin typeface="Courier New" panose="02070309020205020404" pitchFamily="49" charset="0"/>
                <a:cs typeface="Courier New" panose="02070309020205020404" pitchFamily="49" charset="0"/>
              </a:rPr>
              <a:t> </a:t>
            </a:r>
            <a:r>
              <a:rPr lang="en-US" altLang="en-US" dirty="0"/>
              <a:t>Thread 1 we are guaranteed that  that the value of </a:t>
            </a:r>
            <a:r>
              <a:rPr lang="en-US" altLang="en-US" dirty="0">
                <a:latin typeface="Courier New" panose="02070309020205020404" pitchFamily="49" charset="0"/>
                <a:cs typeface="Courier New" panose="02070309020205020404" pitchFamily="49" charset="0"/>
              </a:rPr>
              <a:t>flag</a:t>
            </a:r>
            <a:r>
              <a:rPr lang="en-US" altLang="en-US" dirty="0"/>
              <a:t> is loaded before the value of </a:t>
            </a:r>
            <a:r>
              <a:rPr lang="en-US" altLang="en-US" dirty="0">
                <a:latin typeface="Courier New" panose="02070309020205020404" pitchFamily="49" charset="0"/>
                <a:cs typeface="Courier New" panose="02070309020205020404" pitchFamily="49" charset="0"/>
              </a:rPr>
              <a:t>x</a:t>
            </a:r>
            <a:r>
              <a:rPr lang="en-US" altLang="en-US" dirty="0"/>
              <a:t>.</a:t>
            </a:r>
          </a:p>
          <a:p>
            <a:r>
              <a:rPr lang="en-US" altLang="en-US" dirty="0"/>
              <a:t>For Thread 2 we ensure that the assignment to </a:t>
            </a:r>
            <a:r>
              <a:rPr lang="en-US" altLang="en-US" dirty="0">
                <a:latin typeface="Courier New" panose="02070309020205020404" pitchFamily="49" charset="0"/>
                <a:cs typeface="Courier New" panose="02070309020205020404" pitchFamily="49" charset="0"/>
              </a:rPr>
              <a:t>x</a:t>
            </a:r>
            <a:r>
              <a:rPr lang="en-US" altLang="en-US" dirty="0"/>
              <a:t> occurs before the assignment </a:t>
            </a:r>
            <a:r>
              <a:rPr lang="en-US" altLang="en-US" dirty="0">
                <a:latin typeface="Courier New" panose="02070309020205020404" pitchFamily="49" charset="0"/>
                <a:cs typeface="Courier New" panose="02070309020205020404" pitchFamily="49" charset="0"/>
              </a:rPr>
              <a:t>flag.</a:t>
            </a:r>
          </a:p>
          <a:p>
            <a:pPr marL="0" indent="0">
              <a:buNone/>
            </a:pPr>
            <a:endParaRPr lang="en-US" altLang="en-US" dirty="0"/>
          </a:p>
        </p:txBody>
      </p:sp>
    </p:spTree>
    <p:extLst>
      <p:ext uri="{BB962C8B-B14F-4D97-AF65-F5344CB8AC3E}">
        <p14:creationId xmlns:p14="http://schemas.microsoft.com/office/powerpoint/2010/main" val="210417468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442C1761-4412-475C-9839-4768E62E127C}"/>
              </a:ext>
            </a:extLst>
          </p:cNvPr>
          <p:cNvSpPr>
            <a:spLocks noGrp="1" noChangeArrowheads="1"/>
          </p:cNvSpPr>
          <p:nvPr>
            <p:ph type="title"/>
          </p:nvPr>
        </p:nvSpPr>
        <p:spPr>
          <a:xfrm>
            <a:off x="2624138" y="221827"/>
            <a:ext cx="7586662" cy="576262"/>
          </a:xfrm>
        </p:spPr>
        <p:txBody>
          <a:bodyPr/>
          <a:lstStyle/>
          <a:p>
            <a:pPr eaLnBrk="1" hangingPunct="1"/>
            <a:r>
              <a:rPr lang="en-US" altLang="en-US" dirty="0"/>
              <a:t>Synchronization Hardware</a:t>
            </a:r>
          </a:p>
        </p:txBody>
      </p:sp>
      <p:sp>
        <p:nvSpPr>
          <p:cNvPr id="29698" name="Rectangle 3">
            <a:extLst>
              <a:ext uri="{FF2B5EF4-FFF2-40B4-BE49-F238E27FC236}">
                <a16:creationId xmlns:a16="http://schemas.microsoft.com/office/drawing/2014/main" id="{2DD2140A-53F2-4366-93DC-AD9AE2167D50}"/>
              </a:ext>
            </a:extLst>
          </p:cNvPr>
          <p:cNvSpPr>
            <a:spLocks noGrp="1" noChangeArrowheads="1"/>
          </p:cNvSpPr>
          <p:nvPr>
            <p:ph idx="1"/>
          </p:nvPr>
        </p:nvSpPr>
        <p:spPr>
          <a:xfrm>
            <a:off x="2345095" y="1233489"/>
            <a:ext cx="7443675" cy="4372487"/>
          </a:xfrm>
        </p:spPr>
        <p:txBody>
          <a:bodyPr/>
          <a:lstStyle/>
          <a:p>
            <a:pPr>
              <a:lnSpc>
                <a:spcPct val="90000"/>
              </a:lnSpc>
              <a:tabLst>
                <a:tab pos="739775" algn="l"/>
                <a:tab pos="1020763" algn="l"/>
                <a:tab pos="1257300" algn="l"/>
              </a:tabLst>
            </a:pPr>
            <a:r>
              <a:rPr lang="en-US" altLang="en-US" dirty="0"/>
              <a:t>Many systems provide hardware support for implementing the critical section code.</a:t>
            </a:r>
          </a:p>
          <a:p>
            <a:pPr>
              <a:lnSpc>
                <a:spcPct val="90000"/>
              </a:lnSpc>
              <a:tabLst>
                <a:tab pos="739775" algn="l"/>
                <a:tab pos="1020763" algn="l"/>
                <a:tab pos="1257300" algn="l"/>
              </a:tabLst>
            </a:pPr>
            <a:r>
              <a:rPr lang="en-US" altLang="en-US" dirty="0"/>
              <a:t>Uniprocessors – could disable interrupts</a:t>
            </a:r>
          </a:p>
          <a:p>
            <a:pPr lvl="1">
              <a:lnSpc>
                <a:spcPct val="90000"/>
              </a:lnSpc>
              <a:tabLst>
                <a:tab pos="739775" algn="l"/>
                <a:tab pos="1020763" algn="l"/>
                <a:tab pos="1257300" algn="l"/>
              </a:tabLst>
            </a:pPr>
            <a:r>
              <a:rPr lang="en-US" altLang="en-US" dirty="0"/>
              <a:t>Currently running code would execute without preemption</a:t>
            </a:r>
          </a:p>
          <a:p>
            <a:pPr lvl="1">
              <a:lnSpc>
                <a:spcPct val="90000"/>
              </a:lnSpc>
              <a:tabLst>
                <a:tab pos="739775" algn="l"/>
                <a:tab pos="1020763" algn="l"/>
                <a:tab pos="1257300" algn="l"/>
              </a:tabLst>
            </a:pPr>
            <a:r>
              <a:rPr lang="en-US" altLang="en-US" dirty="0"/>
              <a:t>Generally too inefficient on multiprocessor systems</a:t>
            </a:r>
          </a:p>
          <a:p>
            <a:pPr lvl="2">
              <a:lnSpc>
                <a:spcPct val="90000"/>
              </a:lnSpc>
              <a:tabLst>
                <a:tab pos="739775" algn="l"/>
                <a:tab pos="1020763" algn="l"/>
                <a:tab pos="1257300" algn="l"/>
              </a:tabLst>
            </a:pPr>
            <a:r>
              <a:rPr lang="en-US" altLang="en-US" dirty="0"/>
              <a:t>Operating systems using this not broadly scalable</a:t>
            </a:r>
          </a:p>
          <a:p>
            <a:pPr>
              <a:lnSpc>
                <a:spcPct val="90000"/>
              </a:lnSpc>
              <a:tabLst>
                <a:tab pos="739775" algn="l"/>
                <a:tab pos="1020763" algn="l"/>
                <a:tab pos="1257300" algn="l"/>
              </a:tabLst>
            </a:pPr>
            <a:r>
              <a:rPr lang="en-US" altLang="en-US" dirty="0"/>
              <a:t>We will look at three forms of hardware support:</a:t>
            </a:r>
            <a:br>
              <a:rPr lang="en-US" altLang="en-US" dirty="0"/>
            </a:br>
            <a:br>
              <a:rPr lang="en-US" altLang="en-US" dirty="0"/>
            </a:br>
            <a:r>
              <a:rPr lang="en-US" altLang="en-US" dirty="0">
                <a:solidFill>
                  <a:srgbClr val="CC6600"/>
                </a:solidFill>
              </a:rPr>
              <a:t>1.  </a:t>
            </a:r>
            <a:r>
              <a:rPr lang="en-US" altLang="en-US" dirty="0"/>
              <a:t>Hardware instructions</a:t>
            </a:r>
            <a:br>
              <a:rPr lang="en-US" altLang="en-US" dirty="0"/>
            </a:br>
            <a:br>
              <a:rPr lang="en-US" altLang="en-US" dirty="0"/>
            </a:br>
            <a:r>
              <a:rPr lang="en-US" altLang="en-US" dirty="0">
                <a:solidFill>
                  <a:srgbClr val="CC6600"/>
                </a:solidFill>
              </a:rPr>
              <a:t>2.  </a:t>
            </a:r>
            <a:r>
              <a:rPr lang="en-US" altLang="en-US" dirty="0"/>
              <a:t>Atomic variables </a:t>
            </a: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1A49B8FB-3200-4536-BAF9-78B70AEA887B}"/>
              </a:ext>
            </a:extLst>
          </p:cNvPr>
          <p:cNvSpPr>
            <a:spLocks noGrp="1"/>
          </p:cNvSpPr>
          <p:nvPr>
            <p:ph type="title"/>
          </p:nvPr>
        </p:nvSpPr>
        <p:spPr>
          <a:xfrm>
            <a:off x="1981200" y="224522"/>
            <a:ext cx="8229600" cy="576262"/>
          </a:xfrm>
        </p:spPr>
        <p:txBody>
          <a:bodyPr/>
          <a:lstStyle/>
          <a:p>
            <a:r>
              <a:rPr lang="en-US" altLang="en-US" dirty="0"/>
              <a:t>Hardware Instructions</a:t>
            </a:r>
          </a:p>
        </p:txBody>
      </p:sp>
      <p:sp>
        <p:nvSpPr>
          <p:cNvPr id="97282" name="Content Placeholder 2">
            <a:extLst>
              <a:ext uri="{FF2B5EF4-FFF2-40B4-BE49-F238E27FC236}">
                <a16:creationId xmlns:a16="http://schemas.microsoft.com/office/drawing/2014/main" id="{AA450727-31EB-4901-A991-F21A53F3C62A}"/>
              </a:ext>
            </a:extLst>
          </p:cNvPr>
          <p:cNvSpPr>
            <a:spLocks noGrp="1"/>
          </p:cNvSpPr>
          <p:nvPr>
            <p:ph idx="1"/>
          </p:nvPr>
        </p:nvSpPr>
        <p:spPr>
          <a:xfrm>
            <a:off x="2330451" y="1233489"/>
            <a:ext cx="6199261" cy="4147404"/>
          </a:xfrm>
        </p:spPr>
        <p:txBody>
          <a:bodyPr/>
          <a:lstStyle/>
          <a:p>
            <a:r>
              <a:rPr lang="en-US" altLang="en-US" dirty="0"/>
              <a:t>Special hardware instructions that allow us to either </a:t>
            </a:r>
            <a:r>
              <a:rPr lang="en-US" altLang="en-US" i="1" dirty="0"/>
              <a:t>test-and-modify</a:t>
            </a:r>
            <a:r>
              <a:rPr lang="en-US" altLang="en-US" dirty="0"/>
              <a:t> the content of a word, or two </a:t>
            </a:r>
            <a:r>
              <a:rPr lang="en-US" altLang="en-US" i="1" dirty="0"/>
              <a:t>swap</a:t>
            </a:r>
            <a:r>
              <a:rPr lang="en-US" altLang="en-US" dirty="0"/>
              <a:t> the contents of two words atomically (uninterruptedly.)</a:t>
            </a:r>
          </a:p>
          <a:p>
            <a:pPr lvl="1"/>
            <a:r>
              <a:rPr lang="en-US" altLang="en-US" b="1" dirty="0"/>
              <a:t>Test-and-Set</a:t>
            </a:r>
            <a:r>
              <a:rPr lang="en-US" altLang="en-US" dirty="0"/>
              <a:t> instruction</a:t>
            </a:r>
          </a:p>
          <a:p>
            <a:pPr lvl="1"/>
            <a:r>
              <a:rPr lang="en-US" altLang="en-US" b="1" dirty="0"/>
              <a:t>Compare-and-Swap</a:t>
            </a:r>
            <a:r>
              <a:rPr lang="en-US" altLang="en-US" dirty="0"/>
              <a:t> instruction</a:t>
            </a: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1A49B8FB-3200-4536-BAF9-78B70AEA887B}"/>
              </a:ext>
            </a:extLst>
          </p:cNvPr>
          <p:cNvSpPr>
            <a:spLocks noGrp="1"/>
          </p:cNvSpPr>
          <p:nvPr>
            <p:ph type="title"/>
          </p:nvPr>
        </p:nvSpPr>
        <p:spPr>
          <a:xfrm>
            <a:off x="2038866" y="161216"/>
            <a:ext cx="8229600" cy="576262"/>
          </a:xfrm>
        </p:spPr>
        <p:txBody>
          <a:bodyPr/>
          <a:lstStyle/>
          <a:p>
            <a:r>
              <a:rPr lang="en-US" altLang="en-US" dirty="0"/>
              <a:t>The test_and_set  Instruction </a:t>
            </a:r>
          </a:p>
        </p:txBody>
      </p:sp>
      <p:sp>
        <p:nvSpPr>
          <p:cNvPr id="97282" name="Content Placeholder 2">
            <a:extLst>
              <a:ext uri="{FF2B5EF4-FFF2-40B4-BE49-F238E27FC236}">
                <a16:creationId xmlns:a16="http://schemas.microsoft.com/office/drawing/2014/main" id="{AA450727-31EB-4901-A991-F21A53F3C62A}"/>
              </a:ext>
            </a:extLst>
          </p:cNvPr>
          <p:cNvSpPr>
            <a:spLocks noGrp="1"/>
          </p:cNvSpPr>
          <p:nvPr>
            <p:ph idx="1"/>
          </p:nvPr>
        </p:nvSpPr>
        <p:spPr>
          <a:xfrm>
            <a:off x="2330451" y="1233489"/>
            <a:ext cx="6199261" cy="4147404"/>
          </a:xfrm>
        </p:spPr>
        <p:txBody>
          <a:bodyPr/>
          <a:lstStyle/>
          <a:p>
            <a:r>
              <a:rPr lang="en-US" altLang="en-US" dirty="0"/>
              <a:t>Definition</a:t>
            </a:r>
          </a:p>
          <a:p>
            <a:pPr>
              <a:lnSpc>
                <a:spcPct val="90000"/>
              </a:lnSpc>
              <a:buNone/>
              <a:tabLst>
                <a:tab pos="739775" algn="l"/>
                <a:tab pos="1020763" algn="l"/>
                <a:tab pos="1257300" algn="l"/>
              </a:tabLst>
            </a:pP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boolean</a:t>
            </a:r>
            <a:r>
              <a:rPr lang="en-US" altLang="en-US" b="1" dirty="0">
                <a:solidFill>
                  <a:srgbClr val="000000"/>
                </a:solidFill>
                <a:latin typeface="Courier New" panose="02070309020205020404" pitchFamily="49" charset="0"/>
              </a:rPr>
              <a:t> test_and_set (</a:t>
            </a:r>
            <a:r>
              <a:rPr lang="en-US" altLang="en-US" b="1" dirty="0" err="1">
                <a:solidFill>
                  <a:srgbClr val="000000"/>
                </a:solidFill>
                <a:latin typeface="Courier New" panose="02070309020205020404" pitchFamily="49" charset="0"/>
              </a:rPr>
              <a:t>boolean</a:t>
            </a:r>
            <a:r>
              <a:rPr lang="en-US" altLang="en-US" b="1" dirty="0">
                <a:solidFill>
                  <a:srgbClr val="000000"/>
                </a:solidFill>
                <a:latin typeface="Courier New" panose="02070309020205020404" pitchFamily="49" charset="0"/>
              </a:rPr>
              <a:t> *target)</a:t>
            </a:r>
          </a:p>
          <a:p>
            <a:pPr>
              <a:lnSpc>
                <a:spcPct val="90000"/>
              </a:lnSpc>
              <a:buNone/>
              <a:tabLst>
                <a:tab pos="739775" algn="l"/>
                <a:tab pos="1020763" algn="l"/>
                <a:tab pos="1257300" algn="l"/>
              </a:tabLst>
            </a:pPr>
            <a:r>
              <a:rPr lang="en-US" altLang="en-US" b="1" dirty="0">
                <a:solidFill>
                  <a:srgbClr val="000000"/>
                </a:solidFill>
                <a:latin typeface="Courier New" panose="02070309020205020404" pitchFamily="49" charset="0"/>
              </a:rPr>
              <a:t>        {</a:t>
            </a:r>
          </a:p>
          <a:p>
            <a:pPr>
              <a:lnSpc>
                <a:spcPct val="90000"/>
              </a:lnSpc>
              <a:buNone/>
              <a:tabLst>
                <a:tab pos="739775" algn="l"/>
                <a:tab pos="1020763" algn="l"/>
                <a:tab pos="1257300" algn="l"/>
              </a:tabLst>
            </a:pP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boolean</a:t>
            </a: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rv</a:t>
            </a:r>
            <a:r>
              <a:rPr lang="en-US" altLang="en-US" b="1" dirty="0">
                <a:solidFill>
                  <a:srgbClr val="000000"/>
                </a:solidFill>
                <a:latin typeface="Courier New" panose="02070309020205020404" pitchFamily="49" charset="0"/>
              </a:rPr>
              <a:t> = *target;</a:t>
            </a:r>
          </a:p>
          <a:p>
            <a:pPr>
              <a:lnSpc>
                <a:spcPct val="90000"/>
              </a:lnSpc>
              <a:buNone/>
              <a:tabLst>
                <a:tab pos="739775" algn="l"/>
                <a:tab pos="1020763" algn="l"/>
                <a:tab pos="1257300" algn="l"/>
              </a:tabLst>
            </a:pPr>
            <a:r>
              <a:rPr lang="en-US" altLang="en-US" b="1" dirty="0">
                <a:solidFill>
                  <a:srgbClr val="000000"/>
                </a:solidFill>
                <a:latin typeface="Courier New" panose="02070309020205020404" pitchFamily="49" charset="0"/>
              </a:rPr>
              <a:t>               *target = true;</a:t>
            </a:r>
          </a:p>
          <a:p>
            <a:pPr>
              <a:lnSpc>
                <a:spcPct val="90000"/>
              </a:lnSpc>
              <a:buNone/>
              <a:tabLst>
                <a:tab pos="739775" algn="l"/>
                <a:tab pos="1020763" algn="l"/>
                <a:tab pos="1257300" algn="l"/>
              </a:tabLst>
            </a:pPr>
            <a:r>
              <a:rPr lang="en-US" altLang="en-US" b="1" dirty="0">
                <a:solidFill>
                  <a:srgbClr val="000000"/>
                </a:solidFill>
                <a:latin typeface="Courier New" panose="02070309020205020404" pitchFamily="49" charset="0"/>
              </a:rPr>
              <a:t>               return </a:t>
            </a:r>
            <a:r>
              <a:rPr lang="en-US" altLang="en-US" b="1" dirty="0" err="1">
                <a:solidFill>
                  <a:srgbClr val="000000"/>
                </a:solidFill>
                <a:latin typeface="Courier New" panose="02070309020205020404" pitchFamily="49" charset="0"/>
              </a:rPr>
              <a:t>rv</a:t>
            </a:r>
            <a:r>
              <a:rPr lang="en-US" altLang="en-US" b="1" dirty="0">
                <a:solidFill>
                  <a:srgbClr val="000000"/>
                </a:solidFill>
                <a:latin typeface="Courier New" panose="02070309020205020404" pitchFamily="49" charset="0"/>
              </a:rPr>
              <a:t>:</a:t>
            </a:r>
          </a:p>
          <a:p>
            <a:pPr>
              <a:lnSpc>
                <a:spcPct val="90000"/>
              </a:lnSpc>
              <a:buNone/>
              <a:tabLst>
                <a:tab pos="739775" algn="l"/>
                <a:tab pos="1020763" algn="l"/>
                <a:tab pos="1257300" algn="l"/>
              </a:tabLst>
            </a:pPr>
            <a:r>
              <a:rPr lang="en-US" altLang="en-US" b="1" dirty="0">
                <a:solidFill>
                  <a:srgbClr val="000000"/>
                </a:solidFill>
                <a:latin typeface="Courier New" panose="02070309020205020404" pitchFamily="49" charset="0"/>
              </a:rPr>
              <a:t>        }</a:t>
            </a:r>
            <a:endParaRPr lang="en-US" altLang="en-US" dirty="0">
              <a:solidFill>
                <a:srgbClr val="0000FF"/>
              </a:solidFill>
            </a:endParaRPr>
          </a:p>
          <a:p>
            <a:r>
              <a:rPr lang="en-US" altLang="en-US" dirty="0"/>
              <a:t>Properties</a:t>
            </a:r>
          </a:p>
          <a:p>
            <a:pPr lvl="1"/>
            <a:r>
              <a:rPr lang="en-US" altLang="en-US" dirty="0"/>
              <a:t>Executed atomically</a:t>
            </a:r>
          </a:p>
          <a:p>
            <a:pPr lvl="1"/>
            <a:r>
              <a:rPr lang="en-US" altLang="en-US" dirty="0"/>
              <a:t>Returns the original value of passed parameter</a:t>
            </a:r>
          </a:p>
          <a:p>
            <a:pPr lvl="1"/>
            <a:r>
              <a:rPr lang="en-US" altLang="en-US" dirty="0"/>
              <a:t>Set the new value of passed parameter to </a:t>
            </a:r>
            <a:r>
              <a:rPr lang="en-US" altLang="en-US" b="1" dirty="0">
                <a:solidFill>
                  <a:srgbClr val="000000"/>
                </a:solidFill>
                <a:latin typeface="Courier New" panose="02070309020205020404" pitchFamily="49" charset="0"/>
              </a:rPr>
              <a:t>true</a:t>
            </a:r>
            <a:endParaRPr lang="en-US" altLang="en-US" b="1" dirty="0">
              <a:latin typeface="Courier New" panose="02070309020205020404" pitchFamily="49" charset="0"/>
              <a:cs typeface="Courier New" panose="02070309020205020404" pitchFamily="49" charset="0"/>
            </a:endParaRPr>
          </a:p>
          <a:p>
            <a:pPr lvl="1"/>
            <a:endParaRPr lang="en-US" altLang="en-US" dirty="0"/>
          </a:p>
        </p:txBody>
      </p:sp>
    </p:spTree>
    <p:extLst>
      <p:ext uri="{BB962C8B-B14F-4D97-AF65-F5344CB8AC3E}">
        <p14:creationId xmlns:p14="http://schemas.microsoft.com/office/powerpoint/2010/main" val="398695061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41F217BE-A43A-46A9-BC10-72EEA59E16E2}"/>
              </a:ext>
            </a:extLst>
          </p:cNvPr>
          <p:cNvSpPr>
            <a:spLocks noGrp="1" noChangeArrowheads="1"/>
          </p:cNvSpPr>
          <p:nvPr>
            <p:ph type="title"/>
          </p:nvPr>
        </p:nvSpPr>
        <p:spPr>
          <a:xfrm>
            <a:off x="2373314" y="227243"/>
            <a:ext cx="7837487" cy="576263"/>
          </a:xfrm>
        </p:spPr>
        <p:txBody>
          <a:bodyPr/>
          <a:lstStyle/>
          <a:p>
            <a:pPr eaLnBrk="1" hangingPunct="1"/>
            <a:r>
              <a:rPr lang="en-US" altLang="en-US" dirty="0"/>
              <a:t>Solution Using test_and_set()</a:t>
            </a:r>
          </a:p>
        </p:txBody>
      </p:sp>
      <p:sp>
        <p:nvSpPr>
          <p:cNvPr id="18435" name="Rectangle 3">
            <a:extLst>
              <a:ext uri="{FF2B5EF4-FFF2-40B4-BE49-F238E27FC236}">
                <a16:creationId xmlns:a16="http://schemas.microsoft.com/office/drawing/2014/main" id="{8373B695-ABAB-490F-AEA7-7E59C905C7D0}"/>
              </a:ext>
            </a:extLst>
          </p:cNvPr>
          <p:cNvSpPr>
            <a:spLocks noGrp="1" noChangeArrowheads="1"/>
          </p:cNvSpPr>
          <p:nvPr>
            <p:ph idx="1"/>
          </p:nvPr>
        </p:nvSpPr>
        <p:spPr>
          <a:xfrm>
            <a:off x="2568575" y="1193800"/>
            <a:ext cx="7054850" cy="5067300"/>
          </a:xfrm>
        </p:spPr>
        <p:txBody>
          <a:bodyPr/>
          <a:lstStyle/>
          <a:p>
            <a:pPr>
              <a:lnSpc>
                <a:spcPct val="90000"/>
              </a:lnSpc>
              <a:tabLst>
                <a:tab pos="741363" algn="l"/>
                <a:tab pos="1022350" algn="l"/>
                <a:tab pos="1258888" algn="l"/>
              </a:tabLst>
            </a:pPr>
            <a:r>
              <a:rPr lang="en-US" altLang="en-US" dirty="0"/>
              <a:t>Shared </a:t>
            </a:r>
            <a:r>
              <a:rPr lang="en-US" altLang="en-US" dirty="0" err="1"/>
              <a:t>boolean</a:t>
            </a:r>
            <a:r>
              <a:rPr lang="en-US" altLang="en-US" dirty="0"/>
              <a:t> variable </a:t>
            </a:r>
            <a:r>
              <a:rPr lang="en-US" altLang="en-US" b="1" dirty="0">
                <a:latin typeface="Courier New" panose="02070309020205020404" pitchFamily="49" charset="0"/>
                <a:cs typeface="Courier New" panose="02070309020205020404" pitchFamily="49" charset="0"/>
              </a:rPr>
              <a:t>lock</a:t>
            </a:r>
            <a:r>
              <a:rPr lang="en-US" altLang="en-US" dirty="0"/>
              <a:t>, initialized to </a:t>
            </a:r>
            <a:r>
              <a:rPr lang="en-US" altLang="en-US" b="1" dirty="0">
                <a:latin typeface="Courier New" panose="02070309020205020404" pitchFamily="49" charset="0"/>
                <a:cs typeface="Courier New" panose="02070309020205020404" pitchFamily="49" charset="0"/>
              </a:rPr>
              <a:t>false</a:t>
            </a:r>
          </a:p>
          <a:p>
            <a:pPr>
              <a:lnSpc>
                <a:spcPct val="90000"/>
              </a:lnSpc>
              <a:tabLst>
                <a:tab pos="741363" algn="l"/>
                <a:tab pos="1022350" algn="l"/>
                <a:tab pos="1258888" algn="l"/>
              </a:tabLst>
            </a:pPr>
            <a:r>
              <a:rPr lang="en-US" altLang="en-US" dirty="0"/>
              <a:t>Solution:</a:t>
            </a:r>
            <a:endParaRPr lang="en-US" altLang="en-US" sz="1400" b="1" dirty="0">
              <a:latin typeface="Courier New" panose="02070309020205020404" pitchFamily="49" charset="0"/>
              <a:cs typeface="Courier New" panose="02070309020205020404" pitchFamily="49" charset="0"/>
            </a:endParaRPr>
          </a:p>
          <a:p>
            <a:pPr>
              <a:buNone/>
              <a:tabLst>
                <a:tab pos="741363" algn="l"/>
                <a:tab pos="1022350" algn="l"/>
                <a:tab pos="1258888" algn="l"/>
              </a:tabLst>
            </a:pPr>
            <a:r>
              <a:rPr lang="en-US" altLang="en-US" sz="1400" b="1" dirty="0">
                <a:latin typeface="Courier New" panose="02070309020205020404" pitchFamily="49" charset="0"/>
                <a:cs typeface="Courier New" panose="02070309020205020404" pitchFamily="49" charset="0"/>
              </a:rPr>
              <a:t>       </a:t>
            </a:r>
            <a:r>
              <a:rPr lang="en-US" altLang="en-US" sz="1600" b="1" dirty="0">
                <a:solidFill>
                  <a:srgbClr val="000000"/>
                </a:solidFill>
                <a:latin typeface="Courier New" panose="02070309020205020404" pitchFamily="49" charset="0"/>
                <a:cs typeface="Courier New" panose="02070309020205020404" pitchFamily="49" charset="0"/>
              </a:rPr>
              <a:t>do {</a:t>
            </a:r>
            <a:br>
              <a:rPr lang="en-US" altLang="en-US" sz="1600" b="1" dirty="0">
                <a:solidFill>
                  <a:srgbClr val="000000"/>
                </a:solidFill>
                <a:latin typeface="Courier New" panose="02070309020205020404" pitchFamily="49" charset="0"/>
                <a:cs typeface="Courier New" panose="02070309020205020404" pitchFamily="49" charset="0"/>
              </a:rPr>
            </a:br>
            <a:r>
              <a:rPr lang="en-US" altLang="en-US" sz="1600" b="1" dirty="0">
                <a:solidFill>
                  <a:srgbClr val="000000"/>
                </a:solidFill>
                <a:latin typeface="Courier New" panose="02070309020205020404" pitchFamily="49" charset="0"/>
                <a:cs typeface="Courier New" panose="02070309020205020404" pitchFamily="49" charset="0"/>
              </a:rPr>
              <a:t>          while (test_and_set(&amp;lock)) </a:t>
            </a:r>
          </a:p>
          <a:p>
            <a:pPr>
              <a:buNone/>
              <a:tabLst>
                <a:tab pos="741363" algn="l"/>
                <a:tab pos="1022350" algn="l"/>
                <a:tab pos="1258888" algn="l"/>
              </a:tabLst>
            </a:pPr>
            <a:r>
              <a:rPr lang="en-US" altLang="en-US" sz="1600" b="1" dirty="0">
                <a:solidFill>
                  <a:srgbClr val="000000"/>
                </a:solidFill>
                <a:latin typeface="Courier New" panose="02070309020205020404" pitchFamily="49" charset="0"/>
                <a:cs typeface="Courier New" panose="02070309020205020404" pitchFamily="49" charset="0"/>
              </a:rPr>
              <a:t>             ; /* do nothing */ </a:t>
            </a:r>
            <a:br>
              <a:rPr lang="en-US" altLang="en-US" sz="1600" b="1" dirty="0">
                <a:solidFill>
                  <a:srgbClr val="000000"/>
                </a:solidFill>
                <a:latin typeface="Courier New" panose="02070309020205020404" pitchFamily="49" charset="0"/>
                <a:cs typeface="Courier New" panose="02070309020205020404" pitchFamily="49" charset="0"/>
              </a:rPr>
            </a:br>
            <a:endParaRPr lang="en-US" altLang="en-US" sz="1600" b="1" dirty="0">
              <a:solidFill>
                <a:srgbClr val="000000"/>
              </a:solidFill>
              <a:latin typeface="Courier New" panose="02070309020205020404" pitchFamily="49" charset="0"/>
              <a:cs typeface="Courier New" panose="02070309020205020404" pitchFamily="49" charset="0"/>
            </a:endParaRPr>
          </a:p>
          <a:p>
            <a:pPr>
              <a:buNone/>
              <a:tabLst>
                <a:tab pos="741363" algn="l"/>
                <a:tab pos="1022350" algn="l"/>
                <a:tab pos="1258888" algn="l"/>
              </a:tabLst>
            </a:pPr>
            <a:r>
              <a:rPr lang="en-US" altLang="en-US" sz="1600" b="1" dirty="0">
                <a:solidFill>
                  <a:srgbClr val="000000"/>
                </a:solidFill>
                <a:latin typeface="Courier New" panose="02070309020205020404" pitchFamily="49" charset="0"/>
                <a:cs typeface="Courier New" panose="02070309020205020404" pitchFamily="49" charset="0"/>
              </a:rPr>
              <a:t>                 /* critical section */ </a:t>
            </a:r>
            <a:br>
              <a:rPr lang="en-US" altLang="en-US" sz="1600" b="1" dirty="0">
                <a:solidFill>
                  <a:srgbClr val="000000"/>
                </a:solidFill>
                <a:latin typeface="Courier New" panose="02070309020205020404" pitchFamily="49" charset="0"/>
                <a:cs typeface="Courier New" panose="02070309020205020404" pitchFamily="49" charset="0"/>
              </a:rPr>
            </a:br>
            <a:endParaRPr lang="en-US" altLang="en-US" sz="1600" b="1" dirty="0">
              <a:solidFill>
                <a:srgbClr val="000000"/>
              </a:solidFill>
              <a:latin typeface="Courier New" panose="02070309020205020404" pitchFamily="49" charset="0"/>
              <a:cs typeface="Courier New" panose="02070309020205020404" pitchFamily="49" charset="0"/>
            </a:endParaRPr>
          </a:p>
          <a:p>
            <a:pPr>
              <a:buNone/>
              <a:tabLst>
                <a:tab pos="741363" algn="l"/>
                <a:tab pos="1022350" algn="l"/>
                <a:tab pos="1258888" algn="l"/>
              </a:tabLst>
            </a:pPr>
            <a:r>
              <a:rPr lang="en-US" altLang="en-US" sz="1600" b="1" dirty="0">
                <a:solidFill>
                  <a:srgbClr val="000000"/>
                </a:solidFill>
                <a:latin typeface="Courier New" panose="02070309020205020404" pitchFamily="49" charset="0"/>
                <a:cs typeface="Courier New" panose="02070309020205020404" pitchFamily="49" charset="0"/>
              </a:rPr>
              <a:t>          lock = false; </a:t>
            </a:r>
          </a:p>
          <a:p>
            <a:pPr>
              <a:buNone/>
              <a:tabLst>
                <a:tab pos="741363" algn="l"/>
                <a:tab pos="1022350" algn="l"/>
                <a:tab pos="1258888" algn="l"/>
              </a:tabLst>
            </a:pPr>
            <a:r>
              <a:rPr lang="en-US" altLang="en-US" sz="1600" b="1" dirty="0">
                <a:solidFill>
                  <a:srgbClr val="000000"/>
                </a:solidFill>
                <a:latin typeface="Courier New" panose="02070309020205020404" pitchFamily="49" charset="0"/>
                <a:cs typeface="Courier New" panose="02070309020205020404" pitchFamily="49" charset="0"/>
              </a:rPr>
              <a:t>                 /* remainder section */ </a:t>
            </a:r>
          </a:p>
          <a:p>
            <a:pPr>
              <a:buNone/>
              <a:tabLst>
                <a:tab pos="741363" algn="l"/>
                <a:tab pos="1022350" algn="l"/>
                <a:tab pos="1258888" algn="l"/>
              </a:tabLst>
            </a:pPr>
            <a:r>
              <a:rPr lang="en-US" altLang="en-US" sz="1600" b="1" dirty="0">
                <a:solidFill>
                  <a:srgbClr val="000000"/>
                </a:solidFill>
                <a:latin typeface="Courier New" panose="02070309020205020404" pitchFamily="49" charset="0"/>
                <a:cs typeface="Courier New" panose="02070309020205020404" pitchFamily="49" charset="0"/>
              </a:rPr>
              <a:t>       } while (true);</a:t>
            </a:r>
          </a:p>
          <a:p>
            <a:pPr>
              <a:buNone/>
              <a:tabLst>
                <a:tab pos="741363" algn="l"/>
                <a:tab pos="1022350" algn="l"/>
                <a:tab pos="1258888" algn="l"/>
              </a:tabLst>
            </a:pPr>
            <a:endParaRPr lang="en-US" altLang="en-US" sz="1600" b="1" dirty="0">
              <a:solidFill>
                <a:srgbClr val="000000"/>
              </a:solidFill>
              <a:latin typeface="Courier New" panose="02070309020205020404" pitchFamily="49" charset="0"/>
              <a:cs typeface="Courier New" panose="02070309020205020404" pitchFamily="49" charset="0"/>
            </a:endParaRPr>
          </a:p>
          <a:p>
            <a:pPr>
              <a:tabLst>
                <a:tab pos="741363" algn="l"/>
                <a:tab pos="1022350" algn="l"/>
                <a:tab pos="1258888" algn="l"/>
              </a:tabLst>
            </a:pPr>
            <a:r>
              <a:rPr lang="en-US" altLang="en-US" dirty="0"/>
              <a:t>Does it solve the critical-section problem?</a:t>
            </a:r>
          </a:p>
          <a:p>
            <a:pPr>
              <a:lnSpc>
                <a:spcPct val="90000"/>
              </a:lnSpc>
              <a:buNone/>
              <a:tabLst>
                <a:tab pos="741363" algn="l"/>
                <a:tab pos="1022350" algn="l"/>
                <a:tab pos="1258888" algn="l"/>
              </a:tabLst>
            </a:pPr>
            <a:endParaRPr lang="en-US" altLang="en-US" dirty="0"/>
          </a:p>
          <a:p>
            <a:pPr>
              <a:lnSpc>
                <a:spcPct val="90000"/>
              </a:lnSpc>
              <a:buNone/>
              <a:tabLst>
                <a:tab pos="741363" algn="l"/>
                <a:tab pos="1022350" algn="l"/>
                <a:tab pos="1258888" algn="l"/>
              </a:tabLst>
            </a:pPr>
            <a:r>
              <a:rPr lang="en-US" altLang="en-US" dirty="0"/>
              <a:t>               </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1A49B8FB-3200-4536-BAF9-78B70AEA887B}"/>
              </a:ext>
            </a:extLst>
          </p:cNvPr>
          <p:cNvSpPr>
            <a:spLocks noGrp="1"/>
          </p:cNvSpPr>
          <p:nvPr>
            <p:ph type="title"/>
          </p:nvPr>
        </p:nvSpPr>
        <p:spPr>
          <a:xfrm>
            <a:off x="2417622" y="140434"/>
            <a:ext cx="8229600" cy="576262"/>
          </a:xfrm>
        </p:spPr>
        <p:txBody>
          <a:bodyPr/>
          <a:lstStyle/>
          <a:p>
            <a:r>
              <a:rPr lang="en-US" altLang="en-US" dirty="0"/>
              <a:t>The </a:t>
            </a:r>
            <a:r>
              <a:rPr lang="en-US" altLang="en-US" dirty="0" err="1"/>
              <a:t>compare_and_swap</a:t>
            </a:r>
            <a:r>
              <a:rPr lang="en-US" altLang="en-US" dirty="0"/>
              <a:t>  Instruction </a:t>
            </a:r>
          </a:p>
        </p:txBody>
      </p:sp>
      <p:sp>
        <p:nvSpPr>
          <p:cNvPr id="97282" name="Content Placeholder 2">
            <a:extLst>
              <a:ext uri="{FF2B5EF4-FFF2-40B4-BE49-F238E27FC236}">
                <a16:creationId xmlns:a16="http://schemas.microsoft.com/office/drawing/2014/main" id="{AA450727-31EB-4901-A991-F21A53F3C62A}"/>
              </a:ext>
            </a:extLst>
          </p:cNvPr>
          <p:cNvSpPr>
            <a:spLocks noGrp="1"/>
          </p:cNvSpPr>
          <p:nvPr>
            <p:ph idx="1"/>
          </p:nvPr>
        </p:nvSpPr>
        <p:spPr>
          <a:xfrm>
            <a:off x="2330450" y="1046451"/>
            <a:ext cx="7807615" cy="2663102"/>
          </a:xfrm>
        </p:spPr>
        <p:txBody>
          <a:bodyPr/>
          <a:lstStyle/>
          <a:p>
            <a:r>
              <a:rPr lang="en-US" altLang="en-US" dirty="0"/>
              <a:t>Definition</a:t>
            </a:r>
          </a:p>
          <a:p>
            <a:pPr>
              <a:buNone/>
              <a:tabLst>
                <a:tab pos="741363" algn="l"/>
                <a:tab pos="1022350" algn="l"/>
                <a:tab pos="1258888" algn="l"/>
              </a:tabLst>
            </a:pPr>
            <a:r>
              <a:rPr lang="en-US" altLang="en-US" b="1" dirty="0">
                <a:latin typeface="Courier New" panose="02070309020205020404" pitchFamily="49" charset="0"/>
              </a:rPr>
              <a:t>    </a:t>
            </a:r>
            <a:r>
              <a:rPr lang="en-US" altLang="en-US" sz="1400" b="1" dirty="0">
                <a:latin typeface="Courier New" panose="02070309020205020404" pitchFamily="49" charset="0"/>
              </a:rPr>
              <a:t>int </a:t>
            </a:r>
            <a:r>
              <a:rPr lang="en-US" altLang="en-US" sz="1400" b="1" dirty="0" err="1">
                <a:latin typeface="Courier New" panose="02070309020205020404" pitchFamily="49" charset="0"/>
              </a:rPr>
              <a:t>compare_and_swap</a:t>
            </a:r>
            <a:r>
              <a:rPr lang="en-US" altLang="en-US" sz="1400" b="1" dirty="0">
                <a:latin typeface="Courier New" panose="02070309020205020404" pitchFamily="49" charset="0"/>
              </a:rPr>
              <a:t>(int *value, int expected, int </a:t>
            </a:r>
            <a:r>
              <a:rPr lang="en-US" altLang="en-US" sz="1400" b="1" dirty="0" err="1">
                <a:latin typeface="Courier New" panose="02070309020205020404" pitchFamily="49" charset="0"/>
              </a:rPr>
              <a:t>new_value</a:t>
            </a:r>
            <a:r>
              <a:rPr lang="en-US" altLang="en-US" sz="1400" b="1" dirty="0">
                <a:latin typeface="Courier New" panose="02070309020205020404" pitchFamily="49" charset="0"/>
              </a:rPr>
              <a:t>)</a:t>
            </a:r>
          </a:p>
          <a:p>
            <a:pPr>
              <a:buNone/>
              <a:tabLst>
                <a:tab pos="741363" algn="l"/>
                <a:tab pos="1022350" algn="l"/>
                <a:tab pos="1258888" algn="l"/>
              </a:tabLst>
            </a:pPr>
            <a:r>
              <a:rPr lang="en-US" altLang="en-US" sz="1400" b="1" dirty="0">
                <a:latin typeface="Courier New" panose="02070309020205020404" pitchFamily="49" charset="0"/>
              </a:rPr>
              <a:t>      {                  </a:t>
            </a:r>
          </a:p>
          <a:p>
            <a:pPr>
              <a:buNone/>
              <a:tabLst>
                <a:tab pos="741363" algn="l"/>
                <a:tab pos="1022350" algn="l"/>
                <a:tab pos="1258888" algn="l"/>
              </a:tabLst>
            </a:pPr>
            <a:r>
              <a:rPr lang="en-US" altLang="en-US" sz="1400" b="1" dirty="0">
                <a:latin typeface="Courier New" panose="02070309020205020404" pitchFamily="49" charset="0"/>
              </a:rPr>
              <a:t>   </a:t>
            </a:r>
            <a:r>
              <a:rPr lang="en-US" altLang="en-US" b="1" dirty="0">
                <a:latin typeface="Courier New" panose="02070309020205020404" pitchFamily="49" charset="0"/>
              </a:rPr>
              <a:t>    </a:t>
            </a:r>
            <a:r>
              <a:rPr lang="en-US" altLang="en-US" sz="1400" b="1" dirty="0">
                <a:latin typeface="Courier New" panose="02070309020205020404" pitchFamily="49" charset="0"/>
              </a:rPr>
              <a:t>int temp = *value; </a:t>
            </a:r>
          </a:p>
          <a:p>
            <a:pPr>
              <a:buNone/>
              <a:tabLst>
                <a:tab pos="741363" algn="l"/>
                <a:tab pos="1022350" algn="l"/>
                <a:tab pos="1258888" algn="l"/>
              </a:tabLst>
            </a:pPr>
            <a:r>
              <a:rPr lang="en-US" altLang="en-US" sz="1400" b="1" dirty="0">
                <a:latin typeface="Courier New" panose="02070309020205020404" pitchFamily="49" charset="0"/>
              </a:rPr>
              <a:t>        if (*value == expected) </a:t>
            </a:r>
          </a:p>
          <a:p>
            <a:pPr>
              <a:buNone/>
              <a:tabLst>
                <a:tab pos="741363" algn="l"/>
                <a:tab pos="1022350" algn="l"/>
                <a:tab pos="1258888" algn="l"/>
              </a:tabLst>
            </a:pPr>
            <a:r>
              <a:rPr lang="en-US" altLang="en-US" sz="1400" b="1" dirty="0">
                <a:latin typeface="Courier New" panose="02070309020205020404" pitchFamily="49" charset="0"/>
              </a:rPr>
              <a:t>            *value = </a:t>
            </a:r>
            <a:r>
              <a:rPr lang="en-US" altLang="en-US" sz="1400" b="1" dirty="0" err="1">
                <a:latin typeface="Courier New" panose="02070309020205020404" pitchFamily="49" charset="0"/>
              </a:rPr>
              <a:t>new_value</a:t>
            </a:r>
            <a:r>
              <a:rPr lang="en-US" altLang="en-US" sz="1400" b="1" dirty="0">
                <a:latin typeface="Courier New" panose="02070309020205020404" pitchFamily="49" charset="0"/>
              </a:rPr>
              <a:t>; </a:t>
            </a:r>
          </a:p>
          <a:p>
            <a:pPr>
              <a:buNone/>
              <a:tabLst>
                <a:tab pos="741363" algn="l"/>
                <a:tab pos="1022350" algn="l"/>
                <a:tab pos="1258888" algn="l"/>
              </a:tabLst>
            </a:pPr>
            <a:r>
              <a:rPr lang="en-US" altLang="en-US" sz="1400" b="1" dirty="0">
                <a:latin typeface="Courier New" panose="02070309020205020404" pitchFamily="49" charset="0"/>
              </a:rPr>
              <a:t>         return temp; </a:t>
            </a:r>
          </a:p>
          <a:p>
            <a:pPr>
              <a:buNone/>
              <a:tabLst>
                <a:tab pos="741363" algn="l"/>
                <a:tab pos="1022350" algn="l"/>
                <a:tab pos="1258888" algn="l"/>
              </a:tabLst>
            </a:pPr>
            <a:r>
              <a:rPr lang="en-US" altLang="en-US" b="1" dirty="0">
                <a:latin typeface="Courier New" panose="02070309020205020404" pitchFamily="49" charset="0"/>
              </a:rPr>
              <a:t>     } </a:t>
            </a:r>
            <a:endParaRPr lang="en-US" altLang="en-US" dirty="0"/>
          </a:p>
          <a:p>
            <a:r>
              <a:rPr lang="en-US" altLang="en-US" dirty="0"/>
              <a:t>Properties</a:t>
            </a:r>
          </a:p>
          <a:p>
            <a:pPr lvl="1"/>
            <a:r>
              <a:rPr lang="en-US" altLang="en-US" dirty="0"/>
              <a:t>Executed atomically</a:t>
            </a:r>
          </a:p>
          <a:p>
            <a:pPr lvl="1"/>
            <a:r>
              <a:rPr lang="en-US" altLang="en-US" dirty="0"/>
              <a:t>Returns the original value of passed parameter </a:t>
            </a:r>
            <a:r>
              <a:rPr lang="en-US" altLang="en-US" b="1" dirty="0">
                <a:latin typeface="Courier New" panose="02070309020205020404" pitchFamily="49" charset="0"/>
                <a:cs typeface="Courier New" panose="02070309020205020404" pitchFamily="49" charset="0"/>
              </a:rPr>
              <a:t>value</a:t>
            </a:r>
            <a:endParaRPr lang="en-US" altLang="en-US" dirty="0"/>
          </a:p>
          <a:p>
            <a:pPr lvl="1"/>
            <a:r>
              <a:rPr lang="en-US" altLang="en-US" dirty="0"/>
              <a:t>Set  the variable </a:t>
            </a:r>
            <a:r>
              <a:rPr lang="en-US" altLang="en-US" b="1" dirty="0">
                <a:latin typeface="Courier New" panose="02070309020205020404" pitchFamily="49" charset="0"/>
                <a:cs typeface="Courier New" panose="02070309020205020404" pitchFamily="49" charset="0"/>
              </a:rPr>
              <a:t>value</a:t>
            </a:r>
            <a:r>
              <a:rPr lang="en-US" altLang="en-US" dirty="0"/>
              <a:t> the value of the passed parameter </a:t>
            </a:r>
            <a:r>
              <a:rPr lang="en-US" altLang="en-US" b="1" dirty="0" err="1">
                <a:latin typeface="Courier New" panose="02070309020205020404" pitchFamily="49" charset="0"/>
                <a:cs typeface="Courier New" panose="02070309020205020404" pitchFamily="49" charset="0"/>
              </a:rPr>
              <a:t>new_value</a:t>
            </a:r>
            <a:r>
              <a:rPr lang="en-US" altLang="en-US" dirty="0"/>
              <a:t> but only if </a:t>
            </a:r>
            <a:r>
              <a:rPr lang="en-US" altLang="en-US" b="1" dirty="0">
                <a:latin typeface="Courier New" panose="02070309020205020404" pitchFamily="49" charset="0"/>
                <a:cs typeface="Courier New" panose="02070309020205020404" pitchFamily="49" charset="0"/>
              </a:rPr>
              <a:t>*value == expected </a:t>
            </a:r>
            <a:r>
              <a:rPr lang="en-US" altLang="en-US" dirty="0"/>
              <a:t>is true. That is, the swap takes place only under this condition.</a:t>
            </a:r>
          </a:p>
          <a:p>
            <a:pPr lvl="1"/>
            <a:endParaRPr lang="en-US" altLang="en-US" dirty="0"/>
          </a:p>
        </p:txBody>
      </p:sp>
    </p:spTree>
    <p:extLst>
      <p:ext uri="{BB962C8B-B14F-4D97-AF65-F5344CB8AC3E}">
        <p14:creationId xmlns:p14="http://schemas.microsoft.com/office/powerpoint/2010/main" val="388187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2614614" y="212726"/>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2330450" y="1233489"/>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3C9369D-1B62-4590-85E2-B896C59BEDB4}"/>
              </a:ext>
            </a:extLst>
          </p:cNvPr>
          <p:cNvSpPr>
            <a:spLocks noGrp="1" noChangeArrowheads="1"/>
          </p:cNvSpPr>
          <p:nvPr>
            <p:ph type="title"/>
          </p:nvPr>
        </p:nvSpPr>
        <p:spPr>
          <a:xfrm>
            <a:off x="2716213" y="219076"/>
            <a:ext cx="7567612" cy="576263"/>
          </a:xfrm>
        </p:spPr>
        <p:txBody>
          <a:bodyPr/>
          <a:lstStyle/>
          <a:p>
            <a:pPr eaLnBrk="1" hangingPunct="1"/>
            <a:r>
              <a:rPr lang="en-US" altLang="en-US" dirty="0"/>
              <a:t>Solution using </a:t>
            </a:r>
            <a:r>
              <a:rPr lang="en-US" altLang="en-US" dirty="0" err="1"/>
              <a:t>compare_and_swap</a:t>
            </a:r>
            <a:endParaRPr lang="en-US" altLang="en-US" dirty="0"/>
          </a:p>
        </p:txBody>
      </p:sp>
      <p:sp>
        <p:nvSpPr>
          <p:cNvPr id="37890" name="Rectangle 3">
            <a:extLst>
              <a:ext uri="{FF2B5EF4-FFF2-40B4-BE49-F238E27FC236}">
                <a16:creationId xmlns:a16="http://schemas.microsoft.com/office/drawing/2014/main" id="{FB36B605-24F7-4EAF-99B9-DC6343A49A68}"/>
              </a:ext>
            </a:extLst>
          </p:cNvPr>
          <p:cNvSpPr>
            <a:spLocks noGrp="1" noChangeArrowheads="1"/>
          </p:cNvSpPr>
          <p:nvPr>
            <p:ph idx="1"/>
          </p:nvPr>
        </p:nvSpPr>
        <p:spPr>
          <a:xfrm>
            <a:off x="2351088" y="1211264"/>
            <a:ext cx="7766050" cy="4333875"/>
          </a:xfrm>
        </p:spPr>
        <p:txBody>
          <a:bodyPr/>
          <a:lstStyle/>
          <a:p>
            <a:pPr>
              <a:lnSpc>
                <a:spcPct val="90000"/>
              </a:lnSpc>
              <a:tabLst>
                <a:tab pos="741363" algn="l"/>
                <a:tab pos="1022350" algn="l"/>
                <a:tab pos="1258888" algn="l"/>
              </a:tabLst>
            </a:pPr>
            <a:r>
              <a:rPr lang="en-US" altLang="en-US" dirty="0"/>
              <a:t>Shared integer  </a:t>
            </a:r>
            <a:r>
              <a:rPr lang="en-US" altLang="ja-JP" b="1" dirty="0">
                <a:latin typeface="Courier New" panose="02070309020205020404" pitchFamily="49" charset="0"/>
                <a:cs typeface="Courier New" panose="02070309020205020404" pitchFamily="49" charset="0"/>
              </a:rPr>
              <a:t>lock</a:t>
            </a:r>
            <a:r>
              <a:rPr lang="en-US" altLang="ja-JP" dirty="0"/>
              <a:t>  initialized to 0; </a:t>
            </a:r>
          </a:p>
          <a:p>
            <a:pPr>
              <a:lnSpc>
                <a:spcPct val="90000"/>
              </a:lnSpc>
              <a:tabLst>
                <a:tab pos="741363" algn="l"/>
                <a:tab pos="1022350" algn="l"/>
                <a:tab pos="1258888" algn="l"/>
              </a:tabLst>
            </a:pPr>
            <a:r>
              <a:rPr lang="en-US" altLang="en-US" dirty="0"/>
              <a:t>Solution:</a:t>
            </a:r>
          </a:p>
          <a:p>
            <a:pPr>
              <a:buNone/>
              <a:tabLst>
                <a:tab pos="741363" algn="l"/>
                <a:tab pos="1022350" algn="l"/>
                <a:tab pos="1258888" algn="l"/>
              </a:tabLst>
            </a:pPr>
            <a:r>
              <a:rPr lang="en-US" altLang="en-US" b="1" dirty="0">
                <a:latin typeface="Courier New" panose="02070309020205020404" pitchFamily="49" charset="0"/>
              </a:rPr>
              <a:t>      </a:t>
            </a:r>
            <a:r>
              <a:rPr lang="en-US" altLang="en-US" sz="1600" b="1" dirty="0">
                <a:latin typeface="Courier New" panose="02070309020205020404" pitchFamily="49" charset="0"/>
              </a:rPr>
              <a:t>while (true){</a:t>
            </a:r>
            <a:br>
              <a:rPr lang="en-US" altLang="en-US" sz="1600" b="1" dirty="0">
                <a:latin typeface="Courier New" panose="02070309020205020404" pitchFamily="49" charset="0"/>
              </a:rPr>
            </a:br>
            <a:r>
              <a:rPr lang="en-US" altLang="en-US" sz="1600" b="1" dirty="0">
                <a:latin typeface="Courier New" panose="02070309020205020404" pitchFamily="49" charset="0"/>
              </a:rPr>
              <a:t>    		while (</a:t>
            </a:r>
            <a:r>
              <a:rPr lang="en-US" altLang="en-US" sz="1600" b="1" dirty="0" err="1">
                <a:latin typeface="Courier New" panose="02070309020205020404" pitchFamily="49" charset="0"/>
              </a:rPr>
              <a:t>compare_and_swap</a:t>
            </a:r>
            <a:r>
              <a:rPr lang="en-US" altLang="en-US" sz="1600" b="1" dirty="0">
                <a:latin typeface="Courier New" panose="02070309020205020404" pitchFamily="49" charset="0"/>
              </a:rPr>
              <a:t>(&amp;lock, 0, 1) != 0) </a:t>
            </a:r>
          </a:p>
          <a:p>
            <a:pPr>
              <a:buNone/>
              <a:tabLst>
                <a:tab pos="741363" algn="l"/>
                <a:tab pos="1022350" algn="l"/>
                <a:tab pos="1258888" algn="l"/>
              </a:tabLst>
            </a:pPr>
            <a:r>
              <a:rPr lang="en-US" altLang="en-US" sz="1600" b="1" dirty="0">
                <a:latin typeface="Courier New" panose="02070309020205020404" pitchFamily="49" charset="0"/>
              </a:rPr>
              <a:t>            	; /* do nothing */ </a:t>
            </a:r>
            <a:br>
              <a:rPr lang="en-US" altLang="en-US" sz="1600" b="1" dirty="0">
                <a:latin typeface="Courier New" panose="02070309020205020404" pitchFamily="49" charset="0"/>
              </a:rPr>
            </a:br>
            <a:endParaRPr lang="en-US" altLang="en-US" sz="1600" b="1" dirty="0">
              <a:latin typeface="Courier New" panose="02070309020205020404" pitchFamily="49" charset="0"/>
            </a:endParaRPr>
          </a:p>
          <a:p>
            <a:pPr>
              <a:buNone/>
              <a:tabLst>
                <a:tab pos="741363" algn="l"/>
                <a:tab pos="1022350" algn="l"/>
                <a:tab pos="1258888" algn="l"/>
              </a:tabLst>
            </a:pPr>
            <a:r>
              <a:rPr lang="en-US" altLang="en-US" sz="1600" b="1" dirty="0">
                <a:latin typeface="Courier New" panose="02070309020205020404" pitchFamily="49" charset="0"/>
              </a:rPr>
              <a:t>       		/* critical section */ </a:t>
            </a:r>
            <a:br>
              <a:rPr lang="en-US" altLang="en-US" sz="1600" b="1" dirty="0">
                <a:latin typeface="Courier New" panose="02070309020205020404" pitchFamily="49" charset="0"/>
              </a:rPr>
            </a:br>
            <a:endParaRPr lang="en-US" altLang="en-US" sz="1600" b="1" dirty="0">
              <a:latin typeface="Courier New" panose="02070309020205020404" pitchFamily="49" charset="0"/>
            </a:endParaRPr>
          </a:p>
          <a:p>
            <a:pPr>
              <a:buNone/>
              <a:tabLst>
                <a:tab pos="741363" algn="l"/>
                <a:tab pos="1022350" algn="l"/>
                <a:tab pos="1258888" algn="l"/>
              </a:tabLst>
            </a:pPr>
            <a:r>
              <a:rPr lang="en-US" altLang="en-US" sz="1600" b="1" dirty="0">
                <a:latin typeface="Courier New" panose="02070309020205020404" pitchFamily="49" charset="0"/>
              </a:rPr>
              <a:t>       		lock = 0; </a:t>
            </a:r>
            <a:br>
              <a:rPr lang="en-US" altLang="en-US" sz="1600" b="1" dirty="0">
                <a:latin typeface="Courier New" panose="02070309020205020404" pitchFamily="49" charset="0"/>
              </a:rPr>
            </a:br>
            <a:endParaRPr lang="en-US" altLang="en-US" sz="1600" b="1" dirty="0">
              <a:latin typeface="Courier New" panose="02070309020205020404" pitchFamily="49" charset="0"/>
            </a:endParaRPr>
          </a:p>
          <a:p>
            <a:pPr>
              <a:buNone/>
              <a:tabLst>
                <a:tab pos="741363" algn="l"/>
                <a:tab pos="1022350" algn="l"/>
                <a:tab pos="1258888" algn="l"/>
              </a:tabLst>
            </a:pPr>
            <a:r>
              <a:rPr lang="en-US" altLang="en-US" sz="1600" b="1" dirty="0">
                <a:latin typeface="Courier New" panose="02070309020205020404" pitchFamily="49" charset="0"/>
              </a:rPr>
              <a:t>          /* remainder section */ </a:t>
            </a:r>
          </a:p>
          <a:p>
            <a:pPr>
              <a:buNone/>
              <a:tabLst>
                <a:tab pos="741363" algn="l"/>
                <a:tab pos="1022350" algn="l"/>
                <a:tab pos="1258888" algn="l"/>
              </a:tabLst>
            </a:pPr>
            <a:r>
              <a:rPr lang="en-US" altLang="en-US" sz="1600" b="1" dirty="0">
                <a:latin typeface="Courier New" panose="02070309020205020404" pitchFamily="49" charset="0"/>
              </a:rPr>
              <a:t>      } </a:t>
            </a:r>
          </a:p>
          <a:p>
            <a:pPr>
              <a:buNone/>
              <a:tabLst>
                <a:tab pos="741363" algn="l"/>
                <a:tab pos="1022350" algn="l"/>
                <a:tab pos="1258888" algn="l"/>
              </a:tabLst>
            </a:pPr>
            <a:endParaRPr lang="en-US" altLang="en-US" sz="1600" b="1" dirty="0">
              <a:latin typeface="Courier New" panose="02070309020205020404" pitchFamily="49" charset="0"/>
            </a:endParaRPr>
          </a:p>
          <a:p>
            <a:pPr>
              <a:tabLst>
                <a:tab pos="741363" algn="l"/>
                <a:tab pos="1022350" algn="l"/>
                <a:tab pos="1258888" algn="l"/>
              </a:tabLst>
            </a:pPr>
            <a:r>
              <a:rPr lang="en-US" altLang="en-US" dirty="0"/>
              <a:t>Does it solve the critical-section problem?</a:t>
            </a:r>
          </a:p>
          <a:p>
            <a:pPr marL="0" indent="0">
              <a:buNone/>
              <a:tabLst>
                <a:tab pos="741363" algn="l"/>
                <a:tab pos="1022350" algn="l"/>
                <a:tab pos="1258888" algn="l"/>
              </a:tabLst>
            </a:pPr>
            <a:endParaRPr lang="en-US" altLang="en-US" sz="1600" b="1" dirty="0">
              <a:latin typeface="Courier New" panose="02070309020205020404" pitchFamily="49" charset="0"/>
            </a:endParaRPr>
          </a:p>
          <a:p>
            <a:pPr>
              <a:lnSpc>
                <a:spcPct val="90000"/>
              </a:lnSpc>
              <a:buNone/>
              <a:tabLst>
                <a:tab pos="741363" algn="l"/>
                <a:tab pos="1022350" algn="l"/>
                <a:tab pos="1258888" algn="l"/>
              </a:tabLst>
            </a:pPr>
            <a:r>
              <a:rPr lang="en-US" altLang="en-US" sz="1600" dirty="0"/>
              <a:t>               </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EBB45E71-908A-408C-A87C-6066909BCCEC}"/>
              </a:ext>
            </a:extLst>
          </p:cNvPr>
          <p:cNvSpPr>
            <a:spLocks noGrp="1"/>
          </p:cNvSpPr>
          <p:nvPr>
            <p:ph type="title"/>
          </p:nvPr>
        </p:nvSpPr>
        <p:spPr>
          <a:xfrm>
            <a:off x="2741728" y="132320"/>
            <a:ext cx="7931150" cy="576262"/>
          </a:xfrm>
        </p:spPr>
        <p:txBody>
          <a:bodyPr/>
          <a:lstStyle/>
          <a:p>
            <a:r>
              <a:rPr lang="en-US" altLang="en-US" sz="2800" dirty="0"/>
              <a:t>Bounded-waiting with compare-and-swap</a:t>
            </a:r>
          </a:p>
        </p:txBody>
      </p:sp>
      <p:sp>
        <p:nvSpPr>
          <p:cNvPr id="39938" name="Content Placeholder 2">
            <a:extLst>
              <a:ext uri="{FF2B5EF4-FFF2-40B4-BE49-F238E27FC236}">
                <a16:creationId xmlns:a16="http://schemas.microsoft.com/office/drawing/2014/main" id="{4E8D67E4-BCAA-45F8-A130-6E0213E73223}"/>
              </a:ext>
            </a:extLst>
          </p:cNvPr>
          <p:cNvSpPr>
            <a:spLocks noGrp="1"/>
          </p:cNvSpPr>
          <p:nvPr>
            <p:ph idx="1"/>
          </p:nvPr>
        </p:nvSpPr>
        <p:spPr>
          <a:xfrm>
            <a:off x="2592389" y="1233489"/>
            <a:ext cx="6015037" cy="4530725"/>
          </a:xfrm>
        </p:spPr>
        <p:txBody>
          <a:bodyPr/>
          <a:lstStyle/>
          <a:p>
            <a:pPr marL="0" indent="0">
              <a:buNone/>
            </a:pPr>
            <a:r>
              <a:rPr lang="en-US" altLang="en-US" sz="1400" b="1" dirty="0">
                <a:latin typeface="Courier New" panose="02070309020205020404" pitchFamily="49" charset="0"/>
              </a:rPr>
              <a:t>while (true) {</a:t>
            </a:r>
            <a:br>
              <a:rPr lang="en-US" altLang="en-US" sz="1400" b="1" dirty="0">
                <a:latin typeface="Courier New" panose="02070309020205020404" pitchFamily="49" charset="0"/>
              </a:rPr>
            </a:br>
            <a:r>
              <a:rPr lang="en-US" altLang="en-US" sz="1400" b="1" dirty="0">
                <a:latin typeface="Courier New" panose="02070309020205020404" pitchFamily="49" charset="0"/>
              </a:rPr>
              <a:t>   waiting[</a:t>
            </a:r>
            <a:r>
              <a:rPr lang="en-US" altLang="en-US" sz="1400" b="1" dirty="0" err="1">
                <a:latin typeface="Courier New" panose="02070309020205020404" pitchFamily="49" charset="0"/>
              </a:rPr>
              <a:t>i</a:t>
            </a:r>
            <a:r>
              <a:rPr lang="en-US" altLang="en-US" sz="1400" b="1" dirty="0">
                <a:latin typeface="Courier New" panose="02070309020205020404" pitchFamily="49" charset="0"/>
              </a:rPr>
              <a:t>] = true;</a:t>
            </a:r>
            <a:br>
              <a:rPr lang="en-US" altLang="en-US" sz="1400" b="1" dirty="0">
                <a:latin typeface="Courier New" panose="02070309020205020404" pitchFamily="49" charset="0"/>
              </a:rPr>
            </a:br>
            <a:r>
              <a:rPr lang="en-US" altLang="en-US" sz="1400" b="1" dirty="0">
                <a:latin typeface="Courier New" panose="02070309020205020404" pitchFamily="49" charset="0"/>
              </a:rPr>
              <a:t>   key = 1;</a:t>
            </a:r>
            <a:br>
              <a:rPr lang="en-US" altLang="en-US" sz="1400" b="1" dirty="0">
                <a:latin typeface="Courier New" panose="02070309020205020404" pitchFamily="49" charset="0"/>
              </a:rPr>
            </a:br>
            <a:r>
              <a:rPr lang="en-US" altLang="en-US" sz="1400" b="1" dirty="0">
                <a:latin typeface="Courier New" panose="02070309020205020404" pitchFamily="49" charset="0"/>
              </a:rPr>
              <a:t>   while (waiting[</a:t>
            </a:r>
            <a:r>
              <a:rPr lang="en-US" altLang="en-US" sz="1400" b="1" dirty="0" err="1">
                <a:latin typeface="Courier New" panose="02070309020205020404" pitchFamily="49" charset="0"/>
              </a:rPr>
              <a:t>i</a:t>
            </a:r>
            <a:r>
              <a:rPr lang="en-US" altLang="en-US" sz="1400" b="1" dirty="0">
                <a:latin typeface="Courier New" panose="02070309020205020404" pitchFamily="49" charset="0"/>
              </a:rPr>
              <a:t>] &amp;&amp; key == 1) </a:t>
            </a:r>
          </a:p>
          <a:p>
            <a:pPr marL="0" indent="0">
              <a:buNone/>
            </a:pPr>
            <a:r>
              <a:rPr lang="en-US" altLang="en-US" sz="1400" b="1" dirty="0">
                <a:latin typeface="Courier New" panose="02070309020205020404" pitchFamily="49" charset="0"/>
              </a:rPr>
              <a:t>      key = </a:t>
            </a:r>
            <a:r>
              <a:rPr lang="en-US" altLang="en-US" sz="1400" b="1" dirty="0" err="1">
                <a:latin typeface="Courier New" panose="02070309020205020404" pitchFamily="49" charset="0"/>
              </a:rPr>
              <a:t>compare_and_swap</a:t>
            </a:r>
            <a:r>
              <a:rPr lang="en-US" altLang="en-US" sz="1400" b="1" dirty="0">
                <a:latin typeface="Courier New" panose="02070309020205020404" pitchFamily="49" charset="0"/>
              </a:rPr>
              <a:t>(&amp;lock,0,1); </a:t>
            </a:r>
          </a:p>
          <a:p>
            <a:pPr marL="0" indent="0">
              <a:buNone/>
            </a:pPr>
            <a:r>
              <a:rPr lang="en-US" altLang="en-US" sz="1400" b="1" dirty="0">
                <a:latin typeface="Courier New" panose="02070309020205020404" pitchFamily="49" charset="0"/>
              </a:rPr>
              <a:t>   waiting[</a:t>
            </a:r>
            <a:r>
              <a:rPr lang="en-US" altLang="en-US" sz="1400" b="1" dirty="0" err="1">
                <a:latin typeface="Courier New" panose="02070309020205020404" pitchFamily="49" charset="0"/>
              </a:rPr>
              <a:t>i</a:t>
            </a:r>
            <a:r>
              <a:rPr lang="en-US" altLang="en-US" sz="1400" b="1" dirty="0">
                <a:latin typeface="Courier New" panose="02070309020205020404" pitchFamily="49" charset="0"/>
              </a:rPr>
              <a:t>] = false; </a:t>
            </a:r>
          </a:p>
          <a:p>
            <a:pPr marL="0" indent="0">
              <a:buNone/>
            </a:pPr>
            <a:r>
              <a:rPr lang="en-US" altLang="en-US" sz="1400" b="1" dirty="0">
                <a:latin typeface="Courier New" panose="02070309020205020404" pitchFamily="49" charset="0"/>
              </a:rPr>
              <a:t>   /* critical section */ </a:t>
            </a:r>
          </a:p>
          <a:p>
            <a:pPr marL="0" indent="0">
              <a:buNone/>
            </a:pPr>
            <a:r>
              <a:rPr lang="en-US" altLang="en-US" sz="1400" b="1" dirty="0">
                <a:latin typeface="Courier New" panose="02070309020205020404" pitchFamily="49" charset="0"/>
              </a:rPr>
              <a:t>   j =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+ 1) % n; </a:t>
            </a:r>
          </a:p>
          <a:p>
            <a:pPr marL="0" indent="0">
              <a:buNone/>
            </a:pPr>
            <a:r>
              <a:rPr lang="en-US" altLang="en-US" sz="1400" b="1" dirty="0">
                <a:latin typeface="Courier New" panose="02070309020205020404" pitchFamily="49" charset="0"/>
              </a:rPr>
              <a:t>   while ((j !=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&amp;&amp; !waiting[j]) </a:t>
            </a:r>
          </a:p>
          <a:p>
            <a:pPr marL="0" indent="0">
              <a:buNone/>
            </a:pPr>
            <a:r>
              <a:rPr lang="en-US" altLang="en-US" sz="1400" b="1" dirty="0">
                <a:latin typeface="Courier New" panose="02070309020205020404" pitchFamily="49" charset="0"/>
              </a:rPr>
              <a:t>      j = (j + 1) % n; </a:t>
            </a:r>
          </a:p>
          <a:p>
            <a:pPr marL="0" indent="0">
              <a:buNone/>
            </a:pPr>
            <a:r>
              <a:rPr lang="en-US" altLang="en-US" sz="1400" b="1" dirty="0">
                <a:latin typeface="Courier New" panose="02070309020205020404" pitchFamily="49" charset="0"/>
              </a:rPr>
              <a:t>   if (j == </a:t>
            </a:r>
            <a:r>
              <a:rPr lang="en-US" altLang="en-US" sz="1400" b="1" dirty="0" err="1">
                <a:latin typeface="Courier New" panose="02070309020205020404" pitchFamily="49" charset="0"/>
              </a:rPr>
              <a:t>i</a:t>
            </a:r>
            <a:r>
              <a:rPr lang="en-US" altLang="en-US" sz="1400" b="1" dirty="0">
                <a:latin typeface="Courier New" panose="02070309020205020404" pitchFamily="49" charset="0"/>
              </a:rPr>
              <a:t>) </a:t>
            </a:r>
          </a:p>
          <a:p>
            <a:pPr marL="0" indent="0">
              <a:buNone/>
            </a:pPr>
            <a:r>
              <a:rPr lang="en-US" altLang="en-US" sz="1400" b="1" dirty="0">
                <a:latin typeface="Courier New" panose="02070309020205020404" pitchFamily="49" charset="0"/>
              </a:rPr>
              <a:t>      lock = 0; </a:t>
            </a:r>
          </a:p>
          <a:p>
            <a:pPr marL="0" indent="0">
              <a:buNone/>
            </a:pPr>
            <a:r>
              <a:rPr lang="en-US" altLang="en-US" sz="1400" b="1" dirty="0">
                <a:latin typeface="Courier New" panose="02070309020205020404" pitchFamily="49" charset="0"/>
              </a:rPr>
              <a:t>   else </a:t>
            </a:r>
          </a:p>
          <a:p>
            <a:pPr marL="0" indent="0">
              <a:buNone/>
            </a:pPr>
            <a:r>
              <a:rPr lang="en-US" altLang="en-US" sz="1400" b="1" dirty="0">
                <a:latin typeface="Courier New" panose="02070309020205020404" pitchFamily="49" charset="0"/>
              </a:rPr>
              <a:t>      waiting[j] = false; </a:t>
            </a:r>
          </a:p>
          <a:p>
            <a:pPr marL="0" indent="0">
              <a:buNone/>
            </a:pPr>
            <a:r>
              <a:rPr lang="en-US" altLang="en-US" sz="1400" b="1" dirty="0">
                <a:latin typeface="Courier New" panose="02070309020205020404" pitchFamily="49" charset="0"/>
              </a:rPr>
              <a:t>   /* remainder section */ </a:t>
            </a:r>
          </a:p>
          <a:p>
            <a:pPr marL="0" indent="0">
              <a:buNone/>
            </a:pPr>
            <a:r>
              <a:rPr lang="en-US" altLang="en-US" sz="1400" b="1" dirty="0">
                <a:latin typeface="Courier New" panose="02070309020205020404" pitchFamily="49" charset="0"/>
              </a:rPr>
              <a:t>}</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6862FF09-8BD5-44E3-9743-A9C942C521BE}"/>
              </a:ext>
            </a:extLst>
          </p:cNvPr>
          <p:cNvSpPr>
            <a:spLocks noGrp="1"/>
          </p:cNvSpPr>
          <p:nvPr>
            <p:ph type="title"/>
          </p:nvPr>
        </p:nvSpPr>
        <p:spPr>
          <a:xfrm>
            <a:off x="1981200" y="224522"/>
            <a:ext cx="8229600" cy="576262"/>
          </a:xfrm>
        </p:spPr>
        <p:txBody>
          <a:bodyPr/>
          <a:lstStyle/>
          <a:p>
            <a:r>
              <a:rPr lang="en-US" altLang="en-US" dirty="0"/>
              <a:t>Atomic Variables</a:t>
            </a:r>
          </a:p>
        </p:txBody>
      </p:sp>
      <p:sp>
        <p:nvSpPr>
          <p:cNvPr id="98306" name="Content Placeholder 2">
            <a:extLst>
              <a:ext uri="{FF2B5EF4-FFF2-40B4-BE49-F238E27FC236}">
                <a16:creationId xmlns:a16="http://schemas.microsoft.com/office/drawing/2014/main" id="{9375CC9B-92B8-4895-9A58-CAE891E48CB4}"/>
              </a:ext>
            </a:extLst>
          </p:cNvPr>
          <p:cNvSpPr>
            <a:spLocks noGrp="1"/>
          </p:cNvSpPr>
          <p:nvPr>
            <p:ph idx="1"/>
          </p:nvPr>
        </p:nvSpPr>
        <p:spPr>
          <a:xfrm>
            <a:off x="2330451" y="1233489"/>
            <a:ext cx="6724649" cy="4583111"/>
          </a:xfrm>
        </p:spPr>
        <p:txBody>
          <a:bodyPr/>
          <a:lstStyle/>
          <a:p>
            <a:r>
              <a:rPr lang="en-US" altLang="en-US" dirty="0"/>
              <a:t>Typically, instructions such as compare-and-swap are used as building blocks for other synchronization tools.</a:t>
            </a:r>
          </a:p>
          <a:p>
            <a:r>
              <a:rPr lang="en-US" altLang="en-US" dirty="0"/>
              <a:t>One tool is an </a:t>
            </a:r>
            <a:r>
              <a:rPr lang="en-US" altLang="en-US" b="1" dirty="0"/>
              <a:t>atomic variable </a:t>
            </a:r>
            <a:r>
              <a:rPr lang="en-US" altLang="en-US" dirty="0"/>
              <a:t>that provides </a:t>
            </a:r>
            <a:r>
              <a:rPr lang="en-US" altLang="en-US" i="1" dirty="0"/>
              <a:t>atomic</a:t>
            </a:r>
            <a:r>
              <a:rPr lang="en-US" altLang="en-US" dirty="0"/>
              <a:t> (uninterruptible) updates on basic data types such as integers and </a:t>
            </a:r>
            <a:r>
              <a:rPr lang="en-US" altLang="en-US" dirty="0" err="1"/>
              <a:t>booleans</a:t>
            </a:r>
            <a:r>
              <a:rPr lang="en-US" altLang="en-US" dirty="0"/>
              <a:t>.</a:t>
            </a:r>
          </a:p>
          <a:p>
            <a:r>
              <a:rPr lang="en-US" altLang="en-US" dirty="0"/>
              <a:t>For example:</a:t>
            </a:r>
          </a:p>
          <a:p>
            <a:pPr lvl="1"/>
            <a:r>
              <a:rPr lang="en-US" altLang="en-US" dirty="0"/>
              <a:t>Let </a:t>
            </a:r>
            <a:r>
              <a:rPr lang="en-US" altLang="en-US" sz="2000" b="1" dirty="0">
                <a:latin typeface="Courier New" panose="02070309020205020404" pitchFamily="49" charset="0"/>
                <a:cs typeface="Courier New" panose="02070309020205020404" pitchFamily="49" charset="0"/>
              </a:rPr>
              <a:t>sequence </a:t>
            </a:r>
            <a:r>
              <a:rPr lang="en-US" altLang="en-US" dirty="0"/>
              <a:t>be an atomic variable </a:t>
            </a:r>
          </a:p>
          <a:p>
            <a:pPr lvl="1"/>
            <a:r>
              <a:rPr lang="en-US" altLang="en-US" dirty="0"/>
              <a:t>Let  </a:t>
            </a:r>
            <a:r>
              <a:rPr lang="en-US" altLang="en-US" sz="2000" b="1" dirty="0">
                <a:latin typeface="Courier New" panose="02070309020205020404" pitchFamily="49" charset="0"/>
                <a:cs typeface="Courier New" panose="02070309020205020404" pitchFamily="49" charset="0"/>
              </a:rPr>
              <a:t>increment()</a:t>
            </a:r>
            <a:r>
              <a:rPr lang="en-US" altLang="en-US" dirty="0"/>
              <a:t> be operation on the atomic variable </a:t>
            </a:r>
            <a:r>
              <a:rPr lang="en-US" altLang="en-US" sz="2000" b="1" dirty="0">
                <a:latin typeface="Courier New" panose="02070309020205020404" pitchFamily="49" charset="0"/>
                <a:cs typeface="Courier New" panose="02070309020205020404" pitchFamily="49" charset="0"/>
              </a:rPr>
              <a:t>sequence</a:t>
            </a:r>
            <a:r>
              <a:rPr lang="en-US" altLang="en-US" dirty="0"/>
              <a:t> </a:t>
            </a:r>
          </a:p>
          <a:p>
            <a:pPr lvl="1"/>
            <a:r>
              <a:rPr lang="en-US" altLang="en-US" dirty="0"/>
              <a:t>The Command:</a:t>
            </a:r>
          </a:p>
          <a:p>
            <a:pPr marL="457200" lvl="1" indent="0">
              <a:buNone/>
            </a:pPr>
            <a:r>
              <a:rPr lang="en-US" altLang="en-US" b="1"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increment(&amp;sequence);</a:t>
            </a:r>
            <a:r>
              <a:rPr lang="en-US" altLang="en-US" sz="2000" dirty="0"/>
              <a:t> </a:t>
            </a:r>
          </a:p>
          <a:p>
            <a:pPr marL="457200" lvl="1" indent="0">
              <a:buNone/>
            </a:pPr>
            <a:r>
              <a:rPr lang="en-US" altLang="en-US" dirty="0"/>
              <a:t>      ensures </a:t>
            </a:r>
            <a:r>
              <a:rPr lang="en-US" altLang="en-US" sz="2000" b="1" dirty="0">
                <a:latin typeface="Courier New" panose="02070309020205020404" pitchFamily="49" charset="0"/>
                <a:cs typeface="Courier New" panose="02070309020205020404" pitchFamily="49" charset="0"/>
              </a:rPr>
              <a:t>sequence</a:t>
            </a:r>
            <a:r>
              <a:rPr lang="en-US" altLang="en-US" dirty="0"/>
              <a:t> is incremented without interruption:</a:t>
            </a:r>
            <a:br>
              <a:rPr lang="en-US" altLang="en-US" dirty="0"/>
            </a:br>
            <a:br>
              <a:rPr lang="en-US" altLang="en-US" dirty="0"/>
            </a:br>
            <a:endParaRPr lang="en-US" altLang="en-US"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354459D8-788F-4E7F-8143-7108348BF4A6}"/>
              </a:ext>
            </a:extLst>
          </p:cNvPr>
          <p:cNvSpPr>
            <a:spLocks noGrp="1"/>
          </p:cNvSpPr>
          <p:nvPr>
            <p:ph type="title"/>
          </p:nvPr>
        </p:nvSpPr>
        <p:spPr>
          <a:xfrm>
            <a:off x="1981200" y="224522"/>
            <a:ext cx="8229600" cy="576262"/>
          </a:xfrm>
        </p:spPr>
        <p:txBody>
          <a:bodyPr/>
          <a:lstStyle/>
          <a:p>
            <a:r>
              <a:rPr lang="en-US" altLang="en-US" dirty="0"/>
              <a:t>Atomic Variables</a:t>
            </a:r>
          </a:p>
        </p:txBody>
      </p:sp>
      <p:sp>
        <p:nvSpPr>
          <p:cNvPr id="99330" name="Content Placeholder 2">
            <a:extLst>
              <a:ext uri="{FF2B5EF4-FFF2-40B4-BE49-F238E27FC236}">
                <a16:creationId xmlns:a16="http://schemas.microsoft.com/office/drawing/2014/main" id="{777D8569-7C38-48EC-AED3-7ADEDDAAD5CF}"/>
              </a:ext>
            </a:extLst>
          </p:cNvPr>
          <p:cNvSpPr>
            <a:spLocks noGrp="1"/>
          </p:cNvSpPr>
          <p:nvPr>
            <p:ph idx="1"/>
          </p:nvPr>
        </p:nvSpPr>
        <p:spPr>
          <a:xfrm>
            <a:off x="2330450" y="1233489"/>
            <a:ext cx="8229600" cy="5329237"/>
          </a:xfrm>
        </p:spPr>
        <p:txBody>
          <a:bodyPr/>
          <a:lstStyle/>
          <a:p>
            <a:r>
              <a:rPr lang="en-US" altLang="en-US" dirty="0"/>
              <a:t>The </a:t>
            </a:r>
            <a:r>
              <a:rPr lang="en-US" altLang="en-US" b="1" dirty="0">
                <a:latin typeface="Courier New" panose="02070309020205020404" pitchFamily="49" charset="0"/>
                <a:cs typeface="Courier New" panose="02070309020205020404" pitchFamily="49" charset="0"/>
              </a:rPr>
              <a:t>increment()</a:t>
            </a:r>
            <a:r>
              <a:rPr lang="en-US" altLang="en-US" dirty="0"/>
              <a:t> function can be implemented as follows:</a:t>
            </a:r>
            <a:br>
              <a:rPr lang="en-US" altLang="en-US" dirty="0"/>
            </a:br>
            <a:br>
              <a:rPr lang="en-US" altLang="en-US" dirty="0"/>
            </a:br>
            <a:r>
              <a:rPr lang="en-US" altLang="en-US" b="1" dirty="0">
                <a:latin typeface="Courier New" panose="02070309020205020404" pitchFamily="49" charset="0"/>
                <a:cs typeface="Courier New" panose="02070309020205020404" pitchFamily="49" charset="0"/>
              </a:rPr>
              <a:t>void increment(</a:t>
            </a:r>
            <a:r>
              <a:rPr lang="en-US" altLang="en-US" b="1" dirty="0" err="1">
                <a:latin typeface="Courier New" panose="02070309020205020404" pitchFamily="49" charset="0"/>
                <a:cs typeface="Courier New" panose="02070309020205020404" pitchFamily="49" charset="0"/>
              </a:rPr>
              <a:t>atomic_int</a:t>
            </a:r>
            <a:r>
              <a:rPr lang="en-US" altLang="en-US" b="1" dirty="0">
                <a:latin typeface="Courier New" panose="02070309020205020404" pitchFamily="49" charset="0"/>
                <a:cs typeface="Courier New" panose="02070309020205020404" pitchFamily="49" charset="0"/>
              </a:rPr>
              <a:t> *v)</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int temp;</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do {</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temp = *v;</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while (temp != (</a:t>
            </a:r>
            <a:r>
              <a:rPr lang="en-US" altLang="en-US" b="1" dirty="0" err="1">
                <a:latin typeface="Courier New" panose="02070309020205020404" pitchFamily="49" charset="0"/>
                <a:cs typeface="Courier New" panose="02070309020205020404" pitchFamily="49" charset="0"/>
              </a:rPr>
              <a:t>compare_and_swap</a:t>
            </a:r>
            <a:r>
              <a:rPr lang="en-US" altLang="en-US" b="1" dirty="0">
                <a:latin typeface="Courier New" panose="02070309020205020404" pitchFamily="49" charset="0"/>
                <a:cs typeface="Courier New" panose="02070309020205020404" pitchFamily="49" charset="0"/>
              </a:rPr>
              <a:t>(v,temp,temp+1));</a:t>
            </a:r>
            <a:br>
              <a:rPr lang="en-US" altLang="en-US" b="1" dirty="0">
                <a:latin typeface="Courier New" panose="02070309020205020404" pitchFamily="49" charset="0"/>
                <a:cs typeface="Courier New" panose="02070309020205020404" pitchFamily="49" charset="0"/>
              </a:rPr>
            </a:br>
            <a:r>
              <a:rPr lang="en-US" altLang="en-US" b="1" dirty="0">
                <a:latin typeface="Courier New" panose="02070309020205020404" pitchFamily="49" charset="0"/>
                <a:cs typeface="Courier New" panose="02070309020205020404" pitchFamily="49" charset="0"/>
              </a:rPr>
              <a:t>} </a:t>
            </a:r>
            <a:br>
              <a:rPr lang="en-US" altLang="en-US" b="1" dirty="0">
                <a:latin typeface="Courier New" panose="02070309020205020404" pitchFamily="49" charset="0"/>
                <a:cs typeface="Courier New" panose="02070309020205020404" pitchFamily="49" charset="0"/>
              </a:rPr>
            </a:br>
            <a:br>
              <a:rPr lang="en-US" altLang="en-US" dirty="0"/>
            </a:br>
            <a:endParaRPr lang="en-US" altLang="en-US"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40AA77CE-6516-425F-91F7-E1576FF916A0}"/>
              </a:ext>
            </a:extLst>
          </p:cNvPr>
          <p:cNvSpPr>
            <a:spLocks noGrp="1" noChangeArrowheads="1"/>
          </p:cNvSpPr>
          <p:nvPr>
            <p:ph type="title"/>
          </p:nvPr>
        </p:nvSpPr>
        <p:spPr>
          <a:xfrm>
            <a:off x="1981200" y="144697"/>
            <a:ext cx="8229600" cy="576263"/>
          </a:xfrm>
        </p:spPr>
        <p:txBody>
          <a:bodyPr/>
          <a:lstStyle/>
          <a:p>
            <a:pPr eaLnBrk="1" hangingPunct="1"/>
            <a:r>
              <a:rPr lang="en-US" altLang="en-US" dirty="0"/>
              <a:t>Mutex Locks</a:t>
            </a:r>
          </a:p>
        </p:txBody>
      </p:sp>
      <p:sp>
        <p:nvSpPr>
          <p:cNvPr id="22531" name="Rectangle 3">
            <a:extLst>
              <a:ext uri="{FF2B5EF4-FFF2-40B4-BE49-F238E27FC236}">
                <a16:creationId xmlns:a16="http://schemas.microsoft.com/office/drawing/2014/main" id="{287F1076-6897-4824-ADA6-893AEF09D440}"/>
              </a:ext>
            </a:extLst>
          </p:cNvPr>
          <p:cNvSpPr>
            <a:spLocks noGrp="1" noChangeArrowheads="1"/>
          </p:cNvSpPr>
          <p:nvPr>
            <p:ph idx="1"/>
          </p:nvPr>
        </p:nvSpPr>
        <p:spPr>
          <a:xfrm>
            <a:off x="2351088" y="1074016"/>
            <a:ext cx="7579158" cy="4931930"/>
          </a:xfrm>
        </p:spPr>
        <p:txBody>
          <a:bodyPr/>
          <a:lstStyle/>
          <a:p>
            <a:pPr>
              <a:lnSpc>
                <a:spcPct val="90000"/>
              </a:lnSpc>
            </a:pPr>
            <a:r>
              <a:rPr lang="en-US" altLang="en-US" dirty="0"/>
              <a:t>Previous solutions are complicated and generally inaccessible to application programmers</a:t>
            </a:r>
          </a:p>
          <a:p>
            <a:pPr>
              <a:lnSpc>
                <a:spcPct val="90000"/>
              </a:lnSpc>
            </a:pPr>
            <a:r>
              <a:rPr lang="en-US" altLang="en-US" dirty="0"/>
              <a:t>OS designers build software tools to solve critical section problem</a:t>
            </a:r>
          </a:p>
          <a:p>
            <a:pPr>
              <a:lnSpc>
                <a:spcPct val="90000"/>
              </a:lnSpc>
            </a:pPr>
            <a:r>
              <a:rPr lang="en-US" altLang="en-US" dirty="0"/>
              <a:t>Simplest is </a:t>
            </a:r>
            <a:r>
              <a:rPr lang="en-US" altLang="en-US" sz="2000" dirty="0"/>
              <a:t>mutex</a:t>
            </a:r>
            <a:r>
              <a:rPr lang="en-US" altLang="en-US" dirty="0"/>
              <a:t> lock</a:t>
            </a:r>
          </a:p>
          <a:p>
            <a:pPr lvl="1">
              <a:lnSpc>
                <a:spcPct val="90000"/>
              </a:lnSpc>
            </a:pPr>
            <a:r>
              <a:rPr lang="en-US" altLang="en-US" dirty="0"/>
              <a:t>Boolean variable indicating if lock is available or not</a:t>
            </a:r>
          </a:p>
          <a:p>
            <a:pPr>
              <a:lnSpc>
                <a:spcPct val="90000"/>
              </a:lnSpc>
            </a:pPr>
            <a:r>
              <a:rPr lang="en-US" altLang="en-US" dirty="0"/>
              <a:t>Protect a critical section  by </a:t>
            </a:r>
          </a:p>
          <a:p>
            <a:pPr lvl="1">
              <a:lnSpc>
                <a:spcPct val="90000"/>
              </a:lnSpc>
            </a:pPr>
            <a:r>
              <a:rPr lang="en-US" altLang="en-US" dirty="0"/>
              <a:t>First </a:t>
            </a:r>
            <a:r>
              <a:rPr lang="en-US" altLang="en-US" sz="2000" b="1" dirty="0">
                <a:latin typeface="Courier New" panose="02070309020205020404" pitchFamily="49" charset="0"/>
                <a:cs typeface="Courier New" panose="02070309020205020404" pitchFamily="49" charset="0"/>
              </a:rPr>
              <a:t>acquire()</a:t>
            </a:r>
            <a:r>
              <a:rPr lang="en-US" altLang="en-US" sz="2000" dirty="0"/>
              <a:t> </a:t>
            </a:r>
            <a:r>
              <a:rPr lang="en-US" altLang="en-US" dirty="0"/>
              <a:t>a lock </a:t>
            </a:r>
          </a:p>
          <a:p>
            <a:pPr lvl="1">
              <a:lnSpc>
                <a:spcPct val="90000"/>
              </a:lnSpc>
            </a:pPr>
            <a:r>
              <a:rPr lang="en-US" altLang="en-US" dirty="0"/>
              <a:t>Then </a:t>
            </a:r>
            <a:r>
              <a:rPr lang="en-US" altLang="en-US" sz="2000" b="1" dirty="0">
                <a:latin typeface="Courier New" panose="02070309020205020404" pitchFamily="49" charset="0"/>
              </a:rPr>
              <a:t>release()</a:t>
            </a:r>
            <a:r>
              <a:rPr lang="en-US" altLang="en-US" sz="2000" dirty="0"/>
              <a:t> </a:t>
            </a:r>
            <a:r>
              <a:rPr lang="en-US" altLang="en-US" dirty="0"/>
              <a:t>the lock</a:t>
            </a:r>
          </a:p>
          <a:p>
            <a:pPr>
              <a:lnSpc>
                <a:spcPct val="90000"/>
              </a:lnSpc>
            </a:pPr>
            <a:r>
              <a:rPr lang="en-US" altLang="en-US" dirty="0"/>
              <a:t>Calls to </a:t>
            </a:r>
            <a:r>
              <a:rPr lang="en-US" altLang="en-US" sz="2000" b="1" dirty="0">
                <a:latin typeface="Courier New" panose="02070309020205020404" pitchFamily="49" charset="0"/>
              </a:rPr>
              <a:t>acquire()</a:t>
            </a:r>
            <a:r>
              <a:rPr lang="en-US" altLang="en-US" sz="2000" dirty="0"/>
              <a:t> </a:t>
            </a:r>
            <a:r>
              <a:rPr lang="en-US" altLang="en-US" dirty="0"/>
              <a:t>and </a:t>
            </a:r>
            <a:r>
              <a:rPr lang="en-US" altLang="en-US" sz="2000" b="1" dirty="0">
                <a:latin typeface="Courier New" panose="02070309020205020404" pitchFamily="49" charset="0"/>
              </a:rPr>
              <a:t>release()</a:t>
            </a:r>
            <a:r>
              <a:rPr lang="en-US" altLang="en-US" sz="2000" dirty="0"/>
              <a:t> </a:t>
            </a:r>
            <a:r>
              <a:rPr lang="en-US" altLang="en-US" dirty="0"/>
              <a:t>must be </a:t>
            </a:r>
            <a:r>
              <a:rPr lang="en-US" altLang="en-US" b="1" dirty="0">
                <a:solidFill>
                  <a:srgbClr val="006699"/>
                </a:solidFill>
                <a:latin typeface="+mj-lt"/>
              </a:rPr>
              <a:t>atomic</a:t>
            </a:r>
          </a:p>
          <a:p>
            <a:pPr lvl="1">
              <a:lnSpc>
                <a:spcPct val="90000"/>
              </a:lnSpc>
            </a:pPr>
            <a:r>
              <a:rPr lang="en-US" altLang="en-US" dirty="0"/>
              <a:t>Usually implemented via hardware atomic instructions such as compare-and-swap.</a:t>
            </a:r>
          </a:p>
          <a:p>
            <a:pPr>
              <a:lnSpc>
                <a:spcPct val="90000"/>
              </a:lnSpc>
            </a:pPr>
            <a:r>
              <a:rPr lang="en-US" altLang="en-US" dirty="0"/>
              <a:t>But this solution requires </a:t>
            </a:r>
            <a:r>
              <a:rPr lang="en-US" altLang="en-US" b="1" dirty="0">
                <a:solidFill>
                  <a:srgbClr val="006699"/>
                </a:solidFill>
                <a:latin typeface="+mj-lt"/>
              </a:rPr>
              <a:t>busy waiting</a:t>
            </a:r>
          </a:p>
          <a:p>
            <a:pPr lvl="1">
              <a:lnSpc>
                <a:spcPct val="90000"/>
              </a:lnSpc>
            </a:pPr>
            <a:r>
              <a:rPr lang="en-US" altLang="en-US" dirty="0"/>
              <a:t>This lock therefore called a </a:t>
            </a:r>
            <a:r>
              <a:rPr lang="en-US" altLang="en-US" b="1" dirty="0">
                <a:solidFill>
                  <a:srgbClr val="006699"/>
                </a:solidFill>
                <a:latin typeface="+mj-lt"/>
              </a:rPr>
              <a:t>spinlock</a:t>
            </a:r>
          </a:p>
          <a:p>
            <a:pPr>
              <a:lnSpc>
                <a:spcPct val="90000"/>
              </a:lnSpc>
              <a:buFont typeface="Monotype Sorts" pitchFamily="-84" charset="2"/>
              <a:buNone/>
            </a:pPr>
            <a:endParaRPr lang="en-US" altLang="en-US" sz="1600" dirty="0"/>
          </a:p>
        </p:txBody>
      </p:sp>
    </p:spTree>
    <p:extLst>
      <p:ext uri="{BB962C8B-B14F-4D97-AF65-F5344CB8AC3E}">
        <p14:creationId xmlns:p14="http://schemas.microsoft.com/office/powerpoint/2010/main" val="389945072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74A0C2-4038-40CE-B8F5-4EE988D17AB5}"/>
              </a:ext>
            </a:extLst>
          </p:cNvPr>
          <p:cNvSpPr/>
          <p:nvPr/>
        </p:nvSpPr>
        <p:spPr bwMode="auto">
          <a:xfrm>
            <a:off x="4702176" y="2609850"/>
            <a:ext cx="2024063" cy="37623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6" name="Rectangle 5">
            <a:extLst>
              <a:ext uri="{FF2B5EF4-FFF2-40B4-BE49-F238E27FC236}">
                <a16:creationId xmlns:a16="http://schemas.microsoft.com/office/drawing/2014/main" id="{A3778C6D-AEC7-48EC-BE5D-470EDD9A8460}"/>
              </a:ext>
            </a:extLst>
          </p:cNvPr>
          <p:cNvSpPr/>
          <p:nvPr/>
        </p:nvSpPr>
        <p:spPr bwMode="auto">
          <a:xfrm>
            <a:off x="4702176" y="3686176"/>
            <a:ext cx="2024063" cy="34607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44035" name="Title 1">
            <a:extLst>
              <a:ext uri="{FF2B5EF4-FFF2-40B4-BE49-F238E27FC236}">
                <a16:creationId xmlns:a16="http://schemas.microsoft.com/office/drawing/2014/main" id="{830B4045-5ECB-4A4A-B601-B013451BC49A}"/>
              </a:ext>
            </a:extLst>
          </p:cNvPr>
          <p:cNvSpPr>
            <a:spLocks noGrp="1"/>
          </p:cNvSpPr>
          <p:nvPr>
            <p:ph type="title"/>
          </p:nvPr>
        </p:nvSpPr>
        <p:spPr>
          <a:xfrm>
            <a:off x="2541462" y="161266"/>
            <a:ext cx="8190038" cy="576262"/>
          </a:xfrm>
        </p:spPr>
        <p:txBody>
          <a:bodyPr/>
          <a:lstStyle/>
          <a:p>
            <a:r>
              <a:rPr lang="en-US" altLang="en-US" sz="2800" dirty="0"/>
              <a:t>Solution to CS Problem Using Mutex Locks</a:t>
            </a:r>
          </a:p>
        </p:txBody>
      </p:sp>
      <p:sp>
        <p:nvSpPr>
          <p:cNvPr id="44036" name="Rectangle 2">
            <a:extLst>
              <a:ext uri="{FF2B5EF4-FFF2-40B4-BE49-F238E27FC236}">
                <a16:creationId xmlns:a16="http://schemas.microsoft.com/office/drawing/2014/main" id="{267E4949-D8C0-4A2A-95D8-AD20DC3009E9}"/>
              </a:ext>
            </a:extLst>
          </p:cNvPr>
          <p:cNvSpPr>
            <a:spLocks noChangeArrowheads="1"/>
          </p:cNvSpPr>
          <p:nvPr/>
        </p:nvSpPr>
        <p:spPr bwMode="auto">
          <a:xfrm>
            <a:off x="3810000" y="2274889"/>
            <a:ext cx="45720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Monotype Sorts" pitchFamily="-84" charset="2"/>
              <a:buNone/>
            </a:pPr>
            <a:r>
              <a:rPr lang="en-US" altLang="en-US" b="1" dirty="0">
                <a:solidFill>
                  <a:srgbClr val="000000"/>
                </a:solidFill>
                <a:latin typeface="Courier New" panose="02070309020205020404" pitchFamily="49" charset="0"/>
              </a:rPr>
              <a:t>while (true) { </a:t>
            </a:r>
          </a:p>
          <a:p>
            <a:pPr>
              <a:buFont typeface="Monotype Sorts" pitchFamily="-84" charset="2"/>
              <a:buNone/>
            </a:pPr>
            <a:r>
              <a:rPr lang="en-US" altLang="en-US" b="1" dirty="0">
                <a:solidFill>
                  <a:srgbClr val="000000"/>
                </a:solidFill>
                <a:latin typeface="Courier New" panose="02070309020205020404" pitchFamily="49" charset="0"/>
              </a:rPr>
              <a:t>	acquire lock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critical section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release lock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remainder section </a:t>
            </a:r>
          </a:p>
          <a:p>
            <a:pPr>
              <a:buFont typeface="Monotype Sorts" pitchFamily="-84" charset="2"/>
              <a:buNone/>
            </a:pPr>
            <a:r>
              <a:rPr lang="en-US" altLang="en-US" b="1" dirty="0">
                <a:solidFill>
                  <a:srgbClr val="000000"/>
                </a:solidFill>
                <a:latin typeface="Courier New" panose="02070309020205020404" pitchFamily="49" charset="0"/>
              </a:rPr>
              <a:t>} </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59D88480-37BD-4D9D-86CD-602E8D713E21}"/>
              </a:ext>
            </a:extLst>
          </p:cNvPr>
          <p:cNvSpPr>
            <a:spLocks noGrp="1" noChangeArrowheads="1"/>
          </p:cNvSpPr>
          <p:nvPr>
            <p:ph type="title"/>
          </p:nvPr>
        </p:nvSpPr>
        <p:spPr>
          <a:xfrm>
            <a:off x="1981200" y="107983"/>
            <a:ext cx="8229600" cy="576262"/>
          </a:xfrm>
        </p:spPr>
        <p:txBody>
          <a:bodyPr/>
          <a:lstStyle/>
          <a:p>
            <a:pPr eaLnBrk="1" hangingPunct="1"/>
            <a:r>
              <a:rPr lang="en-US" altLang="en-US" dirty="0"/>
              <a:t>Semaphore</a:t>
            </a:r>
          </a:p>
        </p:txBody>
      </p:sp>
      <p:sp>
        <p:nvSpPr>
          <p:cNvPr id="47106" name="Rectangle 3">
            <a:extLst>
              <a:ext uri="{FF2B5EF4-FFF2-40B4-BE49-F238E27FC236}">
                <a16:creationId xmlns:a16="http://schemas.microsoft.com/office/drawing/2014/main" id="{D8E7E59E-3E80-43DF-9BC3-B07A6DD91591}"/>
              </a:ext>
            </a:extLst>
          </p:cNvPr>
          <p:cNvSpPr>
            <a:spLocks noGrp="1" noChangeArrowheads="1"/>
          </p:cNvSpPr>
          <p:nvPr>
            <p:ph idx="1"/>
          </p:nvPr>
        </p:nvSpPr>
        <p:spPr>
          <a:xfrm>
            <a:off x="2351089" y="1163639"/>
            <a:ext cx="6272212" cy="4970462"/>
          </a:xfrm>
        </p:spPr>
        <p:txBody>
          <a:bodyPr/>
          <a:lstStyle/>
          <a:p>
            <a:pPr>
              <a:lnSpc>
                <a:spcPct val="90000"/>
              </a:lnSpc>
            </a:pPr>
            <a:r>
              <a:rPr lang="en-US" altLang="en-US" sz="1600" dirty="0"/>
              <a:t>Synchronization tool that provides more sophisticated ways (than Mutex locks)  for processes to synchronize their activities.</a:t>
            </a:r>
            <a:endParaRPr lang="en-US" altLang="en-US" sz="1600" i="1" dirty="0">
              <a:solidFill>
                <a:schemeClr val="tx2"/>
              </a:solidFill>
            </a:endParaRPr>
          </a:p>
          <a:p>
            <a:pPr>
              <a:lnSpc>
                <a:spcPct val="90000"/>
              </a:lnSpc>
            </a:pPr>
            <a:r>
              <a:rPr lang="en-US" altLang="en-US" sz="1600" dirty="0"/>
              <a:t>Semaphore </a:t>
            </a:r>
            <a:r>
              <a:rPr lang="en-US" altLang="en-US" sz="1600" b="1" i="1" dirty="0"/>
              <a:t>S</a:t>
            </a:r>
            <a:r>
              <a:rPr lang="en-US" altLang="en-US" sz="1600" dirty="0"/>
              <a:t> – integer variable</a:t>
            </a:r>
          </a:p>
          <a:p>
            <a:pPr>
              <a:lnSpc>
                <a:spcPct val="90000"/>
              </a:lnSpc>
            </a:pPr>
            <a:r>
              <a:rPr lang="en-US" altLang="en-US" sz="1600" dirty="0"/>
              <a:t>Can only be accessed via two indivisible (atomic) operations</a:t>
            </a:r>
          </a:p>
          <a:p>
            <a:pPr lvl="1">
              <a:lnSpc>
                <a:spcPct val="90000"/>
              </a:lnSpc>
            </a:pPr>
            <a:r>
              <a:rPr lang="en-US" altLang="en-US" b="1" dirty="0">
                <a:solidFill>
                  <a:srgbClr val="000000"/>
                </a:solidFill>
                <a:latin typeface="Courier New" panose="02070309020205020404" pitchFamily="49" charset="0"/>
              </a:rPr>
              <a:t>wait()</a:t>
            </a:r>
            <a:r>
              <a:rPr lang="en-US" altLang="en-US" dirty="0">
                <a:solidFill>
                  <a:srgbClr val="000000"/>
                </a:solidFill>
              </a:rPr>
              <a:t> </a:t>
            </a:r>
            <a:r>
              <a:rPr lang="en-US" altLang="en-US" sz="1600" dirty="0">
                <a:solidFill>
                  <a:srgbClr val="000000"/>
                </a:solidFill>
              </a:rPr>
              <a:t>and </a:t>
            </a:r>
            <a:r>
              <a:rPr lang="en-US" altLang="en-US" b="1" dirty="0">
                <a:solidFill>
                  <a:srgbClr val="000000"/>
                </a:solidFill>
                <a:latin typeface="Courier New" panose="02070309020205020404" pitchFamily="49" charset="0"/>
              </a:rPr>
              <a:t>signal()</a:t>
            </a:r>
          </a:p>
          <a:p>
            <a:pPr lvl="2">
              <a:lnSpc>
                <a:spcPct val="90000"/>
              </a:lnSpc>
            </a:pPr>
            <a:r>
              <a:rPr lang="en-US" altLang="en-US" sz="1600" dirty="0"/>
              <a:t>Originally called </a:t>
            </a:r>
            <a:r>
              <a:rPr lang="en-US" altLang="en-US" b="1" dirty="0">
                <a:solidFill>
                  <a:srgbClr val="000000"/>
                </a:solidFill>
                <a:latin typeface="Courier New" panose="02070309020205020404" pitchFamily="49" charset="0"/>
              </a:rPr>
              <a:t>P()</a:t>
            </a:r>
            <a:r>
              <a:rPr lang="en-US" altLang="en-US" dirty="0"/>
              <a:t> </a:t>
            </a:r>
            <a:r>
              <a:rPr lang="en-US" altLang="en-US" sz="1600" dirty="0"/>
              <a:t>and </a:t>
            </a:r>
            <a:r>
              <a:rPr lang="en-US" altLang="en-US" b="1" dirty="0">
                <a:solidFill>
                  <a:srgbClr val="000000"/>
                </a:solidFill>
                <a:latin typeface="Courier New" panose="02070309020205020404" pitchFamily="49" charset="0"/>
              </a:rPr>
              <a:t>V()</a:t>
            </a:r>
          </a:p>
          <a:p>
            <a:pPr>
              <a:lnSpc>
                <a:spcPct val="90000"/>
              </a:lnSpc>
            </a:pPr>
            <a:r>
              <a:rPr lang="en-US" altLang="en-US" sz="1600" dirty="0"/>
              <a:t>Definition of  the </a:t>
            </a:r>
            <a:r>
              <a:rPr lang="en-US" altLang="en-US" b="1" dirty="0">
                <a:solidFill>
                  <a:srgbClr val="000000"/>
                </a:solidFill>
                <a:latin typeface="Courier New" panose="02070309020205020404" pitchFamily="49" charset="0"/>
              </a:rPr>
              <a:t>wait() operation</a:t>
            </a:r>
          </a:p>
          <a:p>
            <a:pPr lvl="1">
              <a:lnSpc>
                <a:spcPct val="90000"/>
              </a:lnSpc>
              <a:buFont typeface="Monotype Sorts" pitchFamily="-84" charset="2"/>
              <a:buNone/>
            </a:pPr>
            <a:r>
              <a:rPr lang="en-US" altLang="en-US" b="1" dirty="0">
                <a:latin typeface="Courier New" panose="02070309020205020404" pitchFamily="49" charset="0"/>
                <a:sym typeface="Symbol" panose="05050102010706020507" pitchFamily="18" charset="2"/>
              </a:rPr>
              <a:t>wait(S)</a:t>
            </a:r>
            <a:r>
              <a:rPr lang="en-US" altLang="en-US" sz="1600" b="1" dirty="0">
                <a:latin typeface="Courier New" panose="02070309020205020404" pitchFamily="49" charset="0"/>
                <a:sym typeface="Symbol" panose="05050102010706020507" pitchFamily="18" charset="2"/>
              </a:rPr>
              <a:t> { </a:t>
            </a:r>
          </a:p>
          <a:p>
            <a:pPr lvl="1">
              <a:lnSpc>
                <a:spcPct val="90000"/>
              </a:lnSpc>
              <a:buFont typeface="Monotype Sorts" pitchFamily="-84" charset="2"/>
              <a:buNone/>
            </a:pPr>
            <a:r>
              <a:rPr lang="en-US" altLang="en-US" sz="1600" b="1" dirty="0">
                <a:latin typeface="Courier New" panose="02070309020205020404" pitchFamily="49" charset="0"/>
                <a:sym typeface="Symbol" panose="05050102010706020507" pitchFamily="18" charset="2"/>
              </a:rPr>
              <a:t>    while (S &lt;= 0)</a:t>
            </a:r>
          </a:p>
          <a:p>
            <a:pPr lvl="1">
              <a:lnSpc>
                <a:spcPct val="90000"/>
              </a:lnSpc>
              <a:buFont typeface="Monotype Sorts" pitchFamily="-84" charset="2"/>
              <a:buNone/>
            </a:pPr>
            <a:r>
              <a:rPr lang="en-US" altLang="en-US" sz="1600" b="1" dirty="0">
                <a:latin typeface="Courier New" panose="02070309020205020404" pitchFamily="49" charset="0"/>
                <a:sym typeface="Symbol" panose="05050102010706020507" pitchFamily="18" charset="2"/>
              </a:rPr>
              <a:t>       ; // busy wait</a:t>
            </a:r>
          </a:p>
          <a:p>
            <a:pPr lvl="1">
              <a:lnSpc>
                <a:spcPct val="90000"/>
              </a:lnSpc>
              <a:buFont typeface="Monotype Sorts" pitchFamily="-84" charset="2"/>
              <a:buNone/>
            </a:pPr>
            <a:r>
              <a:rPr lang="en-US" altLang="en-US" sz="1600" b="1" dirty="0">
                <a:latin typeface="Courier New" panose="02070309020205020404" pitchFamily="49" charset="0"/>
                <a:sym typeface="Symbol" panose="05050102010706020507" pitchFamily="18" charset="2"/>
              </a:rPr>
              <a:t>    S--;</a:t>
            </a:r>
          </a:p>
          <a:p>
            <a:pPr lvl="1">
              <a:lnSpc>
                <a:spcPct val="90000"/>
              </a:lnSpc>
              <a:buFont typeface="Monotype Sorts" pitchFamily="-84" charset="2"/>
              <a:buNone/>
            </a:pPr>
            <a:r>
              <a:rPr lang="en-US" altLang="en-US" sz="1600" b="1" dirty="0">
                <a:latin typeface="Courier New" panose="02070309020205020404" pitchFamily="49" charset="0"/>
                <a:sym typeface="Symbol" panose="05050102010706020507" pitchFamily="18" charset="2"/>
              </a:rPr>
              <a:t>}</a:t>
            </a:r>
          </a:p>
          <a:p>
            <a:pPr>
              <a:lnSpc>
                <a:spcPct val="90000"/>
              </a:lnSpc>
            </a:pPr>
            <a:r>
              <a:rPr lang="en-US" altLang="en-US" sz="1600" dirty="0"/>
              <a:t>Definition of  the </a:t>
            </a:r>
            <a:r>
              <a:rPr lang="en-US" altLang="en-US" b="1" dirty="0">
                <a:solidFill>
                  <a:srgbClr val="000000"/>
                </a:solidFill>
                <a:latin typeface="Courier New" panose="02070309020205020404" pitchFamily="49" charset="0"/>
              </a:rPr>
              <a:t>signal() operation</a:t>
            </a:r>
            <a:endParaRPr lang="en-US" altLang="en-US" sz="1600" b="1" dirty="0">
              <a:latin typeface="Courier New" panose="02070309020205020404" pitchFamily="49" charset="0"/>
              <a:sym typeface="Symbol" panose="05050102010706020507" pitchFamily="18" charset="2"/>
            </a:endParaRPr>
          </a:p>
          <a:p>
            <a:pPr lvl="1">
              <a:lnSpc>
                <a:spcPct val="90000"/>
              </a:lnSpc>
              <a:buFont typeface="Monotype Sorts" pitchFamily="-84" charset="2"/>
              <a:buNone/>
            </a:pPr>
            <a:r>
              <a:rPr lang="en-US" altLang="en-US" b="1" dirty="0">
                <a:latin typeface="Courier New" panose="02070309020205020404" pitchFamily="49" charset="0"/>
                <a:sym typeface="Symbol" panose="05050102010706020507" pitchFamily="18" charset="2"/>
              </a:rPr>
              <a:t>signal(S)</a:t>
            </a:r>
            <a:r>
              <a:rPr lang="en-US" altLang="en-US" sz="1600" b="1" dirty="0">
                <a:latin typeface="Courier New" panose="02070309020205020404" pitchFamily="49" charset="0"/>
                <a:sym typeface="Symbol" panose="05050102010706020507" pitchFamily="18" charset="2"/>
              </a:rPr>
              <a:t> { </a:t>
            </a:r>
          </a:p>
          <a:p>
            <a:pPr lvl="1">
              <a:lnSpc>
                <a:spcPct val="90000"/>
              </a:lnSpc>
              <a:buFont typeface="Monotype Sorts" pitchFamily="-84" charset="2"/>
              <a:buNone/>
            </a:pPr>
            <a:r>
              <a:rPr lang="en-US" altLang="en-US" sz="1600" b="1" dirty="0">
                <a:latin typeface="Courier New" panose="02070309020205020404" pitchFamily="49" charset="0"/>
                <a:sym typeface="Symbol" panose="05050102010706020507" pitchFamily="18" charset="2"/>
              </a:rPr>
              <a:t>    S++;</a:t>
            </a:r>
          </a:p>
          <a:p>
            <a:pPr lvl="1">
              <a:lnSpc>
                <a:spcPct val="90000"/>
              </a:lnSpc>
              <a:buFont typeface="Monotype Sorts" pitchFamily="-84" charset="2"/>
              <a:buNone/>
            </a:pPr>
            <a:r>
              <a:rPr lang="en-US" altLang="en-US" sz="1600" b="1" dirty="0">
                <a:latin typeface="Courier New" panose="02070309020205020404" pitchFamily="49" charset="0"/>
                <a:sym typeface="Symbol" panose="05050102010706020507" pitchFamily="18" charset="2"/>
              </a:rPr>
              <a:t>}</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2085975" y="251392"/>
            <a:ext cx="8534400" cy="457200"/>
          </a:xfrm>
        </p:spPr>
        <p:txBody>
          <a:bodyPr/>
          <a:lstStyle/>
          <a:p>
            <a:pPr eaLnBrk="1" hangingPunct="1"/>
            <a:r>
              <a:rPr lang="en-US" altLang="en-US" dirty="0"/>
              <a:t>Semaphore (Cont.)</a:t>
            </a:r>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2368550" y="1093790"/>
            <a:ext cx="6165851" cy="4252911"/>
          </a:xfrm>
        </p:spPr>
        <p:txBody>
          <a:bodyPr/>
          <a:lstStyle/>
          <a:p>
            <a:pPr>
              <a:tabLst>
                <a:tab pos="2001838" algn="ctr"/>
                <a:tab pos="4513263" algn="ctr"/>
              </a:tabLst>
            </a:pPr>
            <a:r>
              <a:rPr lang="en-US" altLang="en-US" b="1" dirty="0">
                <a:solidFill>
                  <a:srgbClr val="006699"/>
                </a:solidFill>
                <a:latin typeface="+mj-lt"/>
              </a:rPr>
              <a:t>Counting semaphore</a:t>
            </a:r>
            <a:r>
              <a:rPr lang="en-US" altLang="en-US" b="1" dirty="0">
                <a:solidFill>
                  <a:srgbClr val="3366FF"/>
                </a:solidFill>
              </a:rPr>
              <a:t> </a:t>
            </a:r>
            <a:r>
              <a:rPr lang="en-US" altLang="en-US" dirty="0"/>
              <a:t>– integer value can range over an unrestricted domain</a:t>
            </a:r>
          </a:p>
          <a:p>
            <a:pPr>
              <a:tabLst>
                <a:tab pos="2001838" algn="ctr"/>
                <a:tab pos="4513263" algn="ctr"/>
              </a:tabLst>
            </a:pPr>
            <a:r>
              <a:rPr lang="en-US" altLang="en-US" b="1" dirty="0">
                <a:solidFill>
                  <a:srgbClr val="006699"/>
                </a:solidFill>
                <a:latin typeface="+mj-lt"/>
              </a:rPr>
              <a:t>Binary semaphore </a:t>
            </a:r>
            <a:r>
              <a:rPr lang="en-US" altLang="en-US" dirty="0"/>
              <a:t>– integer value can range only between 0 and 1</a:t>
            </a:r>
          </a:p>
          <a:p>
            <a:pPr lvl="1">
              <a:tabLst>
                <a:tab pos="2001838" algn="ctr"/>
                <a:tab pos="4513263" algn="ctr"/>
              </a:tabLst>
            </a:pPr>
            <a:r>
              <a:rPr lang="en-US" altLang="en-US" dirty="0">
                <a:sym typeface="MT Extra" panose="05050102010205020202" pitchFamily="18" charset="2"/>
              </a:rPr>
              <a:t>Same as a </a:t>
            </a:r>
            <a:r>
              <a:rPr lang="en-US" altLang="en-US" b="1" dirty="0">
                <a:solidFill>
                  <a:srgbClr val="006699"/>
                </a:solidFill>
                <a:latin typeface="+mj-lt"/>
                <a:sym typeface="MT Extra" panose="05050102010205020202" pitchFamily="18" charset="2"/>
              </a:rPr>
              <a:t>mutex lock</a:t>
            </a:r>
          </a:p>
          <a:p>
            <a:pPr>
              <a:tabLst>
                <a:tab pos="2001838" algn="ctr"/>
                <a:tab pos="4513263" algn="ctr"/>
              </a:tabLst>
            </a:pPr>
            <a:r>
              <a:rPr lang="en-US" altLang="en-US" dirty="0"/>
              <a:t>Can implement a counting semaphore </a:t>
            </a:r>
            <a:r>
              <a:rPr lang="en-US" altLang="en-US" b="1" i="1" dirty="0">
                <a:solidFill>
                  <a:srgbClr val="000000"/>
                </a:solidFill>
              </a:rPr>
              <a:t>S</a:t>
            </a:r>
            <a:r>
              <a:rPr lang="en-US" altLang="en-US" dirty="0"/>
              <a:t> as a binary semaphore</a:t>
            </a:r>
            <a:endParaRPr lang="en-US" altLang="en-US" b="1" dirty="0">
              <a:solidFill>
                <a:srgbClr val="3366FF"/>
              </a:solidFill>
            </a:endParaRPr>
          </a:p>
          <a:p>
            <a:pPr>
              <a:tabLst>
                <a:tab pos="2001838" algn="ctr"/>
                <a:tab pos="4513263" algn="ctr"/>
              </a:tabLst>
            </a:pPr>
            <a:r>
              <a:rPr lang="en-US" altLang="en-US" dirty="0">
                <a:sym typeface="MT Extra" panose="05050102010205020202" pitchFamily="18" charset="2"/>
              </a:rPr>
              <a:t>With semaphores we can solve various synchronization problems</a:t>
            </a:r>
          </a:p>
          <a:p>
            <a:pPr marL="0" indent="0">
              <a:buNone/>
              <a:tabLst>
                <a:tab pos="2001838" algn="ctr"/>
                <a:tab pos="4513263" algn="ctr"/>
              </a:tabLst>
            </a:pPr>
            <a:endParaRPr lang="en-US" altLang="en-US" sz="1600" b="1" i="1" baseline="-25000" dirty="0">
              <a:sym typeface="MT Extra" panose="05050102010205020202" pitchFamily="18" charset="2"/>
            </a:endParaRPr>
          </a:p>
        </p:txBody>
      </p:sp>
    </p:spTree>
    <p:extLst>
      <p:ext uri="{BB962C8B-B14F-4D97-AF65-F5344CB8AC3E}">
        <p14:creationId xmlns:p14="http://schemas.microsoft.com/office/powerpoint/2010/main" val="71404792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2085975" y="251392"/>
            <a:ext cx="8534400" cy="457200"/>
          </a:xfrm>
        </p:spPr>
        <p:txBody>
          <a:bodyPr/>
          <a:lstStyle/>
          <a:p>
            <a:pPr eaLnBrk="1" hangingPunct="1"/>
            <a:r>
              <a:rPr lang="en-US" altLang="en-US" dirty="0"/>
              <a:t>Semaphore Usage Example</a:t>
            </a:r>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2368550" y="1093789"/>
            <a:ext cx="6686551" cy="4468811"/>
          </a:xfrm>
        </p:spPr>
        <p:txBody>
          <a:bodyPr/>
          <a:lstStyle/>
          <a:p>
            <a:pPr>
              <a:tabLst>
                <a:tab pos="2001838" algn="ctr"/>
                <a:tab pos="4513263" algn="ctr"/>
              </a:tabLst>
            </a:pPr>
            <a:r>
              <a:rPr lang="en-US" altLang="en-US" dirty="0">
                <a:sym typeface="MT Extra" panose="05050102010205020202" pitchFamily="18" charset="2"/>
              </a:rPr>
              <a:t>Solution to the CS Problem</a:t>
            </a:r>
          </a:p>
          <a:p>
            <a:pPr lvl="1">
              <a:tabLst>
                <a:tab pos="2001838" algn="ctr"/>
                <a:tab pos="4513263" algn="ctr"/>
              </a:tabLst>
            </a:pPr>
            <a:r>
              <a:rPr lang="en-US" altLang="en-US" dirty="0">
                <a:sym typeface="MT Extra" panose="05050102010205020202" pitchFamily="18" charset="2"/>
              </a:rPr>
              <a:t>Create a semaphore “</a:t>
            </a:r>
            <a:r>
              <a:rPr lang="en-US" altLang="en-US" b="1" dirty="0">
                <a:solidFill>
                  <a:srgbClr val="000000"/>
                </a:solidFill>
                <a:latin typeface="Courier New" panose="02070309020205020404" pitchFamily="49" charset="0"/>
                <a:sym typeface="MT Extra" panose="05050102010205020202" pitchFamily="18" charset="2"/>
              </a:rPr>
              <a:t>mutex</a:t>
            </a:r>
            <a:r>
              <a:rPr lang="en-US" altLang="en-US" dirty="0">
                <a:sym typeface="MT Extra" panose="05050102010205020202" pitchFamily="18" charset="2"/>
              </a:rPr>
              <a:t>”</a:t>
            </a:r>
            <a:r>
              <a:rPr lang="en-US" altLang="ja-JP" dirty="0">
                <a:sym typeface="MT Extra" panose="05050102010205020202" pitchFamily="18" charset="2"/>
              </a:rPr>
              <a:t> initialized to 1 </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wait(mutex);</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CS</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signal(mutex)</a:t>
            </a:r>
            <a:r>
              <a:rPr lang="en-US" altLang="en-US" b="1" dirty="0">
                <a:solidFill>
                  <a:srgbClr val="0000FF"/>
                </a:solidFill>
                <a:latin typeface="Courier New" panose="02070309020205020404" pitchFamily="49" charset="0"/>
                <a:sym typeface="MT Extra" panose="05050102010205020202" pitchFamily="18" charset="2"/>
              </a:rPr>
              <a:t>;</a:t>
            </a:r>
            <a:endParaRPr lang="en-US" altLang="en-US" dirty="0">
              <a:sym typeface="MT Extra" panose="05050102010205020202" pitchFamily="18" charset="2"/>
            </a:endParaRPr>
          </a:p>
          <a:p>
            <a:pPr>
              <a:tabLst>
                <a:tab pos="2001838" algn="ctr"/>
                <a:tab pos="4513263" algn="ctr"/>
              </a:tabLst>
            </a:pPr>
            <a:r>
              <a:rPr lang="en-US" altLang="en-US" dirty="0">
                <a:sym typeface="MT Extra" panose="05050102010205020202" pitchFamily="18" charset="2"/>
              </a:rPr>
              <a:t>Consider </a:t>
            </a:r>
            <a:r>
              <a:rPr lang="en-US" altLang="en-US" b="1" i="1" dirty="0">
                <a:sym typeface="MT Extra" panose="05050102010205020202" pitchFamily="18" charset="2"/>
              </a:rPr>
              <a:t>P</a:t>
            </a:r>
            <a:r>
              <a:rPr lang="en-US" altLang="en-US" b="1"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 and </a:t>
            </a:r>
            <a:r>
              <a:rPr lang="en-US" altLang="en-US" b="1" i="1" dirty="0">
                <a:sym typeface="MT Extra" panose="05050102010205020202" pitchFamily="18" charset="2"/>
              </a:rPr>
              <a:t>P</a:t>
            </a:r>
            <a:r>
              <a:rPr lang="en-US" altLang="en-US" b="1" i="1" baseline="-25000" dirty="0">
                <a:sym typeface="MT Extra" panose="05050102010205020202" pitchFamily="18" charset="2"/>
              </a:rPr>
              <a:t>2</a:t>
            </a:r>
            <a:r>
              <a:rPr lang="en-US" altLang="en-US" dirty="0">
                <a:sym typeface="MT Extra" panose="05050102010205020202" pitchFamily="18" charset="2"/>
              </a:rPr>
              <a:t> that with two statements </a:t>
            </a:r>
            <a:r>
              <a:rPr lang="en-US" altLang="en-US" b="1" i="1" dirty="0">
                <a:sym typeface="MT Extra" panose="05050102010205020202" pitchFamily="18" charset="2"/>
              </a:rPr>
              <a:t>S</a:t>
            </a:r>
            <a:r>
              <a:rPr lang="en-US" altLang="en-US" b="1"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and</a:t>
            </a:r>
            <a:r>
              <a:rPr lang="en-US" altLang="en-US" b="1" i="1" dirty="0">
                <a:sym typeface="MT Extra" panose="05050102010205020202" pitchFamily="18" charset="2"/>
              </a:rPr>
              <a:t> S</a:t>
            </a:r>
            <a:r>
              <a:rPr lang="en-US" altLang="en-US" b="1" i="1" baseline="-25000" dirty="0">
                <a:sym typeface="MT Extra" panose="05050102010205020202" pitchFamily="18" charset="2"/>
              </a:rPr>
              <a:t>2    </a:t>
            </a:r>
            <a:r>
              <a:rPr lang="en-US" altLang="en-US" dirty="0">
                <a:sym typeface="MT Extra" panose="05050102010205020202" pitchFamily="18" charset="2"/>
              </a:rPr>
              <a:t>and the requirement </a:t>
            </a:r>
            <a:r>
              <a:rPr lang="en-US" altLang="en-US" b="1" i="1" dirty="0">
                <a:sym typeface="MT Extra" panose="05050102010205020202" pitchFamily="18" charset="2"/>
              </a:rPr>
              <a:t> </a:t>
            </a:r>
            <a:r>
              <a:rPr lang="en-US" altLang="en-US" dirty="0">
                <a:sym typeface="MT Extra" panose="05050102010205020202" pitchFamily="18" charset="2"/>
              </a:rPr>
              <a:t>that</a:t>
            </a:r>
            <a:r>
              <a:rPr lang="en-US" altLang="en-US" b="1" i="1" dirty="0">
                <a:sym typeface="MT Extra" panose="05050102010205020202" pitchFamily="18" charset="2"/>
              </a:rPr>
              <a:t> S</a:t>
            </a:r>
            <a:r>
              <a:rPr lang="en-US" altLang="en-US" b="1"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to happen before </a:t>
            </a:r>
            <a:r>
              <a:rPr lang="en-US" altLang="en-US" b="1" i="1" dirty="0">
                <a:sym typeface="MT Extra" panose="05050102010205020202" pitchFamily="18" charset="2"/>
              </a:rPr>
              <a:t>S</a:t>
            </a:r>
            <a:r>
              <a:rPr lang="en-US" altLang="en-US" b="1" i="1" baseline="-25000" dirty="0">
                <a:sym typeface="MT Extra" panose="05050102010205020202" pitchFamily="18" charset="2"/>
              </a:rPr>
              <a:t>2</a:t>
            </a:r>
          </a:p>
          <a:p>
            <a:pPr lvl="1">
              <a:tabLst>
                <a:tab pos="2001838" algn="ctr"/>
                <a:tab pos="4513263" algn="ctr"/>
              </a:tabLst>
            </a:pPr>
            <a:r>
              <a:rPr lang="en-US" altLang="en-US" dirty="0">
                <a:sym typeface="MT Extra" panose="05050102010205020202" pitchFamily="18" charset="2"/>
              </a:rPr>
              <a:t>Create a semaphore “</a:t>
            </a:r>
            <a:r>
              <a:rPr lang="en-US" altLang="ja-JP" b="1" dirty="0">
                <a:solidFill>
                  <a:srgbClr val="000000"/>
                </a:solidFill>
                <a:latin typeface="Courier New" panose="02070309020205020404" pitchFamily="49" charset="0"/>
                <a:sym typeface="MT Extra" panose="05050102010205020202" pitchFamily="18" charset="2"/>
              </a:rPr>
              <a:t>synch</a:t>
            </a:r>
            <a:r>
              <a:rPr lang="en-US" altLang="en-US" dirty="0">
                <a:sym typeface="MT Extra" panose="05050102010205020202" pitchFamily="18" charset="2"/>
              </a:rPr>
              <a:t>”</a:t>
            </a:r>
            <a:r>
              <a:rPr lang="en-US" altLang="ja-JP" dirty="0">
                <a:sym typeface="MT Extra" panose="05050102010205020202" pitchFamily="18" charset="2"/>
              </a:rPr>
              <a:t> initialized to 0 </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P1:</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1</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signal(synch);</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P2:</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wait(synch)</a:t>
            </a:r>
            <a:r>
              <a:rPr lang="en-US" altLang="en-US" dirty="0">
                <a:solidFill>
                  <a:srgbClr val="0000FF"/>
                </a:solidFill>
                <a:sym typeface="MT Extra" panose="05050102010205020202" pitchFamily="18" charset="2"/>
              </a:rPr>
              <a:t>;</a:t>
            </a:r>
            <a:endParaRPr lang="en-US" altLang="en-US" b="1" dirty="0">
              <a:solidFill>
                <a:srgbClr val="000000"/>
              </a:solidFill>
              <a:latin typeface="Courier New" panose="02070309020205020404" pitchFamily="49" charset="0"/>
              <a:sym typeface="MT Extra" panose="05050102010205020202" pitchFamily="18" charset="2"/>
            </a:endParaRP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2</a:t>
            </a:r>
            <a:r>
              <a:rPr lang="en-US" altLang="en-US" b="1" dirty="0">
                <a:solidFill>
                  <a:srgbClr val="000000"/>
                </a:solidFill>
                <a:latin typeface="Courier New" panose="02070309020205020404" pitchFamily="49" charset="0"/>
                <a:sym typeface="MT Extra" panose="05050102010205020202" pitchFamily="18" charset="2"/>
              </a:rPr>
              <a:t>;</a:t>
            </a:r>
            <a:endParaRPr lang="en-US" altLang="en-US" dirty="0">
              <a:sym typeface="MT Extra" panose="05050102010205020202" pitchFamily="18" charset="2"/>
            </a:endParaRPr>
          </a:p>
          <a:p>
            <a:pPr>
              <a:tabLst>
                <a:tab pos="2001838" algn="ctr"/>
                <a:tab pos="4513263" algn="ctr"/>
              </a:tabLst>
            </a:pPr>
            <a:endParaRPr lang="en-US" altLang="en-US" sz="1600" b="1" i="1" baseline="-25000" dirty="0">
              <a:sym typeface="MT Extra" panose="05050102010205020202" pitchFamily="18" charset="2"/>
            </a:endParaRPr>
          </a:p>
        </p:txBody>
      </p:sp>
    </p:spTree>
    <p:extLst>
      <p:ext uri="{BB962C8B-B14F-4D97-AF65-F5344CB8AC3E}">
        <p14:creationId xmlns:p14="http://schemas.microsoft.com/office/powerpoint/2010/main" val="148730422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1C2F0211-ABE5-4F4E-B53C-4F329D52DBCF}"/>
              </a:ext>
            </a:extLst>
          </p:cNvPr>
          <p:cNvSpPr>
            <a:spLocks noGrp="1" noChangeArrowheads="1"/>
          </p:cNvSpPr>
          <p:nvPr>
            <p:ph type="title"/>
          </p:nvPr>
        </p:nvSpPr>
        <p:spPr>
          <a:xfrm>
            <a:off x="1981200" y="227825"/>
            <a:ext cx="8229600" cy="576263"/>
          </a:xfrm>
        </p:spPr>
        <p:txBody>
          <a:bodyPr/>
          <a:lstStyle/>
          <a:p>
            <a:pPr eaLnBrk="1" hangingPunct="1"/>
            <a:r>
              <a:rPr lang="en-US" altLang="en-US" dirty="0"/>
              <a:t>Semaphore Implementation</a:t>
            </a:r>
          </a:p>
        </p:txBody>
      </p:sp>
      <p:sp>
        <p:nvSpPr>
          <p:cNvPr id="51202" name="Rectangle 3">
            <a:extLst>
              <a:ext uri="{FF2B5EF4-FFF2-40B4-BE49-F238E27FC236}">
                <a16:creationId xmlns:a16="http://schemas.microsoft.com/office/drawing/2014/main" id="{81C74B36-24EB-4A50-92A5-8C139CA647C1}"/>
              </a:ext>
            </a:extLst>
          </p:cNvPr>
          <p:cNvSpPr>
            <a:spLocks noGrp="1" noChangeArrowheads="1"/>
          </p:cNvSpPr>
          <p:nvPr>
            <p:ph idx="1"/>
          </p:nvPr>
        </p:nvSpPr>
        <p:spPr>
          <a:xfrm>
            <a:off x="2393950" y="1157289"/>
            <a:ext cx="7338869" cy="4422630"/>
          </a:xfrm>
        </p:spPr>
        <p:txBody>
          <a:bodyPr/>
          <a:lstStyle/>
          <a:p>
            <a:r>
              <a:rPr lang="en-US" altLang="en-US" dirty="0"/>
              <a:t>Must guarantee that no two processes can execute  the </a:t>
            </a:r>
            <a:r>
              <a:rPr lang="en-US" altLang="en-US" sz="2000" b="1" dirty="0">
                <a:latin typeface="Courier New" panose="02070309020205020404" pitchFamily="49" charset="0"/>
              </a:rPr>
              <a:t>wait() </a:t>
            </a:r>
            <a:r>
              <a:rPr lang="en-US" altLang="en-US" dirty="0"/>
              <a:t>and </a:t>
            </a:r>
            <a:r>
              <a:rPr lang="en-US" altLang="en-US" sz="2000" b="1" dirty="0">
                <a:latin typeface="Courier New" panose="02070309020205020404" pitchFamily="49" charset="0"/>
              </a:rPr>
              <a:t>signal() </a:t>
            </a:r>
            <a:r>
              <a:rPr lang="en-US" altLang="en-US" dirty="0"/>
              <a:t>on the same semaphore at the same time</a:t>
            </a:r>
          </a:p>
          <a:p>
            <a:r>
              <a:rPr lang="en-US" altLang="en-US" dirty="0"/>
              <a:t>Thus, the implementation becomes the critical section problem where the </a:t>
            </a:r>
            <a:r>
              <a:rPr lang="en-US" altLang="en-US" sz="2000" b="1" dirty="0">
                <a:latin typeface="Courier New" panose="02070309020205020404" pitchFamily="49" charset="0"/>
              </a:rPr>
              <a:t>wait</a:t>
            </a:r>
            <a:r>
              <a:rPr lang="en-US" altLang="en-US" dirty="0"/>
              <a:t> and </a:t>
            </a:r>
            <a:r>
              <a:rPr lang="en-US" altLang="en-US" sz="2000" b="1" dirty="0">
                <a:latin typeface="Courier New" panose="02070309020205020404" pitchFamily="49" charset="0"/>
              </a:rPr>
              <a:t>signal</a:t>
            </a:r>
            <a:r>
              <a:rPr lang="en-US" altLang="en-US" dirty="0"/>
              <a:t> code are placed in the critical section</a:t>
            </a:r>
          </a:p>
          <a:p>
            <a:r>
              <a:rPr lang="en-US" altLang="en-US" dirty="0"/>
              <a:t>Could now have </a:t>
            </a:r>
            <a:r>
              <a:rPr lang="en-US" altLang="en-US" b="1" dirty="0">
                <a:solidFill>
                  <a:srgbClr val="006699"/>
                </a:solidFill>
                <a:latin typeface="+mj-lt"/>
              </a:rPr>
              <a:t>busy waiting </a:t>
            </a:r>
            <a:r>
              <a:rPr lang="en-US" altLang="en-US" dirty="0"/>
              <a:t>in critical section implementation</a:t>
            </a:r>
          </a:p>
          <a:p>
            <a:pPr lvl="1"/>
            <a:r>
              <a:rPr lang="en-US" altLang="en-US" dirty="0"/>
              <a:t>But implementation code is short</a:t>
            </a:r>
          </a:p>
          <a:p>
            <a:pPr lvl="1"/>
            <a:r>
              <a:rPr lang="en-US" altLang="en-US" dirty="0"/>
              <a:t>Little busy waiting if critical section rarely occupied</a:t>
            </a:r>
          </a:p>
          <a:p>
            <a:r>
              <a:rPr lang="en-US" altLang="en-US" dirty="0"/>
              <a:t>Note that applications may spend lots of time in critical sections and therefore this is not a good solution</a:t>
            </a:r>
          </a:p>
          <a:p>
            <a:pPr>
              <a:buFont typeface="Monotype Sorts" pitchFamily="-84" charset="2"/>
              <a:buNone/>
            </a:pPr>
            <a:r>
              <a:rPr lang="en-US" altLang="en-US" dirty="0"/>
              <a:t> </a:t>
            </a:r>
          </a:p>
          <a:p>
            <a:pPr lvl="1">
              <a:buFont typeface="Monotype Sorts" pitchFamily="-84"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2652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2320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B51BAA0-23D1-44B6-B0D9-250F64A572FC}"/>
              </a:ext>
            </a:extLst>
          </p:cNvPr>
          <p:cNvSpPr>
            <a:spLocks noGrp="1" noChangeArrowheads="1"/>
          </p:cNvSpPr>
          <p:nvPr>
            <p:ph type="title"/>
          </p:nvPr>
        </p:nvSpPr>
        <p:spPr>
          <a:xfrm>
            <a:off x="2325799" y="52295"/>
            <a:ext cx="8779199" cy="609600"/>
          </a:xfrm>
        </p:spPr>
        <p:txBody>
          <a:bodyPr/>
          <a:lstStyle/>
          <a:p>
            <a:pPr eaLnBrk="1" hangingPunct="1"/>
            <a:r>
              <a:rPr lang="en-US" altLang="en-US" sz="2400" dirty="0"/>
              <a:t>Semaphore Implementation with no Busy waiting </a:t>
            </a:r>
          </a:p>
        </p:txBody>
      </p:sp>
      <p:sp>
        <p:nvSpPr>
          <p:cNvPr id="53250" name="Rectangle 3">
            <a:extLst>
              <a:ext uri="{FF2B5EF4-FFF2-40B4-BE49-F238E27FC236}">
                <a16:creationId xmlns:a16="http://schemas.microsoft.com/office/drawing/2014/main" id="{9D87702A-689B-4A72-8F7D-2FB6350A3FC6}"/>
              </a:ext>
            </a:extLst>
          </p:cNvPr>
          <p:cNvSpPr>
            <a:spLocks noGrp="1" noChangeArrowheads="1"/>
          </p:cNvSpPr>
          <p:nvPr>
            <p:ph idx="1"/>
          </p:nvPr>
        </p:nvSpPr>
        <p:spPr>
          <a:xfrm>
            <a:off x="2385981" y="1078706"/>
            <a:ext cx="7035111" cy="4740203"/>
          </a:xfrm>
        </p:spPr>
        <p:txBody>
          <a:bodyPr/>
          <a:lstStyle/>
          <a:p>
            <a:r>
              <a:rPr lang="en-US" altLang="en-US" dirty="0"/>
              <a:t>With each semaphore there is an associated waiting queue</a:t>
            </a:r>
          </a:p>
          <a:p>
            <a:r>
              <a:rPr lang="en-US" altLang="en-US" dirty="0"/>
              <a:t>Each entry in a waiting queue has two data items:</a:t>
            </a:r>
          </a:p>
          <a:p>
            <a:pPr lvl="1"/>
            <a:r>
              <a:rPr lang="en-US" altLang="en-US" dirty="0"/>
              <a:t> Value (of type integer)</a:t>
            </a:r>
          </a:p>
          <a:p>
            <a:pPr lvl="1"/>
            <a:r>
              <a:rPr lang="en-US" altLang="en-US" dirty="0"/>
              <a:t> Pointer to next record in the list</a:t>
            </a:r>
          </a:p>
          <a:p>
            <a:r>
              <a:rPr lang="en-US" altLang="en-US" dirty="0"/>
              <a:t>Two operations:</a:t>
            </a:r>
          </a:p>
          <a:p>
            <a:pPr lvl="1"/>
            <a:r>
              <a:rPr lang="en-US" altLang="en-US" b="1" dirty="0">
                <a:solidFill>
                  <a:srgbClr val="006699"/>
                </a:solidFill>
                <a:latin typeface="+mj-lt"/>
              </a:rPr>
              <a:t>block </a:t>
            </a:r>
            <a:r>
              <a:rPr lang="en-US" altLang="en-US" dirty="0"/>
              <a:t>– place the process invoking the operation on the appropriate waiting queue</a:t>
            </a:r>
          </a:p>
          <a:p>
            <a:pPr lvl="1"/>
            <a:r>
              <a:rPr lang="en-US" altLang="en-US" b="1" dirty="0">
                <a:solidFill>
                  <a:srgbClr val="006699"/>
                </a:solidFill>
                <a:latin typeface="+mj-lt"/>
              </a:rPr>
              <a:t>wakeup</a:t>
            </a:r>
            <a:r>
              <a:rPr lang="en-US" altLang="en-US" dirty="0">
                <a:solidFill>
                  <a:srgbClr val="3366FF"/>
                </a:solidFill>
              </a:rPr>
              <a:t> </a:t>
            </a:r>
            <a:r>
              <a:rPr lang="en-US" altLang="en-US" dirty="0"/>
              <a:t>– remove one of processes in the waiting queue and place it in the ready queue</a:t>
            </a:r>
          </a:p>
          <a:p>
            <a:pPr marL="0" indent="0">
              <a:buNone/>
            </a:pPr>
            <a:endParaRPr lang="en-US" altLang="en-US" dirty="0"/>
          </a:p>
          <a:p>
            <a:pPr lvl="1"/>
            <a:endParaRPr lang="en-US" altLang="en-US" dirty="0"/>
          </a:p>
          <a:p>
            <a:pPr>
              <a:buFont typeface="Monotype Sorts" pitchFamily="-84" charset="2"/>
              <a:buNone/>
            </a:pPr>
            <a:r>
              <a:rPr lang="en-US" altLang="en-US" dirty="0">
                <a:solidFill>
                  <a:srgbClr val="0000FF"/>
                </a:solidFill>
              </a:rPr>
              <a:t>                        </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B51BAA0-23D1-44B6-B0D9-250F64A572FC}"/>
              </a:ext>
            </a:extLst>
          </p:cNvPr>
          <p:cNvSpPr>
            <a:spLocks noGrp="1" noChangeArrowheads="1"/>
          </p:cNvSpPr>
          <p:nvPr>
            <p:ph type="title"/>
          </p:nvPr>
        </p:nvSpPr>
        <p:spPr>
          <a:xfrm>
            <a:off x="2325799" y="135423"/>
            <a:ext cx="8779199" cy="609600"/>
          </a:xfrm>
        </p:spPr>
        <p:txBody>
          <a:bodyPr/>
          <a:lstStyle/>
          <a:p>
            <a:pPr eaLnBrk="1" hangingPunct="1"/>
            <a:r>
              <a:rPr lang="en-US" altLang="en-US" sz="2800" dirty="0"/>
              <a:t>Implementation with no Busy waiting (Cont.)</a:t>
            </a:r>
          </a:p>
        </p:txBody>
      </p:sp>
      <p:sp>
        <p:nvSpPr>
          <p:cNvPr id="53250" name="Rectangle 3">
            <a:extLst>
              <a:ext uri="{FF2B5EF4-FFF2-40B4-BE49-F238E27FC236}">
                <a16:creationId xmlns:a16="http://schemas.microsoft.com/office/drawing/2014/main" id="{9D87702A-689B-4A72-8F7D-2FB6350A3FC6}"/>
              </a:ext>
            </a:extLst>
          </p:cNvPr>
          <p:cNvSpPr>
            <a:spLocks noGrp="1" noChangeArrowheads="1"/>
          </p:cNvSpPr>
          <p:nvPr>
            <p:ph idx="1"/>
          </p:nvPr>
        </p:nvSpPr>
        <p:spPr>
          <a:xfrm>
            <a:off x="2385980" y="1078706"/>
            <a:ext cx="7582224" cy="4700588"/>
          </a:xfrm>
        </p:spPr>
        <p:txBody>
          <a:bodyPr/>
          <a:lstStyle/>
          <a:p>
            <a:endParaRPr lang="en-US" altLang="en-US" dirty="0"/>
          </a:p>
          <a:p>
            <a:r>
              <a:rPr lang="en-US" altLang="en-US" dirty="0"/>
              <a:t>Waiting queue</a:t>
            </a:r>
          </a:p>
          <a:p>
            <a:pPr marL="0" indent="0">
              <a:buNone/>
            </a:pPr>
            <a:r>
              <a:rPr lang="en-US" altLang="en-US" b="1" dirty="0">
                <a:latin typeface="Courier New" panose="02070309020205020404" pitchFamily="49" charset="0"/>
              </a:rPr>
              <a:t>    typedef struct { </a:t>
            </a:r>
          </a:p>
          <a:p>
            <a:pPr>
              <a:buFont typeface="Monotype Sorts" pitchFamily="-84" charset="2"/>
              <a:buNone/>
            </a:pPr>
            <a:r>
              <a:rPr lang="en-US" altLang="en-US" b="1" dirty="0">
                <a:latin typeface="Courier New" panose="02070309020205020404" pitchFamily="49" charset="0"/>
              </a:rPr>
              <a:t>   	</a:t>
            </a:r>
            <a:r>
              <a:rPr lang="en-US" altLang="en-US" b="1" dirty="0" err="1">
                <a:latin typeface="Courier New" panose="02070309020205020404" pitchFamily="49" charset="0"/>
              </a:rPr>
              <a:t>int</a:t>
            </a:r>
            <a:r>
              <a:rPr lang="en-US" altLang="en-US" b="1" dirty="0">
                <a:latin typeface="Courier New" panose="02070309020205020404" pitchFamily="49" charset="0"/>
              </a:rPr>
              <a:t> value; </a:t>
            </a:r>
          </a:p>
          <a:p>
            <a:pPr>
              <a:buFont typeface="Monotype Sorts" pitchFamily="-84" charset="2"/>
              <a:buNone/>
            </a:pPr>
            <a:r>
              <a:rPr lang="en-US" altLang="en-US" b="1" dirty="0">
                <a:latin typeface="Courier New" panose="02070309020205020404" pitchFamily="49" charset="0"/>
              </a:rPr>
              <a:t>   	struct process *list; </a:t>
            </a:r>
          </a:p>
          <a:p>
            <a:pPr>
              <a:buFont typeface="Monotype Sorts" pitchFamily="-84" charset="2"/>
              <a:buNone/>
            </a:pPr>
            <a:r>
              <a:rPr lang="en-US" altLang="en-US" b="1" dirty="0">
                <a:latin typeface="Courier New" panose="02070309020205020404" pitchFamily="49" charset="0"/>
              </a:rPr>
              <a:t>    } semaphore; </a:t>
            </a:r>
          </a:p>
          <a:p>
            <a:endParaRPr lang="en-US" altLang="en-US" dirty="0"/>
          </a:p>
          <a:p>
            <a:pPr lvl="1"/>
            <a:endParaRPr lang="en-US" altLang="en-US" dirty="0"/>
          </a:p>
          <a:p>
            <a:pPr>
              <a:buFont typeface="Monotype Sorts" pitchFamily="-84" charset="2"/>
              <a:buNone/>
            </a:pPr>
            <a:r>
              <a:rPr lang="en-US" altLang="en-US" dirty="0">
                <a:solidFill>
                  <a:srgbClr val="0000FF"/>
                </a:solidFill>
              </a:rPr>
              <a:t>                        </a:t>
            </a:r>
          </a:p>
        </p:txBody>
      </p:sp>
    </p:spTree>
    <p:extLst>
      <p:ext uri="{BB962C8B-B14F-4D97-AF65-F5344CB8AC3E}">
        <p14:creationId xmlns:p14="http://schemas.microsoft.com/office/powerpoint/2010/main" val="107661306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669F922E-D0FD-4876-8B89-C6C21A7E370F}"/>
              </a:ext>
            </a:extLst>
          </p:cNvPr>
          <p:cNvSpPr>
            <a:spLocks noGrp="1" noChangeArrowheads="1"/>
          </p:cNvSpPr>
          <p:nvPr>
            <p:ph type="title"/>
          </p:nvPr>
        </p:nvSpPr>
        <p:spPr>
          <a:xfrm>
            <a:off x="2694528" y="104811"/>
            <a:ext cx="8356600" cy="581025"/>
          </a:xfrm>
        </p:spPr>
        <p:txBody>
          <a:bodyPr/>
          <a:lstStyle/>
          <a:p>
            <a:pPr eaLnBrk="1" hangingPunct="1"/>
            <a:r>
              <a:rPr lang="en-US" altLang="en-US" sz="2800" dirty="0"/>
              <a:t>Implementation with no Busy waiting (Cont.)</a:t>
            </a:r>
          </a:p>
        </p:txBody>
      </p:sp>
      <p:sp>
        <p:nvSpPr>
          <p:cNvPr id="55298" name="Rectangle 3">
            <a:extLst>
              <a:ext uri="{FF2B5EF4-FFF2-40B4-BE49-F238E27FC236}">
                <a16:creationId xmlns:a16="http://schemas.microsoft.com/office/drawing/2014/main" id="{E98F4248-9756-4C5B-BA54-44B5C180256E}"/>
              </a:ext>
            </a:extLst>
          </p:cNvPr>
          <p:cNvSpPr>
            <a:spLocks noGrp="1" noChangeArrowheads="1"/>
          </p:cNvSpPr>
          <p:nvPr>
            <p:ph idx="1"/>
          </p:nvPr>
        </p:nvSpPr>
        <p:spPr>
          <a:xfrm>
            <a:off x="2678114" y="901700"/>
            <a:ext cx="6122987" cy="5029200"/>
          </a:xfrm>
        </p:spPr>
        <p:txBody>
          <a:bodyPr/>
          <a:lstStyle/>
          <a:p>
            <a:pPr marL="0" indent="0">
              <a:buNone/>
            </a:pPr>
            <a:endParaRPr lang="en-US" altLang="en-US" sz="1400" b="1" dirty="0">
              <a:latin typeface="Courier New" panose="02070309020205020404" pitchFamily="49" charset="0"/>
            </a:endParaRPr>
          </a:p>
          <a:p>
            <a:pPr marL="0" indent="0">
              <a:buNone/>
            </a:pPr>
            <a:r>
              <a:rPr lang="en-US" altLang="en-US" sz="1600" b="1" dirty="0">
                <a:latin typeface="Courier New" panose="02070309020205020404" pitchFamily="49" charset="0"/>
              </a:rPr>
              <a:t>wait(semaphore *S) { </a:t>
            </a:r>
          </a:p>
          <a:p>
            <a:pPr marL="0" indent="0">
              <a:buNone/>
            </a:pPr>
            <a:r>
              <a:rPr lang="en-US" altLang="en-US" sz="1600" b="1" dirty="0">
                <a:latin typeface="Courier New" panose="02070309020205020404" pitchFamily="49" charset="0"/>
              </a:rPr>
              <a:t>   S-&gt;value--; </a:t>
            </a:r>
          </a:p>
          <a:p>
            <a:pPr marL="0" indent="0">
              <a:buNone/>
            </a:pPr>
            <a:r>
              <a:rPr lang="en-US" altLang="en-US" sz="1600" b="1" dirty="0">
                <a:latin typeface="Courier New" panose="02070309020205020404" pitchFamily="49" charset="0"/>
              </a:rPr>
              <a:t>   if (S-&gt;value &lt; 0) {</a:t>
            </a:r>
            <a:br>
              <a:rPr lang="en-US" altLang="en-US" sz="1600" b="1" dirty="0">
                <a:latin typeface="Courier New" panose="02070309020205020404" pitchFamily="49" charset="0"/>
              </a:rPr>
            </a:br>
            <a:r>
              <a:rPr lang="en-US" altLang="en-US" sz="1600" b="1" dirty="0">
                <a:latin typeface="Courier New" panose="02070309020205020404" pitchFamily="49" charset="0"/>
              </a:rPr>
              <a:t>      add this process to S-&gt;list; </a:t>
            </a:r>
          </a:p>
          <a:p>
            <a:pPr marL="0" indent="0">
              <a:buNone/>
            </a:pPr>
            <a:r>
              <a:rPr lang="en-US" altLang="en-US" sz="1600" b="1" dirty="0">
                <a:latin typeface="Courier New" panose="02070309020205020404" pitchFamily="49" charset="0"/>
              </a:rPr>
              <a:t>      block(); </a:t>
            </a:r>
          </a:p>
          <a:p>
            <a:pPr marL="0" indent="0">
              <a:buNone/>
            </a:pPr>
            <a:r>
              <a:rPr lang="en-US" altLang="en-US" sz="1600" b="1" dirty="0">
                <a:latin typeface="Courier New" panose="02070309020205020404" pitchFamily="49" charset="0"/>
              </a:rPr>
              <a:t>   } </a:t>
            </a:r>
          </a:p>
          <a:p>
            <a:pPr marL="0" indent="0">
              <a:buNone/>
            </a:pPr>
            <a:r>
              <a:rPr lang="en-US" altLang="en-US" sz="1600" b="1" dirty="0">
                <a:latin typeface="Courier New" panose="02070309020205020404" pitchFamily="49" charset="0"/>
              </a:rPr>
              <a:t>}</a:t>
            </a:r>
          </a:p>
          <a:p>
            <a:pPr marL="0" indent="0">
              <a:buNone/>
            </a:pPr>
            <a:endParaRPr lang="en-US" altLang="en-US" sz="1600" b="1" dirty="0">
              <a:latin typeface="Courier New" panose="02070309020205020404" pitchFamily="49" charset="0"/>
            </a:endParaRPr>
          </a:p>
          <a:p>
            <a:pPr marL="0" indent="0">
              <a:buNone/>
            </a:pPr>
            <a:r>
              <a:rPr lang="en-US" altLang="en-US" sz="1600" b="1" dirty="0">
                <a:latin typeface="Courier New" panose="02070309020205020404" pitchFamily="49" charset="0"/>
              </a:rPr>
              <a:t>signal(semaphore *S) { </a:t>
            </a:r>
          </a:p>
          <a:p>
            <a:pPr marL="0" indent="0">
              <a:buNone/>
            </a:pPr>
            <a:r>
              <a:rPr lang="en-US" altLang="en-US" sz="1600" b="1" dirty="0">
                <a:latin typeface="Courier New" panose="02070309020205020404" pitchFamily="49" charset="0"/>
              </a:rPr>
              <a:t>   S-&gt;value++; </a:t>
            </a:r>
          </a:p>
          <a:p>
            <a:pPr marL="0" indent="0">
              <a:buNone/>
            </a:pPr>
            <a:r>
              <a:rPr lang="en-US" altLang="en-US" sz="1600" b="1" dirty="0">
                <a:latin typeface="Courier New" panose="02070309020205020404" pitchFamily="49" charset="0"/>
              </a:rPr>
              <a:t>   if (S-&gt;value &lt;= 0) {</a:t>
            </a:r>
            <a:br>
              <a:rPr lang="en-US" altLang="en-US" sz="1600" b="1" dirty="0">
                <a:latin typeface="Courier New" panose="02070309020205020404" pitchFamily="49" charset="0"/>
              </a:rPr>
            </a:br>
            <a:r>
              <a:rPr lang="en-US" altLang="en-US" sz="1600" b="1" dirty="0">
                <a:latin typeface="Courier New" panose="02070309020205020404" pitchFamily="49" charset="0"/>
              </a:rPr>
              <a:t>      remove a process P from S-&gt;list; </a:t>
            </a:r>
          </a:p>
          <a:p>
            <a:pPr marL="0" indent="0">
              <a:buNone/>
            </a:pPr>
            <a:r>
              <a:rPr lang="en-US" altLang="en-US" sz="1600" b="1" dirty="0">
                <a:latin typeface="Courier New" panose="02070309020205020404" pitchFamily="49" charset="0"/>
              </a:rPr>
              <a:t>      wakeup(P); </a:t>
            </a:r>
          </a:p>
          <a:p>
            <a:pPr marL="0" indent="0">
              <a:buNone/>
            </a:pPr>
            <a:r>
              <a:rPr lang="en-US" altLang="en-US" sz="1600" b="1" dirty="0">
                <a:latin typeface="Courier New" panose="02070309020205020404" pitchFamily="49" charset="0"/>
              </a:rPr>
              <a:t>   } </a:t>
            </a:r>
          </a:p>
          <a:p>
            <a:pPr marL="0" indent="0">
              <a:buNone/>
            </a:pPr>
            <a:r>
              <a:rPr lang="en-US" altLang="en-US" sz="1600" b="1" dirty="0">
                <a:latin typeface="Courier New" panose="02070309020205020404" pitchFamily="49" charset="0"/>
              </a:rPr>
              <a:t>} </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2447926" y="175870"/>
            <a:ext cx="7762875" cy="576263"/>
          </a:xfrm>
        </p:spPr>
        <p:txBody>
          <a:bodyPr/>
          <a:lstStyle/>
          <a:p>
            <a:pPr eaLnBrk="1" hangingPunct="1"/>
            <a:r>
              <a:rPr lang="en-US" altLang="en-US" dirty="0"/>
              <a:t>Problems with Semaphores</a:t>
            </a:r>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2351088" y="1282701"/>
            <a:ext cx="6959600" cy="4860925"/>
          </a:xfrm>
        </p:spPr>
        <p:txBody>
          <a:bodyPr/>
          <a:lstStyle/>
          <a:p>
            <a:r>
              <a:rPr lang="en-US" altLang="en-US" dirty="0"/>
              <a:t> Incorrect use of semaphore operations:</a:t>
            </a:r>
            <a:br>
              <a:rPr lang="en-US" altLang="en-US" dirty="0"/>
            </a:br>
            <a:endParaRPr lang="en-US" altLang="en-US" dirty="0"/>
          </a:p>
          <a:p>
            <a:pPr lvl="1"/>
            <a:r>
              <a:rPr lang="en-US" altLang="en-US" dirty="0"/>
              <a:t> </a:t>
            </a:r>
            <a:r>
              <a:rPr lang="en-US" altLang="en-US" b="1" dirty="0">
                <a:latin typeface="Courier New" panose="02070309020205020404" pitchFamily="49" charset="0"/>
                <a:cs typeface="Courier New" panose="02070309020205020404" pitchFamily="49" charset="0"/>
              </a:rPr>
              <a:t>signal(mutex)  ….  wait(mutex)</a:t>
            </a:r>
            <a:br>
              <a:rPr lang="en-US" altLang="en-US" b="1" dirty="0">
                <a:latin typeface="Courier New" panose="02070309020205020404" pitchFamily="49" charset="0"/>
                <a:cs typeface="Courier New" panose="02070309020205020404" pitchFamily="49" charset="0"/>
              </a:rPr>
            </a:br>
            <a:endParaRPr lang="en-US" altLang="en-US" b="1" dirty="0">
              <a:latin typeface="Courier New" panose="02070309020205020404" pitchFamily="49" charset="0"/>
              <a:cs typeface="Courier New" panose="02070309020205020404" pitchFamily="49" charset="0"/>
            </a:endParaRPr>
          </a:p>
          <a:p>
            <a:pPr lvl="1"/>
            <a:r>
              <a:rPr lang="en-US" altLang="en-US" dirty="0"/>
              <a:t> </a:t>
            </a:r>
            <a:r>
              <a:rPr lang="en-US" altLang="en-US" b="1" dirty="0">
                <a:latin typeface="Courier New" panose="02070309020205020404" pitchFamily="49" charset="0"/>
                <a:cs typeface="Courier New" panose="02070309020205020404" pitchFamily="49" charset="0"/>
              </a:rPr>
              <a:t>wait(mutex)  …  wait(mutex)</a:t>
            </a:r>
          </a:p>
          <a:p>
            <a:pPr lvl="1"/>
            <a:endParaRPr lang="en-US" altLang="en-US" b="1" dirty="0">
              <a:latin typeface="Courier New" panose="02070309020205020404" pitchFamily="49" charset="0"/>
              <a:cs typeface="Courier New" panose="02070309020205020404" pitchFamily="49" charset="0"/>
            </a:endParaRPr>
          </a:p>
          <a:p>
            <a:pPr lvl="1"/>
            <a:r>
              <a:rPr lang="en-US" altLang="en-US" dirty="0"/>
              <a:t> Omitting  of </a:t>
            </a:r>
            <a:r>
              <a:rPr lang="en-US" altLang="en-US" b="1" dirty="0">
                <a:latin typeface="Courier New" panose="02070309020205020404" pitchFamily="49" charset="0"/>
                <a:cs typeface="Courier New" panose="02070309020205020404" pitchFamily="49" charset="0"/>
              </a:rPr>
              <a:t>wait (mutex) </a:t>
            </a:r>
            <a:r>
              <a:rPr lang="en-US" altLang="en-US" dirty="0"/>
              <a:t>and/or </a:t>
            </a:r>
            <a:r>
              <a:rPr lang="en-US" altLang="en-US" b="1" dirty="0">
                <a:latin typeface="Courier New" panose="02070309020205020404" pitchFamily="49" charset="0"/>
                <a:cs typeface="Courier New" panose="02070309020205020404" pitchFamily="49" charset="0"/>
              </a:rPr>
              <a:t>signal (mutex)</a:t>
            </a:r>
            <a:endParaRPr lang="en-US" altLang="en-US" dirty="0"/>
          </a:p>
          <a:p>
            <a:pPr lvl="1"/>
            <a:endParaRPr lang="en-US" altLang="en-US" dirty="0"/>
          </a:p>
          <a:p>
            <a:r>
              <a:rPr lang="en-US" altLang="en-US" dirty="0"/>
              <a:t>These – and others – are examples of what can occur when semaphores and other synchronization tools are used incorrectly.</a:t>
            </a:r>
          </a:p>
          <a:p>
            <a:endParaRPr lang="en-US" altLang="en-US" dirty="0"/>
          </a:p>
          <a:p>
            <a:endParaRPr lang="en-US" altLang="en-US" dirty="0"/>
          </a:p>
          <a:p>
            <a:endParaRPr lang="en-US" altLang="en-US"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D8EF5652-864F-45D9-B03A-C5641C84E4D5}"/>
              </a:ext>
            </a:extLst>
          </p:cNvPr>
          <p:cNvSpPr>
            <a:spLocks noGrp="1" noChangeArrowheads="1"/>
          </p:cNvSpPr>
          <p:nvPr>
            <p:ph type="title"/>
          </p:nvPr>
        </p:nvSpPr>
        <p:spPr>
          <a:xfrm>
            <a:off x="1981200" y="222868"/>
            <a:ext cx="8229600" cy="576262"/>
          </a:xfrm>
        </p:spPr>
        <p:txBody>
          <a:bodyPr/>
          <a:lstStyle/>
          <a:p>
            <a:pPr eaLnBrk="1" hangingPunct="1"/>
            <a:r>
              <a:rPr lang="en-US" altLang="en-US" dirty="0"/>
              <a:t>Monitors</a:t>
            </a:r>
          </a:p>
        </p:txBody>
      </p:sp>
      <p:sp>
        <p:nvSpPr>
          <p:cNvPr id="59394" name="Rectangle 3">
            <a:extLst>
              <a:ext uri="{FF2B5EF4-FFF2-40B4-BE49-F238E27FC236}">
                <a16:creationId xmlns:a16="http://schemas.microsoft.com/office/drawing/2014/main" id="{FD3AB3C2-A7A5-4526-A61F-5C1CB7C4C0BB}"/>
              </a:ext>
            </a:extLst>
          </p:cNvPr>
          <p:cNvSpPr>
            <a:spLocks noGrp="1" noChangeArrowheads="1"/>
          </p:cNvSpPr>
          <p:nvPr>
            <p:ph idx="1"/>
          </p:nvPr>
        </p:nvSpPr>
        <p:spPr>
          <a:xfrm>
            <a:off x="2379663" y="1209676"/>
            <a:ext cx="7691178" cy="4860925"/>
          </a:xfrm>
        </p:spPr>
        <p:txBody>
          <a:bodyPr/>
          <a:lstStyle/>
          <a:p>
            <a:pPr>
              <a:lnSpc>
                <a:spcPct val="80000"/>
              </a:lnSpc>
            </a:pPr>
            <a:r>
              <a:rPr lang="en-US" altLang="en-US" dirty="0"/>
              <a:t>A high-level abstraction that provides a convenient and effective mechanism for process synchronization</a:t>
            </a:r>
          </a:p>
          <a:p>
            <a:pPr>
              <a:lnSpc>
                <a:spcPct val="80000"/>
              </a:lnSpc>
            </a:pPr>
            <a:r>
              <a:rPr lang="en-US" altLang="en-US" i="1" dirty="0"/>
              <a:t>Abstract data type</a:t>
            </a:r>
            <a:r>
              <a:rPr lang="en-US" altLang="en-US" dirty="0"/>
              <a:t>, internal variables only accessible by code within the procedure</a:t>
            </a:r>
          </a:p>
          <a:p>
            <a:pPr>
              <a:lnSpc>
                <a:spcPct val="80000"/>
              </a:lnSpc>
            </a:pPr>
            <a:r>
              <a:rPr lang="en-US" altLang="en-US" dirty="0"/>
              <a:t>Only one process may be active within the monitor at a time</a:t>
            </a:r>
          </a:p>
          <a:p>
            <a:pPr>
              <a:lnSpc>
                <a:spcPct val="80000"/>
              </a:lnSpc>
            </a:pPr>
            <a:r>
              <a:rPr lang="en-US" altLang="en-US" dirty="0"/>
              <a:t>Pseudocode syntax of a monitor:</a:t>
            </a:r>
          </a:p>
          <a:p>
            <a:pPr lvl="2">
              <a:lnSpc>
                <a:spcPct val="80000"/>
              </a:lnSpc>
              <a:buFont typeface="Webdings" panose="05030102010509060703" pitchFamily="18" charset="2"/>
              <a:buNone/>
            </a:pPr>
            <a:endParaRPr lang="en-US" altLang="en-US" sz="1400" dirty="0">
              <a:solidFill>
                <a:srgbClr val="0000FF"/>
              </a:solidFill>
            </a:endParaRPr>
          </a:p>
          <a:p>
            <a:pPr lvl="2">
              <a:lnSpc>
                <a:spcPct val="80000"/>
              </a:lnSpc>
              <a:buFont typeface="Webdings" panose="05030102010509060703" pitchFamily="18" charset="2"/>
              <a:buNone/>
            </a:pPr>
            <a:r>
              <a:rPr lang="en-US" altLang="en-US" sz="1600" b="1" dirty="0">
                <a:solidFill>
                  <a:srgbClr val="000000"/>
                </a:solidFill>
                <a:latin typeface="Courier New" panose="02070309020205020404" pitchFamily="49" charset="0"/>
              </a:rPr>
              <a:t>monitor monitor-name</a:t>
            </a:r>
          </a:p>
          <a:p>
            <a:pPr lvl="2">
              <a:lnSpc>
                <a:spcPct val="80000"/>
              </a:lnSpc>
              <a:buFont typeface="Webdings" panose="05030102010509060703" pitchFamily="18" charset="2"/>
              <a:buNone/>
            </a:pPr>
            <a:r>
              <a:rPr lang="en-US" altLang="en-US" sz="1600" b="1" dirty="0">
                <a:solidFill>
                  <a:srgbClr val="000000"/>
                </a:solidFill>
                <a:latin typeface="Courier New" panose="02070309020205020404" pitchFamily="49" charset="0"/>
              </a:rPr>
              <a:t>{</a:t>
            </a:r>
          </a:p>
          <a:p>
            <a:pPr lvl="2">
              <a:lnSpc>
                <a:spcPct val="80000"/>
              </a:lnSpc>
              <a:buFont typeface="Webdings" panose="05030102010509060703" pitchFamily="18" charset="2"/>
              <a:buNone/>
            </a:pPr>
            <a:r>
              <a:rPr lang="en-US" altLang="en-US" sz="1600" b="1" dirty="0">
                <a:solidFill>
                  <a:srgbClr val="000000"/>
                </a:solidFill>
                <a:latin typeface="Courier New" panose="02070309020205020404" pitchFamily="49" charset="0"/>
              </a:rPr>
              <a:t>	// shared variable declarations</a:t>
            </a:r>
          </a:p>
          <a:p>
            <a:pPr lvl="2">
              <a:lnSpc>
                <a:spcPct val="80000"/>
              </a:lnSpc>
              <a:buFont typeface="Webdings" panose="05030102010509060703" pitchFamily="18" charset="2"/>
              <a:buNone/>
            </a:pPr>
            <a:r>
              <a:rPr lang="en-US" altLang="en-US" sz="1600" b="1" dirty="0">
                <a:solidFill>
                  <a:srgbClr val="000000"/>
                </a:solidFill>
                <a:latin typeface="Courier New" panose="02070309020205020404" pitchFamily="49" charset="0"/>
              </a:rPr>
              <a:t>	procedure P1 (…) { …. }</a:t>
            </a:r>
          </a:p>
          <a:p>
            <a:pPr lvl="2">
              <a:lnSpc>
                <a:spcPct val="80000"/>
              </a:lnSpc>
              <a:buFont typeface="Webdings" panose="05030102010509060703" pitchFamily="18" charset="2"/>
              <a:buNone/>
            </a:pPr>
            <a:endParaRPr lang="en-US" altLang="en-US" sz="1600" b="1" dirty="0">
              <a:solidFill>
                <a:srgbClr val="000000"/>
              </a:solidFill>
              <a:latin typeface="Courier New" panose="02070309020205020404" pitchFamily="49" charset="0"/>
            </a:endParaRPr>
          </a:p>
          <a:p>
            <a:pPr lvl="2">
              <a:lnSpc>
                <a:spcPct val="80000"/>
              </a:lnSpc>
              <a:buFont typeface="Webdings" panose="05030102010509060703" pitchFamily="18" charset="2"/>
              <a:buNone/>
            </a:pPr>
            <a:r>
              <a:rPr lang="en-US" altLang="en-US" sz="1600" b="1" dirty="0">
                <a:solidFill>
                  <a:srgbClr val="000000"/>
                </a:solidFill>
                <a:latin typeface="Courier New" panose="02070309020205020404" pitchFamily="49" charset="0"/>
              </a:rPr>
              <a:t>	procedure P2 (…) { …. }</a:t>
            </a:r>
            <a:br>
              <a:rPr lang="en-US" altLang="en-US" sz="1600" b="1" dirty="0">
                <a:solidFill>
                  <a:srgbClr val="000000"/>
                </a:solidFill>
                <a:latin typeface="Courier New" panose="02070309020205020404" pitchFamily="49" charset="0"/>
              </a:rPr>
            </a:br>
            <a:endParaRPr lang="en-US" altLang="en-US" sz="1600" b="1" dirty="0">
              <a:solidFill>
                <a:srgbClr val="000000"/>
              </a:solidFill>
              <a:latin typeface="Courier New" panose="02070309020205020404" pitchFamily="49" charset="0"/>
            </a:endParaRPr>
          </a:p>
          <a:p>
            <a:pPr lvl="2">
              <a:lnSpc>
                <a:spcPct val="80000"/>
              </a:lnSpc>
              <a:buFont typeface="Webdings" panose="05030102010509060703" pitchFamily="18" charset="2"/>
              <a:buNone/>
            </a:pPr>
            <a:r>
              <a:rPr lang="en-US" altLang="en-US" sz="1600" b="1" dirty="0">
                <a:solidFill>
                  <a:srgbClr val="000000"/>
                </a:solidFill>
                <a:latin typeface="Courier New" panose="02070309020205020404" pitchFamily="49" charset="0"/>
              </a:rPr>
              <a:t>	procedure </a:t>
            </a:r>
            <a:r>
              <a:rPr lang="en-US" altLang="en-US" sz="1600" b="1" dirty="0" err="1">
                <a:solidFill>
                  <a:srgbClr val="000000"/>
                </a:solidFill>
                <a:latin typeface="Courier New" panose="02070309020205020404" pitchFamily="49" charset="0"/>
              </a:rPr>
              <a:t>Pn</a:t>
            </a:r>
            <a:r>
              <a:rPr lang="en-US" altLang="en-US" sz="1600" b="1" dirty="0">
                <a:solidFill>
                  <a:srgbClr val="000000"/>
                </a:solidFill>
                <a:latin typeface="Courier New" panose="02070309020205020404" pitchFamily="49" charset="0"/>
              </a:rPr>
              <a:t> (…) {……}</a:t>
            </a:r>
          </a:p>
          <a:p>
            <a:pPr lvl="2">
              <a:lnSpc>
                <a:spcPct val="80000"/>
              </a:lnSpc>
              <a:buFont typeface="Webdings" panose="05030102010509060703" pitchFamily="18" charset="2"/>
              <a:buNone/>
            </a:pPr>
            <a:endParaRPr lang="en-US" altLang="en-US" sz="1600" b="1" dirty="0">
              <a:solidFill>
                <a:srgbClr val="000000"/>
              </a:solidFill>
              <a:latin typeface="Courier New" panose="02070309020205020404" pitchFamily="49" charset="0"/>
            </a:endParaRPr>
          </a:p>
          <a:p>
            <a:pPr lvl="2">
              <a:lnSpc>
                <a:spcPct val="80000"/>
              </a:lnSpc>
              <a:buFont typeface="Webdings" panose="05030102010509060703" pitchFamily="18" charset="2"/>
              <a:buNone/>
            </a:pPr>
            <a:r>
              <a:rPr lang="en-US" altLang="en-US" sz="1600" b="1" dirty="0">
                <a:solidFill>
                  <a:srgbClr val="000000"/>
                </a:solidFill>
                <a:latin typeface="Courier New" panose="02070309020205020404" pitchFamily="49" charset="0"/>
              </a:rPr>
              <a:t>  initialization code (…) { … }</a:t>
            </a:r>
          </a:p>
          <a:p>
            <a:pPr lvl="2">
              <a:lnSpc>
                <a:spcPct val="80000"/>
              </a:lnSpc>
              <a:buFont typeface="Webdings" panose="05030102010509060703" pitchFamily="18" charset="2"/>
              <a:buNone/>
            </a:pPr>
            <a:r>
              <a:rPr lang="en-US" altLang="en-US" sz="1600" b="1" dirty="0">
                <a:solidFill>
                  <a:srgbClr val="000000"/>
                </a:solidFill>
                <a:latin typeface="Courier New" panose="02070309020205020404" pitchFamily="49" charset="0"/>
              </a:rPr>
              <a:t>}</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B4923FCB-66D7-440A-AA43-CBFF531DF558}"/>
              </a:ext>
            </a:extLst>
          </p:cNvPr>
          <p:cNvSpPr>
            <a:spLocks noGrp="1" noChangeArrowheads="1"/>
          </p:cNvSpPr>
          <p:nvPr>
            <p:ph type="title"/>
          </p:nvPr>
        </p:nvSpPr>
        <p:spPr>
          <a:xfrm>
            <a:off x="2746376" y="213537"/>
            <a:ext cx="7464425" cy="576262"/>
          </a:xfrm>
        </p:spPr>
        <p:txBody>
          <a:bodyPr/>
          <a:lstStyle/>
          <a:p>
            <a:pPr eaLnBrk="1" hangingPunct="1"/>
            <a:r>
              <a:rPr lang="en-US" altLang="en-US" dirty="0"/>
              <a:t>Schematic view of a Monitor</a:t>
            </a:r>
          </a:p>
        </p:txBody>
      </p:sp>
      <p:pic>
        <p:nvPicPr>
          <p:cNvPr id="61442" name="Picture 1">
            <a:extLst>
              <a:ext uri="{FF2B5EF4-FFF2-40B4-BE49-F238E27FC236}">
                <a16:creationId xmlns:a16="http://schemas.microsoft.com/office/drawing/2014/main" id="{C3D3F299-7901-40B9-A225-DFB5D193D4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8650" y="1330325"/>
            <a:ext cx="4275138"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0F41CF7B-D2B1-4FB9-A034-C8DE3F4F04E5}"/>
              </a:ext>
            </a:extLst>
          </p:cNvPr>
          <p:cNvSpPr>
            <a:spLocks noGrp="1" noChangeArrowheads="1"/>
          </p:cNvSpPr>
          <p:nvPr>
            <p:ph type="title"/>
          </p:nvPr>
        </p:nvSpPr>
        <p:spPr>
          <a:xfrm>
            <a:off x="2521080" y="-147408"/>
            <a:ext cx="8243758" cy="844550"/>
          </a:xfrm>
        </p:spPr>
        <p:txBody>
          <a:bodyPr/>
          <a:lstStyle/>
          <a:p>
            <a:pPr eaLnBrk="1" hangingPunct="1"/>
            <a:r>
              <a:rPr lang="en-US" altLang="en-US" sz="2800" dirty="0"/>
              <a:t>Monitor Implementation Using Semaphores</a:t>
            </a:r>
          </a:p>
        </p:txBody>
      </p:sp>
      <p:sp>
        <p:nvSpPr>
          <p:cNvPr id="69634" name="Rectangle 3">
            <a:extLst>
              <a:ext uri="{FF2B5EF4-FFF2-40B4-BE49-F238E27FC236}">
                <a16:creationId xmlns:a16="http://schemas.microsoft.com/office/drawing/2014/main" id="{AD9FED74-378E-47C8-BC46-4E9BB596D8F0}"/>
              </a:ext>
            </a:extLst>
          </p:cNvPr>
          <p:cNvSpPr>
            <a:spLocks noGrp="1" noChangeArrowheads="1"/>
          </p:cNvSpPr>
          <p:nvPr>
            <p:ph idx="1"/>
          </p:nvPr>
        </p:nvSpPr>
        <p:spPr>
          <a:xfrm>
            <a:off x="2401078" y="1133476"/>
            <a:ext cx="7733523" cy="5243513"/>
          </a:xfrm>
        </p:spPr>
        <p:txBody>
          <a:bodyPr/>
          <a:lstStyle/>
          <a:p>
            <a:pPr>
              <a:lnSpc>
                <a:spcPct val="80000"/>
              </a:lnSpc>
              <a:tabLst>
                <a:tab pos="1887538" algn="l"/>
                <a:tab pos="2335213" algn="l"/>
                <a:tab pos="2506663" algn="l"/>
              </a:tabLst>
            </a:pPr>
            <a:r>
              <a:rPr lang="en-US" altLang="en-US" dirty="0"/>
              <a:t>Variables </a:t>
            </a:r>
          </a:p>
          <a:p>
            <a:pPr>
              <a:lnSpc>
                <a:spcPct val="80000"/>
              </a:lnSpc>
              <a:buNone/>
              <a:tabLst>
                <a:tab pos="1887538" algn="l"/>
                <a:tab pos="2335213" algn="l"/>
                <a:tab pos="2506663" algn="l"/>
              </a:tabLst>
            </a:pPr>
            <a:endParaRPr lang="en-US" altLang="en-US" dirty="0"/>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semaphore mutex </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mutex = 1</a:t>
            </a:r>
            <a:br>
              <a:rPr lang="en-US" altLang="en-US" b="1" dirty="0">
                <a:solidFill>
                  <a:srgbClr val="000000"/>
                </a:solidFill>
                <a:latin typeface="Courier New" panose="02070309020205020404" pitchFamily="49" charset="0"/>
              </a:rPr>
            </a:br>
            <a:endParaRPr lang="en-US" altLang="en-US" b="1" dirty="0">
              <a:solidFill>
                <a:srgbClr val="000000"/>
              </a:solidFill>
              <a:latin typeface="Courier New" panose="02070309020205020404" pitchFamily="49" charset="0"/>
            </a:endParaRPr>
          </a:p>
          <a:p>
            <a:pPr>
              <a:lnSpc>
                <a:spcPct val="80000"/>
              </a:lnSpc>
              <a:tabLst>
                <a:tab pos="1887538" algn="l"/>
                <a:tab pos="2335213" algn="l"/>
                <a:tab pos="2506663" algn="l"/>
              </a:tabLst>
            </a:pPr>
            <a:r>
              <a:rPr lang="en-US" altLang="en-US" dirty="0"/>
              <a:t>Each procedure </a:t>
            </a:r>
            <a:r>
              <a:rPr lang="en-US" altLang="en-US" b="1" i="1" dirty="0"/>
              <a:t>P</a:t>
            </a:r>
            <a:r>
              <a:rPr lang="en-US" altLang="en-US" dirty="0"/>
              <a:t>  is replaced by</a:t>
            </a:r>
          </a:p>
          <a:p>
            <a:pPr>
              <a:lnSpc>
                <a:spcPct val="80000"/>
              </a:lnSpc>
              <a:tabLst>
                <a:tab pos="1887538" algn="l"/>
                <a:tab pos="2335213" algn="l"/>
                <a:tab pos="2506663" algn="l"/>
              </a:tabLst>
            </a:pPr>
            <a:endParaRPr lang="en-US" altLang="en-US" sz="1600" dirty="0"/>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wait(mutex);</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			 </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body of P;</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     </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signal(mutex);</a:t>
            </a:r>
            <a:br>
              <a:rPr lang="en-US" altLang="en-US" b="1" dirty="0">
                <a:solidFill>
                  <a:srgbClr val="000000"/>
                </a:solidFill>
                <a:latin typeface="Courier New" panose="02070309020205020404" pitchFamily="49" charset="0"/>
              </a:rPr>
            </a:br>
            <a:endParaRPr lang="en-US" altLang="en-US" b="1" dirty="0">
              <a:solidFill>
                <a:srgbClr val="000000"/>
              </a:solidFill>
              <a:latin typeface="Courier New" panose="02070309020205020404" pitchFamily="49" charset="0"/>
            </a:endParaRPr>
          </a:p>
          <a:p>
            <a:pPr>
              <a:lnSpc>
                <a:spcPct val="80000"/>
              </a:lnSpc>
              <a:tabLst>
                <a:tab pos="1887538" algn="l"/>
                <a:tab pos="2335213" algn="l"/>
                <a:tab pos="2506663" algn="l"/>
              </a:tabLst>
            </a:pPr>
            <a:r>
              <a:rPr lang="en-US" altLang="en-US" dirty="0"/>
              <a:t>Mutual exclusion within a monitor is ensured</a:t>
            </a:r>
          </a:p>
        </p:txBody>
      </p:sp>
    </p:spTree>
    <p:extLst>
      <p:ext uri="{BB962C8B-B14F-4D97-AF65-F5344CB8AC3E}">
        <p14:creationId xmlns:p14="http://schemas.microsoft.com/office/powerpoint/2010/main" val="244437067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4">
            <a:extLst>
              <a:ext uri="{FF2B5EF4-FFF2-40B4-BE49-F238E27FC236}">
                <a16:creationId xmlns:a16="http://schemas.microsoft.com/office/drawing/2014/main" id="{574EFF2A-E6E5-4268-916F-B5A118FF1B2E}"/>
              </a:ext>
            </a:extLst>
          </p:cNvPr>
          <p:cNvSpPr>
            <a:spLocks noGrp="1" noChangeArrowheads="1"/>
          </p:cNvSpPr>
          <p:nvPr>
            <p:ph type="title"/>
          </p:nvPr>
        </p:nvSpPr>
        <p:spPr>
          <a:xfrm>
            <a:off x="2551114" y="217912"/>
            <a:ext cx="7659687" cy="576263"/>
          </a:xfrm>
        </p:spPr>
        <p:txBody>
          <a:bodyPr/>
          <a:lstStyle/>
          <a:p>
            <a:pPr eaLnBrk="1" hangingPunct="1"/>
            <a:r>
              <a:rPr lang="en-US" altLang="en-US" dirty="0"/>
              <a:t>Condition Variables</a:t>
            </a:r>
          </a:p>
        </p:txBody>
      </p:sp>
      <p:sp>
        <p:nvSpPr>
          <p:cNvPr id="63490" name="Rectangle 5">
            <a:extLst>
              <a:ext uri="{FF2B5EF4-FFF2-40B4-BE49-F238E27FC236}">
                <a16:creationId xmlns:a16="http://schemas.microsoft.com/office/drawing/2014/main" id="{E8899307-6996-47CE-A409-977A6B2D9949}"/>
              </a:ext>
            </a:extLst>
          </p:cNvPr>
          <p:cNvSpPr>
            <a:spLocks noGrp="1" noChangeArrowheads="1"/>
          </p:cNvSpPr>
          <p:nvPr>
            <p:ph idx="1"/>
          </p:nvPr>
        </p:nvSpPr>
        <p:spPr>
          <a:xfrm>
            <a:off x="2351089" y="1150938"/>
            <a:ext cx="7659687" cy="4394200"/>
          </a:xfrm>
        </p:spPr>
        <p:txBody>
          <a:bodyPr/>
          <a:lstStyle/>
          <a:p>
            <a:r>
              <a:rPr lang="en-US" altLang="en-US" b="1" dirty="0">
                <a:solidFill>
                  <a:srgbClr val="000000"/>
                </a:solidFill>
                <a:latin typeface="Courier New" panose="02070309020205020404" pitchFamily="49" charset="0"/>
              </a:rPr>
              <a:t>condition x, y;</a:t>
            </a:r>
            <a:endParaRPr lang="en-US" altLang="en-US" dirty="0">
              <a:solidFill>
                <a:srgbClr val="0000FF"/>
              </a:solidFill>
            </a:endParaRPr>
          </a:p>
          <a:p>
            <a:r>
              <a:rPr lang="en-US" altLang="en-US" dirty="0"/>
              <a:t>Two operations are allowed on a condition variable:</a:t>
            </a:r>
          </a:p>
          <a:p>
            <a:pPr lvl="1"/>
            <a:r>
              <a:rPr lang="en-US" altLang="en-US" sz="2000" b="1" dirty="0" err="1">
                <a:solidFill>
                  <a:srgbClr val="000000"/>
                </a:solidFill>
                <a:latin typeface="Courier New" panose="02070309020205020404" pitchFamily="49" charset="0"/>
              </a:rPr>
              <a:t>x.wait</a:t>
            </a:r>
            <a:r>
              <a:rPr lang="en-US" altLang="en-US" sz="2000" b="1" dirty="0">
                <a:solidFill>
                  <a:srgbClr val="000000"/>
                </a:solidFill>
                <a:latin typeface="Courier New" panose="02070309020205020404" pitchFamily="49" charset="0"/>
              </a:rPr>
              <a:t>() </a:t>
            </a:r>
            <a:r>
              <a:rPr lang="en-US" altLang="en-US" dirty="0"/>
              <a:t>–  a process that invokes the operation is suspended until </a:t>
            </a:r>
            <a:r>
              <a:rPr lang="en-US" altLang="en-US" sz="2000" b="1" dirty="0" err="1">
                <a:solidFill>
                  <a:srgbClr val="000000"/>
                </a:solidFill>
                <a:latin typeface="Courier New" panose="02070309020205020404" pitchFamily="49" charset="0"/>
              </a:rPr>
              <a:t>x.signal</a:t>
            </a:r>
            <a:r>
              <a:rPr lang="en-US" altLang="en-US" sz="2000" b="1" dirty="0">
                <a:solidFill>
                  <a:srgbClr val="000000"/>
                </a:solidFill>
                <a:latin typeface="Courier New" panose="02070309020205020404" pitchFamily="49" charset="0"/>
              </a:rPr>
              <a:t>() </a:t>
            </a:r>
          </a:p>
          <a:p>
            <a:pPr lvl="1"/>
            <a:r>
              <a:rPr lang="en-US" altLang="en-US" sz="2000" b="1" dirty="0" err="1">
                <a:solidFill>
                  <a:srgbClr val="000000"/>
                </a:solidFill>
                <a:latin typeface="Courier New" panose="02070309020205020404" pitchFamily="49" charset="0"/>
              </a:rPr>
              <a:t>x.signal</a:t>
            </a:r>
            <a:r>
              <a:rPr lang="en-US" altLang="en-US" sz="2000" b="1" dirty="0">
                <a:solidFill>
                  <a:srgbClr val="000000"/>
                </a:solidFill>
                <a:latin typeface="Courier New" panose="02070309020205020404" pitchFamily="49" charset="0"/>
              </a:rPr>
              <a:t>() </a:t>
            </a:r>
            <a:r>
              <a:rPr lang="en-US" altLang="en-US" dirty="0"/>
              <a:t>–</a:t>
            </a:r>
            <a:r>
              <a:rPr lang="en-US" altLang="en-US" dirty="0">
                <a:solidFill>
                  <a:srgbClr val="0000FF"/>
                </a:solidFill>
              </a:rPr>
              <a:t> </a:t>
            </a:r>
            <a:r>
              <a:rPr lang="en-US" altLang="en-US" dirty="0"/>
              <a:t>resumes one of processes</a:t>
            </a:r>
            <a:r>
              <a:rPr lang="en-US" altLang="en-US" dirty="0">
                <a:solidFill>
                  <a:srgbClr val="0000FF"/>
                </a:solidFill>
              </a:rPr>
              <a:t> </a:t>
            </a:r>
            <a:r>
              <a:rPr lang="en-US" altLang="en-US" dirty="0"/>
              <a:t>(if any)</a:t>
            </a:r>
            <a:r>
              <a:rPr lang="en-US" altLang="en-US" dirty="0">
                <a:solidFill>
                  <a:srgbClr val="0000FF"/>
                </a:solidFill>
              </a:rPr>
              <a:t> </a:t>
            </a:r>
            <a:r>
              <a:rPr lang="en-US" altLang="en-US" dirty="0"/>
              <a:t>that</a:t>
            </a:r>
            <a:r>
              <a:rPr lang="en-US" altLang="en-US" dirty="0">
                <a:solidFill>
                  <a:srgbClr val="0000FF"/>
                </a:solidFill>
              </a:rPr>
              <a:t> </a:t>
            </a:r>
            <a:r>
              <a:rPr lang="en-US" altLang="en-US" dirty="0"/>
              <a:t> invoked</a:t>
            </a:r>
            <a:r>
              <a:rPr lang="en-US" altLang="en-US" dirty="0">
                <a:solidFill>
                  <a:srgbClr val="0000FF"/>
                </a:solidFill>
              </a:rPr>
              <a:t> </a:t>
            </a:r>
            <a:r>
              <a:rPr lang="en-US" altLang="en-US" sz="2000" b="1" dirty="0" err="1">
                <a:solidFill>
                  <a:srgbClr val="000000"/>
                </a:solidFill>
                <a:latin typeface="Courier New" panose="02070309020205020404" pitchFamily="49" charset="0"/>
              </a:rPr>
              <a:t>x.wait</a:t>
            </a:r>
            <a:r>
              <a:rPr lang="en-US" altLang="en-US" sz="2000" b="1" dirty="0">
                <a:solidFill>
                  <a:srgbClr val="000000"/>
                </a:solidFill>
                <a:latin typeface="Courier New" panose="02070309020205020404" pitchFamily="49" charset="0"/>
              </a:rPr>
              <a:t>()</a:t>
            </a:r>
          </a:p>
          <a:p>
            <a:pPr lvl="2"/>
            <a:r>
              <a:rPr lang="en-US" altLang="en-US" dirty="0"/>
              <a:t>If no </a:t>
            </a:r>
            <a:r>
              <a:rPr lang="en-US" altLang="en-US" sz="2000" b="1" dirty="0" err="1">
                <a:solidFill>
                  <a:srgbClr val="000000"/>
                </a:solidFill>
                <a:latin typeface="Courier New" panose="02070309020205020404" pitchFamily="49" charset="0"/>
              </a:rPr>
              <a:t>x.wait</a:t>
            </a:r>
            <a:r>
              <a:rPr lang="en-US" altLang="en-US" sz="2000" b="1" dirty="0">
                <a:solidFill>
                  <a:srgbClr val="000000"/>
                </a:solidFill>
                <a:latin typeface="Courier New" panose="02070309020205020404" pitchFamily="49" charset="0"/>
              </a:rPr>
              <a:t>()</a:t>
            </a:r>
            <a:r>
              <a:rPr lang="en-US" altLang="en-US" sz="2000" dirty="0">
                <a:solidFill>
                  <a:srgbClr val="0000FF"/>
                </a:solidFill>
              </a:rPr>
              <a:t> </a:t>
            </a:r>
            <a:r>
              <a:rPr lang="en-US" altLang="en-US" dirty="0"/>
              <a:t>on the variable, then it has no effect on the variable</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9762E27F-C786-4739-B149-00BEA2E58932}"/>
              </a:ext>
            </a:extLst>
          </p:cNvPr>
          <p:cNvSpPr>
            <a:spLocks noGrp="1" noChangeArrowheads="1"/>
          </p:cNvSpPr>
          <p:nvPr>
            <p:ph type="title"/>
          </p:nvPr>
        </p:nvSpPr>
        <p:spPr>
          <a:xfrm>
            <a:off x="2406651" y="222868"/>
            <a:ext cx="7847013" cy="576262"/>
          </a:xfrm>
        </p:spPr>
        <p:txBody>
          <a:bodyPr/>
          <a:lstStyle/>
          <a:p>
            <a:pPr eaLnBrk="1" hangingPunct="1"/>
            <a:r>
              <a:rPr lang="en-US" altLang="en-US" dirty="0"/>
              <a:t> Monitor with Condition Variables</a:t>
            </a:r>
          </a:p>
        </p:txBody>
      </p:sp>
      <p:pic>
        <p:nvPicPr>
          <p:cNvPr id="65538" name="Picture 1">
            <a:extLst>
              <a:ext uri="{FF2B5EF4-FFF2-40B4-BE49-F238E27FC236}">
                <a16:creationId xmlns:a16="http://schemas.microsoft.com/office/drawing/2014/main" id="{DB48DE8F-C17D-4286-A385-B405B2E724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0276" y="1446214"/>
            <a:ext cx="601027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2233903" y="251392"/>
            <a:ext cx="8642537" cy="457200"/>
          </a:xfrm>
        </p:spPr>
        <p:txBody>
          <a:bodyPr/>
          <a:lstStyle/>
          <a:p>
            <a:pPr eaLnBrk="1" hangingPunct="1"/>
            <a:r>
              <a:rPr lang="en-US" altLang="en-US" dirty="0"/>
              <a:t> Usage of Condition Variable  Example</a:t>
            </a:r>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2368549" y="1093788"/>
            <a:ext cx="7512798" cy="5044794"/>
          </a:xfrm>
        </p:spPr>
        <p:txBody>
          <a:bodyPr/>
          <a:lstStyle/>
          <a:p>
            <a:pPr>
              <a:tabLst>
                <a:tab pos="2001838" algn="ctr"/>
                <a:tab pos="4513263" algn="ctr"/>
              </a:tabLst>
            </a:pPr>
            <a:r>
              <a:rPr lang="en-US" altLang="en-US" dirty="0">
                <a:sym typeface="MT Extra" panose="05050102010205020202" pitchFamily="18" charset="2"/>
              </a:rPr>
              <a:t>Consider </a:t>
            </a:r>
            <a:r>
              <a:rPr lang="en-US" altLang="en-US" i="1" dirty="0">
                <a:sym typeface="MT Extra" panose="05050102010205020202" pitchFamily="18" charset="2"/>
              </a:rPr>
              <a:t>P</a:t>
            </a:r>
            <a:r>
              <a:rPr lang="en-US" altLang="en-US"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 and </a:t>
            </a:r>
            <a:r>
              <a:rPr lang="en-US" altLang="en-US" i="1" dirty="0">
                <a:sym typeface="MT Extra" panose="05050102010205020202" pitchFamily="18" charset="2"/>
              </a:rPr>
              <a:t>P</a:t>
            </a:r>
            <a:r>
              <a:rPr lang="en-US" altLang="en-US" i="1" baseline="-25000" dirty="0">
                <a:sym typeface="MT Extra" panose="05050102010205020202" pitchFamily="18" charset="2"/>
              </a:rPr>
              <a:t>2</a:t>
            </a:r>
            <a:r>
              <a:rPr lang="en-US" altLang="en-US" dirty="0">
                <a:sym typeface="MT Extra" panose="05050102010205020202" pitchFamily="18" charset="2"/>
              </a:rPr>
              <a:t> that that need to execute two statements </a:t>
            </a:r>
            <a:r>
              <a:rPr lang="en-US" altLang="en-US" i="1" dirty="0">
                <a:sym typeface="MT Extra" panose="05050102010205020202" pitchFamily="18" charset="2"/>
              </a:rPr>
              <a:t>S</a:t>
            </a:r>
            <a:r>
              <a:rPr lang="en-US" altLang="en-US" i="1" baseline="-25000" dirty="0">
                <a:sym typeface="MT Extra" panose="05050102010205020202" pitchFamily="18" charset="2"/>
              </a:rPr>
              <a:t>1</a:t>
            </a:r>
            <a:r>
              <a:rPr lang="en-US" altLang="en-US" i="1" dirty="0">
                <a:sym typeface="MT Extra" panose="05050102010205020202" pitchFamily="18" charset="2"/>
              </a:rPr>
              <a:t> </a:t>
            </a:r>
            <a:r>
              <a:rPr lang="en-US" altLang="en-US" dirty="0">
                <a:sym typeface="MT Extra" panose="05050102010205020202" pitchFamily="18" charset="2"/>
              </a:rPr>
              <a:t>and</a:t>
            </a:r>
            <a:r>
              <a:rPr lang="en-US" altLang="en-US" b="1" i="1" dirty="0">
                <a:sym typeface="MT Extra" panose="05050102010205020202" pitchFamily="18" charset="2"/>
              </a:rPr>
              <a:t> </a:t>
            </a:r>
            <a:r>
              <a:rPr lang="en-US" altLang="en-US" i="1" dirty="0">
                <a:sym typeface="MT Extra" panose="05050102010205020202" pitchFamily="18" charset="2"/>
              </a:rPr>
              <a:t>S</a:t>
            </a:r>
            <a:r>
              <a:rPr lang="en-US" altLang="en-US" i="1" baseline="-25000" dirty="0">
                <a:sym typeface="MT Extra" panose="05050102010205020202" pitchFamily="18" charset="2"/>
              </a:rPr>
              <a:t>2</a:t>
            </a:r>
            <a:r>
              <a:rPr lang="en-US" altLang="en-US" b="1" i="1" baseline="-25000" dirty="0">
                <a:sym typeface="MT Extra" panose="05050102010205020202" pitchFamily="18" charset="2"/>
              </a:rPr>
              <a:t>   </a:t>
            </a:r>
            <a:r>
              <a:rPr lang="en-US" altLang="en-US" dirty="0">
                <a:sym typeface="MT Extra" panose="05050102010205020202" pitchFamily="18" charset="2"/>
              </a:rPr>
              <a:t>and the requirement </a:t>
            </a:r>
            <a:r>
              <a:rPr lang="en-US" altLang="en-US" b="1" i="1" dirty="0">
                <a:sym typeface="MT Extra" panose="05050102010205020202" pitchFamily="18" charset="2"/>
              </a:rPr>
              <a:t> </a:t>
            </a:r>
            <a:r>
              <a:rPr lang="en-US" altLang="en-US" dirty="0">
                <a:sym typeface="MT Extra" panose="05050102010205020202" pitchFamily="18" charset="2"/>
              </a:rPr>
              <a:t>that</a:t>
            </a:r>
            <a:r>
              <a:rPr lang="en-US" altLang="en-US" b="1" i="1" dirty="0">
                <a:sym typeface="MT Extra" panose="05050102010205020202" pitchFamily="18" charset="2"/>
              </a:rPr>
              <a:t> </a:t>
            </a:r>
            <a:r>
              <a:rPr lang="en-US" altLang="en-US" i="1" dirty="0">
                <a:sym typeface="MT Extra" panose="05050102010205020202" pitchFamily="18" charset="2"/>
              </a:rPr>
              <a:t>S</a:t>
            </a:r>
            <a:r>
              <a:rPr lang="en-US" altLang="en-US"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to happen before </a:t>
            </a:r>
            <a:r>
              <a:rPr lang="en-US" altLang="en-US" i="1" dirty="0">
                <a:sym typeface="MT Extra" panose="05050102010205020202" pitchFamily="18" charset="2"/>
              </a:rPr>
              <a:t>S</a:t>
            </a:r>
            <a:r>
              <a:rPr lang="en-US" altLang="en-US" i="1" baseline="-25000" dirty="0">
                <a:sym typeface="MT Extra" panose="05050102010205020202" pitchFamily="18" charset="2"/>
              </a:rPr>
              <a:t>2</a:t>
            </a:r>
          </a:p>
          <a:p>
            <a:pPr lvl="1">
              <a:tabLst>
                <a:tab pos="2001838" algn="ctr"/>
                <a:tab pos="4513263" algn="ctr"/>
              </a:tabLst>
            </a:pPr>
            <a:r>
              <a:rPr lang="en-US" altLang="en-US" dirty="0">
                <a:sym typeface="MT Extra" panose="05050102010205020202" pitchFamily="18" charset="2"/>
              </a:rPr>
              <a:t>Create a monitor with two procedures </a:t>
            </a:r>
            <a:r>
              <a:rPr lang="en-US" altLang="en-US" i="1" dirty="0">
                <a:sym typeface="MT Extra" panose="05050102010205020202" pitchFamily="18" charset="2"/>
              </a:rPr>
              <a:t>F</a:t>
            </a:r>
            <a:r>
              <a:rPr lang="en-US" altLang="en-US"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 and </a:t>
            </a:r>
            <a:r>
              <a:rPr lang="en-US" altLang="en-US" i="1" dirty="0">
                <a:sym typeface="MT Extra" panose="05050102010205020202" pitchFamily="18" charset="2"/>
              </a:rPr>
              <a:t>F</a:t>
            </a:r>
            <a:r>
              <a:rPr lang="en-US" altLang="en-US" i="1" baseline="-25000" dirty="0">
                <a:sym typeface="MT Extra" panose="05050102010205020202" pitchFamily="18" charset="2"/>
              </a:rPr>
              <a:t>2</a:t>
            </a:r>
            <a:r>
              <a:rPr lang="en-US" altLang="en-US" dirty="0">
                <a:sym typeface="MT Extra" panose="05050102010205020202" pitchFamily="18" charset="2"/>
              </a:rPr>
              <a:t>  that are invoked by </a:t>
            </a:r>
            <a:r>
              <a:rPr lang="en-US" altLang="en-US" i="1" dirty="0">
                <a:sym typeface="MT Extra" panose="05050102010205020202" pitchFamily="18" charset="2"/>
              </a:rPr>
              <a:t>P</a:t>
            </a:r>
            <a:r>
              <a:rPr lang="en-US" altLang="en-US"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 and </a:t>
            </a:r>
            <a:r>
              <a:rPr lang="en-US" altLang="en-US" i="1" dirty="0">
                <a:sym typeface="MT Extra" panose="05050102010205020202" pitchFamily="18" charset="2"/>
              </a:rPr>
              <a:t>P</a:t>
            </a:r>
            <a:r>
              <a:rPr lang="en-US" altLang="en-US" i="1" baseline="-25000" dirty="0">
                <a:sym typeface="MT Extra" panose="05050102010205020202" pitchFamily="18" charset="2"/>
              </a:rPr>
              <a:t>2</a:t>
            </a:r>
            <a:r>
              <a:rPr lang="en-US" altLang="en-US" dirty="0">
                <a:sym typeface="MT Extra" panose="05050102010205020202" pitchFamily="18" charset="2"/>
              </a:rPr>
              <a:t>  respectively</a:t>
            </a:r>
          </a:p>
          <a:p>
            <a:pPr lvl="1">
              <a:tabLst>
                <a:tab pos="2001838" algn="ctr"/>
                <a:tab pos="4513263" algn="ctr"/>
              </a:tabLst>
            </a:pPr>
            <a:r>
              <a:rPr lang="en-US" altLang="en-US" dirty="0">
                <a:sym typeface="MT Extra" panose="05050102010205020202" pitchFamily="18" charset="2"/>
              </a:rPr>
              <a:t>One condition variable “x”</a:t>
            </a:r>
            <a:r>
              <a:rPr lang="en-US" altLang="ja-JP" dirty="0">
                <a:sym typeface="MT Extra" panose="05050102010205020202" pitchFamily="18" charset="2"/>
              </a:rPr>
              <a:t> initialized to 0 </a:t>
            </a:r>
          </a:p>
          <a:p>
            <a:pPr lvl="1">
              <a:tabLst>
                <a:tab pos="2001838" algn="ctr"/>
                <a:tab pos="4513263" algn="ctr"/>
              </a:tabLst>
            </a:pPr>
            <a:r>
              <a:rPr lang="en-US" altLang="ja-JP" dirty="0">
                <a:sym typeface="MT Extra" panose="05050102010205020202" pitchFamily="18" charset="2"/>
              </a:rPr>
              <a:t>One Boolean variable “done”</a:t>
            </a:r>
          </a:p>
          <a:p>
            <a:pPr lvl="1">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F1:</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1</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done = true;</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a:t>
            </a:r>
            <a:r>
              <a:rPr lang="en-US" altLang="en-US" b="1" dirty="0" err="1">
                <a:solidFill>
                  <a:srgbClr val="000000"/>
                </a:solidFill>
                <a:latin typeface="Courier New" panose="02070309020205020404" pitchFamily="49" charset="0"/>
                <a:sym typeface="MT Extra" panose="05050102010205020202" pitchFamily="18" charset="2"/>
              </a:rPr>
              <a:t>x.signal</a:t>
            </a:r>
            <a:r>
              <a:rPr lang="en-US" altLang="en-US" b="1" dirty="0">
                <a:solidFill>
                  <a:srgbClr val="000000"/>
                </a:solidFill>
                <a:latin typeface="Courier New" panose="02070309020205020404" pitchFamily="49" charset="0"/>
                <a:sym typeface="MT Extra" panose="05050102010205020202" pitchFamily="18" charset="2"/>
              </a:rPr>
              <a:t>();</a:t>
            </a:r>
          </a:p>
          <a:p>
            <a:pPr lvl="1">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F2:</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if done = false</a:t>
            </a:r>
          </a:p>
          <a:p>
            <a:pPr lvl="2">
              <a:buNone/>
              <a:tabLst>
                <a:tab pos="2001838" algn="ctr"/>
                <a:tab pos="4513263" algn="ctr"/>
              </a:tabLst>
            </a:pPr>
            <a:r>
              <a:rPr lang="en-US" altLang="en-US" b="1">
                <a:solidFill>
                  <a:srgbClr val="000000"/>
                </a:solidFill>
                <a:latin typeface="Courier New" panose="02070309020205020404" pitchFamily="49" charset="0"/>
                <a:sym typeface="MT Extra" panose="05050102010205020202" pitchFamily="18" charset="2"/>
              </a:rPr>
              <a:t>      x</a:t>
            </a:r>
            <a:r>
              <a:rPr lang="en-US" altLang="en-US" b="1" dirty="0" err="1">
                <a:solidFill>
                  <a:srgbClr val="000000"/>
                </a:solidFill>
                <a:latin typeface="Courier New" panose="02070309020205020404" pitchFamily="49" charset="0"/>
                <a:sym typeface="MT Extra" panose="05050102010205020202" pitchFamily="18" charset="2"/>
              </a:rPr>
              <a:t>.wait</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2</a:t>
            </a:r>
            <a:r>
              <a:rPr lang="en-US" altLang="en-US" b="1" dirty="0">
                <a:solidFill>
                  <a:srgbClr val="000000"/>
                </a:solidFill>
                <a:latin typeface="Courier New" panose="02070309020205020404" pitchFamily="49" charset="0"/>
                <a:sym typeface="MT Extra" panose="05050102010205020202" pitchFamily="18" charset="2"/>
              </a:rPr>
              <a:t>;</a:t>
            </a:r>
            <a:endParaRPr lang="en-US" altLang="en-US" sz="1600" b="1" i="1" baseline="-25000" dirty="0">
              <a:solidFill>
                <a:srgbClr val="000000"/>
              </a:solidFill>
              <a:latin typeface="Courier New" panose="02070309020205020404" pitchFamily="49" charset="0"/>
              <a:sym typeface="MT Extra" panose="05050102010205020202" pitchFamily="18" charset="2"/>
            </a:endParaRPr>
          </a:p>
          <a:p>
            <a:pPr lvl="2">
              <a:buNone/>
              <a:tabLst>
                <a:tab pos="2001838" algn="ctr"/>
                <a:tab pos="4513263" algn="ctr"/>
              </a:tabLst>
            </a:pPr>
            <a:endParaRPr lang="en-US" altLang="en-US" b="1" dirty="0">
              <a:solidFill>
                <a:srgbClr val="000000"/>
              </a:solidFill>
              <a:latin typeface="Courier New" panose="02070309020205020404" pitchFamily="49" charset="0"/>
              <a:sym typeface="MT Extra" panose="05050102010205020202" pitchFamily="18" charset="2"/>
            </a:endParaRPr>
          </a:p>
        </p:txBody>
      </p:sp>
    </p:spTree>
    <p:extLst>
      <p:ext uri="{BB962C8B-B14F-4D97-AF65-F5344CB8AC3E}">
        <p14:creationId xmlns:p14="http://schemas.microsoft.com/office/powerpoint/2010/main" val="3272617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2775856" y="123145"/>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2330450" y="1233489"/>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2855914" y="203201"/>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2325689" y="1109664"/>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0F41CF7B-D2B1-4FB9-A034-C8DE3F4F04E5}"/>
              </a:ext>
            </a:extLst>
          </p:cNvPr>
          <p:cNvSpPr>
            <a:spLocks noGrp="1" noChangeArrowheads="1"/>
          </p:cNvSpPr>
          <p:nvPr>
            <p:ph type="title"/>
          </p:nvPr>
        </p:nvSpPr>
        <p:spPr>
          <a:xfrm>
            <a:off x="2521080" y="-147408"/>
            <a:ext cx="8243758" cy="844550"/>
          </a:xfrm>
        </p:spPr>
        <p:txBody>
          <a:bodyPr/>
          <a:lstStyle/>
          <a:p>
            <a:pPr eaLnBrk="1" hangingPunct="1"/>
            <a:r>
              <a:rPr lang="en-US" altLang="en-US" sz="2800" dirty="0"/>
              <a:t>Monitor Implementation Using Semaphores</a:t>
            </a:r>
          </a:p>
        </p:txBody>
      </p:sp>
      <p:sp>
        <p:nvSpPr>
          <p:cNvPr id="69634" name="Rectangle 3">
            <a:extLst>
              <a:ext uri="{FF2B5EF4-FFF2-40B4-BE49-F238E27FC236}">
                <a16:creationId xmlns:a16="http://schemas.microsoft.com/office/drawing/2014/main" id="{AD9FED74-378E-47C8-BC46-4E9BB596D8F0}"/>
              </a:ext>
            </a:extLst>
          </p:cNvPr>
          <p:cNvSpPr>
            <a:spLocks noGrp="1" noChangeArrowheads="1"/>
          </p:cNvSpPr>
          <p:nvPr>
            <p:ph idx="1"/>
          </p:nvPr>
        </p:nvSpPr>
        <p:spPr>
          <a:xfrm>
            <a:off x="2401078" y="1133476"/>
            <a:ext cx="7733523" cy="5243513"/>
          </a:xfrm>
        </p:spPr>
        <p:txBody>
          <a:bodyPr/>
          <a:lstStyle/>
          <a:p>
            <a:pPr>
              <a:lnSpc>
                <a:spcPct val="80000"/>
              </a:lnSpc>
              <a:tabLst>
                <a:tab pos="1887538" algn="l"/>
                <a:tab pos="2335213" algn="l"/>
                <a:tab pos="2506663" algn="l"/>
              </a:tabLst>
            </a:pPr>
            <a:r>
              <a:rPr lang="en-US" altLang="en-US" dirty="0"/>
              <a:t>Variables </a:t>
            </a:r>
          </a:p>
          <a:p>
            <a:pPr>
              <a:lnSpc>
                <a:spcPct val="80000"/>
              </a:lnSpc>
              <a:buNone/>
              <a:tabLst>
                <a:tab pos="1887538" algn="l"/>
                <a:tab pos="2335213" algn="l"/>
                <a:tab pos="2506663" algn="l"/>
              </a:tabLst>
            </a:pPr>
            <a:endParaRPr lang="en-US" altLang="en-US" dirty="0"/>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semaphore mutex;  // (initially  = 1)</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semaphore next;   // (initially  = 0)</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int </a:t>
            </a:r>
            <a:r>
              <a:rPr lang="en-US" altLang="en-US" b="1" dirty="0" err="1">
                <a:solidFill>
                  <a:srgbClr val="000000"/>
                </a:solidFill>
                <a:latin typeface="Courier New" panose="02070309020205020404" pitchFamily="49" charset="0"/>
              </a:rPr>
              <a:t>next_count</a:t>
            </a:r>
            <a:r>
              <a:rPr lang="en-US" altLang="en-US" b="1" dirty="0">
                <a:solidFill>
                  <a:srgbClr val="000000"/>
                </a:solidFill>
                <a:latin typeface="Courier New" panose="02070309020205020404" pitchFamily="49" charset="0"/>
              </a:rPr>
              <a:t> = 0; // number of processes waiting             </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inside the monitor</a:t>
            </a:r>
            <a:br>
              <a:rPr lang="en-US" altLang="en-US" b="1" dirty="0">
                <a:solidFill>
                  <a:srgbClr val="000000"/>
                </a:solidFill>
                <a:latin typeface="Courier New" panose="02070309020205020404" pitchFamily="49" charset="0"/>
              </a:rPr>
            </a:br>
            <a:endParaRPr lang="en-US" altLang="en-US" b="1" dirty="0">
              <a:solidFill>
                <a:srgbClr val="000000"/>
              </a:solidFill>
              <a:latin typeface="Courier New" panose="02070309020205020404" pitchFamily="49" charset="0"/>
            </a:endParaRPr>
          </a:p>
          <a:p>
            <a:pPr>
              <a:lnSpc>
                <a:spcPct val="80000"/>
              </a:lnSpc>
              <a:tabLst>
                <a:tab pos="1887538" algn="l"/>
                <a:tab pos="2335213" algn="l"/>
                <a:tab pos="2506663" algn="l"/>
              </a:tabLst>
            </a:pPr>
            <a:r>
              <a:rPr lang="en-US" altLang="en-US" dirty="0"/>
              <a:t>Each function </a:t>
            </a:r>
            <a:r>
              <a:rPr lang="en-US" altLang="en-US" b="1" i="1" dirty="0"/>
              <a:t>P</a:t>
            </a:r>
            <a:r>
              <a:rPr lang="en-US" altLang="en-US" dirty="0"/>
              <a:t>  will be replaced by</a:t>
            </a:r>
          </a:p>
          <a:p>
            <a:pPr>
              <a:lnSpc>
                <a:spcPct val="80000"/>
              </a:lnSpc>
              <a:tabLst>
                <a:tab pos="1887538" algn="l"/>
                <a:tab pos="2335213" algn="l"/>
                <a:tab pos="2506663" algn="l"/>
              </a:tabLst>
            </a:pPr>
            <a:endParaRPr lang="en-US" altLang="en-US" sz="1600" dirty="0"/>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wait(mutex);</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			 </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body of P;</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if (</a:t>
            </a:r>
            <a:r>
              <a:rPr lang="en-US" altLang="en-US" b="1" dirty="0" err="1">
                <a:solidFill>
                  <a:srgbClr val="000000"/>
                </a:solidFill>
                <a:latin typeface="Courier New" panose="02070309020205020404" pitchFamily="49" charset="0"/>
              </a:rPr>
              <a:t>next_count</a:t>
            </a:r>
            <a:r>
              <a:rPr lang="en-US" altLang="en-US" b="1" dirty="0">
                <a:solidFill>
                  <a:srgbClr val="000000"/>
                </a:solidFill>
                <a:latin typeface="Courier New" panose="02070309020205020404" pitchFamily="49" charset="0"/>
              </a:rPr>
              <a:t> &gt; 0)</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signal(next)</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else </a:t>
            </a:r>
          </a:p>
          <a:p>
            <a:pPr>
              <a:lnSpc>
                <a:spcPct val="80000"/>
              </a:lnSpc>
              <a:spcBef>
                <a:spcPct val="15000"/>
              </a:spcBef>
              <a:buNone/>
              <a:tabLst>
                <a:tab pos="1887538" algn="l"/>
                <a:tab pos="2335213" algn="l"/>
                <a:tab pos="2506663" algn="l"/>
              </a:tabLst>
            </a:pPr>
            <a:r>
              <a:rPr lang="en-US" altLang="en-US" b="1" dirty="0">
                <a:solidFill>
                  <a:srgbClr val="000000"/>
                </a:solidFill>
                <a:latin typeface="Courier New" panose="02070309020205020404" pitchFamily="49" charset="0"/>
              </a:rPr>
              <a:t>				signal(mutex);</a:t>
            </a:r>
            <a:br>
              <a:rPr lang="en-US" altLang="en-US" b="1" dirty="0">
                <a:solidFill>
                  <a:srgbClr val="000000"/>
                </a:solidFill>
                <a:latin typeface="Courier New" panose="02070309020205020404" pitchFamily="49" charset="0"/>
              </a:rPr>
            </a:br>
            <a:endParaRPr lang="en-US" altLang="en-US" b="1" dirty="0">
              <a:solidFill>
                <a:srgbClr val="000000"/>
              </a:solidFill>
              <a:latin typeface="Courier New" panose="02070309020205020404" pitchFamily="49" charset="0"/>
            </a:endParaRPr>
          </a:p>
          <a:p>
            <a:pPr>
              <a:lnSpc>
                <a:spcPct val="80000"/>
              </a:lnSpc>
              <a:tabLst>
                <a:tab pos="1887538" algn="l"/>
                <a:tab pos="2335213" algn="l"/>
                <a:tab pos="2506663" algn="l"/>
              </a:tabLst>
            </a:pPr>
            <a:r>
              <a:rPr lang="en-US" altLang="en-US" dirty="0"/>
              <a:t>Mutual exclusion within a monitor is ensured</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A3781ED7-7E2C-44ED-849F-F7EC81647318}"/>
              </a:ext>
            </a:extLst>
          </p:cNvPr>
          <p:cNvSpPr>
            <a:spLocks noGrp="1" noChangeArrowheads="1"/>
          </p:cNvSpPr>
          <p:nvPr>
            <p:ph type="title"/>
          </p:nvPr>
        </p:nvSpPr>
        <p:spPr>
          <a:xfrm>
            <a:off x="2491726" y="173268"/>
            <a:ext cx="8229600" cy="576263"/>
          </a:xfrm>
        </p:spPr>
        <p:txBody>
          <a:bodyPr/>
          <a:lstStyle/>
          <a:p>
            <a:pPr eaLnBrk="1" hangingPunct="1"/>
            <a:r>
              <a:rPr lang="en-US" altLang="en-US" sz="2800" dirty="0"/>
              <a:t> </a:t>
            </a:r>
            <a:r>
              <a:rPr lang="en-US" altLang="en-US" dirty="0"/>
              <a:t>Implementation – Condition Variables</a:t>
            </a:r>
          </a:p>
        </p:txBody>
      </p:sp>
      <p:sp>
        <p:nvSpPr>
          <p:cNvPr id="71682" name="Rectangle 3">
            <a:extLst>
              <a:ext uri="{FF2B5EF4-FFF2-40B4-BE49-F238E27FC236}">
                <a16:creationId xmlns:a16="http://schemas.microsoft.com/office/drawing/2014/main" id="{0632FD3B-F164-4834-96CE-D7C1853C60A6}"/>
              </a:ext>
            </a:extLst>
          </p:cNvPr>
          <p:cNvSpPr>
            <a:spLocks noGrp="1" noChangeArrowheads="1"/>
          </p:cNvSpPr>
          <p:nvPr>
            <p:ph idx="1"/>
          </p:nvPr>
        </p:nvSpPr>
        <p:spPr>
          <a:xfrm>
            <a:off x="2417764" y="1190626"/>
            <a:ext cx="7843837" cy="4530725"/>
          </a:xfrm>
        </p:spPr>
        <p:txBody>
          <a:bodyPr/>
          <a:lstStyle/>
          <a:p>
            <a:pPr>
              <a:lnSpc>
                <a:spcPct val="90000"/>
              </a:lnSpc>
              <a:spcBef>
                <a:spcPct val="15000"/>
              </a:spcBef>
              <a:tabLst>
                <a:tab pos="1828800" algn="l"/>
                <a:tab pos="2217738" algn="l"/>
              </a:tabLst>
            </a:pPr>
            <a:r>
              <a:rPr lang="en-US" altLang="en-US" dirty="0"/>
              <a:t>For each condition variable </a:t>
            </a:r>
            <a:r>
              <a:rPr lang="en-US" altLang="en-US" b="1" i="1" dirty="0"/>
              <a:t>x</a:t>
            </a:r>
            <a:r>
              <a:rPr lang="en-US" altLang="en-US" dirty="0"/>
              <a:t>, we  have</a:t>
            </a:r>
            <a:r>
              <a:rPr lang="en-US" altLang="en-US" sz="1600" dirty="0"/>
              <a:t>:</a:t>
            </a:r>
          </a:p>
          <a:p>
            <a:pPr>
              <a:lnSpc>
                <a:spcPct val="90000"/>
              </a:lnSpc>
              <a:spcBef>
                <a:spcPct val="15000"/>
              </a:spcBef>
              <a:buNone/>
              <a:tabLst>
                <a:tab pos="1828800" algn="l"/>
                <a:tab pos="2217738" algn="l"/>
              </a:tabLst>
            </a:pPr>
            <a:endParaRPr lang="en-US" altLang="en-US" sz="1600" dirty="0"/>
          </a:p>
          <a:p>
            <a:pPr>
              <a:lnSpc>
                <a:spcPct val="90000"/>
              </a:lnSpc>
              <a:spcBef>
                <a:spcPct val="15000"/>
              </a:spcBef>
              <a:buNone/>
              <a:tabLst>
                <a:tab pos="1828800" algn="l"/>
                <a:tab pos="2217738" algn="l"/>
              </a:tabLst>
            </a:pPr>
            <a:r>
              <a:rPr lang="en-US" altLang="en-US" b="1" dirty="0">
                <a:solidFill>
                  <a:srgbClr val="000000"/>
                </a:solidFill>
                <a:latin typeface="Courier New" panose="02070309020205020404" pitchFamily="49" charset="0"/>
              </a:rPr>
              <a:t>		semaphore </a:t>
            </a:r>
            <a:r>
              <a:rPr lang="en-US" altLang="en-US" b="1" dirty="0" err="1">
                <a:solidFill>
                  <a:srgbClr val="000000"/>
                </a:solidFill>
                <a:latin typeface="Courier New" panose="02070309020205020404" pitchFamily="49" charset="0"/>
              </a:rPr>
              <a:t>x_sem</a:t>
            </a:r>
            <a:r>
              <a:rPr lang="en-US" altLang="en-US" b="1" dirty="0">
                <a:solidFill>
                  <a:srgbClr val="000000"/>
                </a:solidFill>
                <a:latin typeface="Courier New" panose="02070309020205020404" pitchFamily="49" charset="0"/>
              </a:rPr>
              <a:t>; // (initially  = 0)</a:t>
            </a:r>
          </a:p>
          <a:p>
            <a:pPr>
              <a:lnSpc>
                <a:spcPct val="90000"/>
              </a:lnSpc>
              <a:spcBef>
                <a:spcPct val="15000"/>
              </a:spcBef>
              <a:buNone/>
              <a:tabLst>
                <a:tab pos="1828800" algn="l"/>
                <a:tab pos="2217738" algn="l"/>
              </a:tabLst>
            </a:pPr>
            <a:r>
              <a:rPr lang="en-US" altLang="en-US" b="1" dirty="0">
                <a:solidFill>
                  <a:srgbClr val="000000"/>
                </a:solidFill>
                <a:latin typeface="Courier New" panose="02070309020205020404" pitchFamily="49" charset="0"/>
              </a:rPr>
              <a:t>		int </a:t>
            </a:r>
            <a:r>
              <a:rPr lang="en-US" altLang="en-US" b="1" dirty="0" err="1">
                <a:solidFill>
                  <a:srgbClr val="000000"/>
                </a:solidFill>
                <a:latin typeface="Courier New" panose="02070309020205020404" pitchFamily="49" charset="0"/>
              </a:rPr>
              <a:t>x_count</a:t>
            </a:r>
            <a:r>
              <a:rPr lang="en-US" altLang="en-US" b="1" dirty="0">
                <a:solidFill>
                  <a:srgbClr val="000000"/>
                </a:solidFill>
                <a:latin typeface="Courier New" panose="02070309020205020404" pitchFamily="49" charset="0"/>
              </a:rPr>
              <a:t> = 0;</a:t>
            </a:r>
            <a:br>
              <a:rPr lang="en-US" altLang="en-US" b="1" dirty="0">
                <a:solidFill>
                  <a:srgbClr val="000000"/>
                </a:solidFill>
                <a:latin typeface="Courier New" panose="02070309020205020404" pitchFamily="49" charset="0"/>
              </a:rPr>
            </a:br>
            <a:endParaRPr lang="en-US" altLang="en-US" b="1" dirty="0">
              <a:solidFill>
                <a:srgbClr val="000000"/>
              </a:solidFill>
              <a:latin typeface="Courier New" panose="02070309020205020404" pitchFamily="49" charset="0"/>
            </a:endParaRPr>
          </a:p>
          <a:p>
            <a:pPr>
              <a:lnSpc>
                <a:spcPct val="90000"/>
              </a:lnSpc>
              <a:spcBef>
                <a:spcPct val="15000"/>
              </a:spcBef>
              <a:tabLst>
                <a:tab pos="1828800" algn="l"/>
                <a:tab pos="2217738" algn="l"/>
              </a:tabLst>
            </a:pPr>
            <a:r>
              <a:rPr lang="en-US" altLang="en-US" dirty="0"/>
              <a:t>The operation </a:t>
            </a:r>
            <a:r>
              <a:rPr lang="en-US" altLang="en-US" b="1" dirty="0" err="1">
                <a:latin typeface="Courier New" panose="02070309020205020404" pitchFamily="49" charset="0"/>
                <a:cs typeface="Courier New" panose="02070309020205020404" pitchFamily="49" charset="0"/>
              </a:rPr>
              <a:t>x.wait</a:t>
            </a:r>
            <a:r>
              <a:rPr lang="en-US" altLang="en-US" b="1" dirty="0">
                <a:latin typeface="Courier New" panose="02070309020205020404" pitchFamily="49" charset="0"/>
                <a:cs typeface="Courier New" panose="02070309020205020404" pitchFamily="49" charset="0"/>
              </a:rPr>
              <a:t>() </a:t>
            </a:r>
            <a:r>
              <a:rPr lang="en-US" altLang="en-US" dirty="0"/>
              <a:t>can be implemented as</a:t>
            </a:r>
            <a:r>
              <a:rPr lang="en-US" altLang="en-US" sz="1600" dirty="0"/>
              <a:t>:</a:t>
            </a:r>
          </a:p>
          <a:p>
            <a:pPr>
              <a:lnSpc>
                <a:spcPct val="90000"/>
              </a:lnSpc>
              <a:spcBef>
                <a:spcPct val="15000"/>
              </a:spcBef>
              <a:buNone/>
              <a:tabLst>
                <a:tab pos="1828800" algn="l"/>
                <a:tab pos="2217738" algn="l"/>
              </a:tabLst>
            </a:pPr>
            <a:r>
              <a:rPr lang="en-US" altLang="en-US" sz="1600" dirty="0"/>
              <a:t>		</a:t>
            </a:r>
          </a:p>
          <a:p>
            <a:pPr>
              <a:lnSpc>
                <a:spcPct val="90000"/>
              </a:lnSpc>
              <a:spcBef>
                <a:spcPct val="15000"/>
              </a:spcBef>
              <a:buNone/>
              <a:tabLst>
                <a:tab pos="1828800" algn="l"/>
                <a:tab pos="2217738" algn="l"/>
              </a:tabLst>
            </a:pP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x_count</a:t>
            </a:r>
            <a:r>
              <a:rPr lang="en-US" altLang="en-US" b="1" dirty="0">
                <a:solidFill>
                  <a:srgbClr val="000000"/>
                </a:solidFill>
                <a:latin typeface="Courier New" panose="02070309020205020404" pitchFamily="49" charset="0"/>
              </a:rPr>
              <a:t>++;</a:t>
            </a:r>
          </a:p>
          <a:p>
            <a:pPr>
              <a:lnSpc>
                <a:spcPct val="90000"/>
              </a:lnSpc>
              <a:spcBef>
                <a:spcPct val="15000"/>
              </a:spcBef>
              <a:buNone/>
              <a:tabLst>
                <a:tab pos="1828800" algn="l"/>
                <a:tab pos="2217738" algn="l"/>
              </a:tabLst>
            </a:pPr>
            <a:r>
              <a:rPr lang="en-US" altLang="en-US" b="1" dirty="0">
                <a:solidFill>
                  <a:srgbClr val="000000"/>
                </a:solidFill>
                <a:latin typeface="Courier New" panose="02070309020205020404" pitchFamily="49" charset="0"/>
              </a:rPr>
              <a:t>		if (</a:t>
            </a:r>
            <a:r>
              <a:rPr lang="en-US" altLang="en-US" b="1" dirty="0" err="1">
                <a:solidFill>
                  <a:srgbClr val="000000"/>
                </a:solidFill>
                <a:latin typeface="Courier New" panose="02070309020205020404" pitchFamily="49" charset="0"/>
              </a:rPr>
              <a:t>next_count</a:t>
            </a:r>
            <a:r>
              <a:rPr lang="en-US" altLang="en-US" b="1" dirty="0">
                <a:solidFill>
                  <a:srgbClr val="000000"/>
                </a:solidFill>
                <a:latin typeface="Courier New" panose="02070309020205020404" pitchFamily="49" charset="0"/>
              </a:rPr>
              <a:t> &gt; 0)</a:t>
            </a:r>
          </a:p>
          <a:p>
            <a:pPr>
              <a:lnSpc>
                <a:spcPct val="90000"/>
              </a:lnSpc>
              <a:spcBef>
                <a:spcPct val="15000"/>
              </a:spcBef>
              <a:buNone/>
              <a:tabLst>
                <a:tab pos="1828800" algn="l"/>
                <a:tab pos="2217738" algn="l"/>
              </a:tabLst>
            </a:pPr>
            <a:r>
              <a:rPr lang="en-US" altLang="en-US" b="1" dirty="0">
                <a:solidFill>
                  <a:srgbClr val="000000"/>
                </a:solidFill>
                <a:latin typeface="Courier New" panose="02070309020205020404" pitchFamily="49" charset="0"/>
              </a:rPr>
              <a:t>			 signal(next);</a:t>
            </a:r>
          </a:p>
          <a:p>
            <a:pPr>
              <a:lnSpc>
                <a:spcPct val="90000"/>
              </a:lnSpc>
              <a:spcBef>
                <a:spcPct val="15000"/>
              </a:spcBef>
              <a:buNone/>
              <a:tabLst>
                <a:tab pos="1828800" algn="l"/>
                <a:tab pos="2217738" algn="l"/>
              </a:tabLst>
            </a:pPr>
            <a:r>
              <a:rPr lang="en-US" altLang="en-US" b="1" dirty="0">
                <a:solidFill>
                  <a:srgbClr val="000000"/>
                </a:solidFill>
                <a:latin typeface="Courier New" panose="02070309020205020404" pitchFamily="49" charset="0"/>
              </a:rPr>
              <a:t>		else</a:t>
            </a:r>
          </a:p>
          <a:p>
            <a:pPr>
              <a:lnSpc>
                <a:spcPct val="90000"/>
              </a:lnSpc>
              <a:spcBef>
                <a:spcPct val="15000"/>
              </a:spcBef>
              <a:buNone/>
              <a:tabLst>
                <a:tab pos="1828800" algn="l"/>
                <a:tab pos="2217738" algn="l"/>
              </a:tabLst>
            </a:pPr>
            <a:r>
              <a:rPr lang="en-US" altLang="en-US" b="1" dirty="0">
                <a:solidFill>
                  <a:srgbClr val="000000"/>
                </a:solidFill>
                <a:latin typeface="Courier New" panose="02070309020205020404" pitchFamily="49" charset="0"/>
              </a:rPr>
              <a:t>			signal(mutex);</a:t>
            </a:r>
          </a:p>
          <a:p>
            <a:pPr>
              <a:lnSpc>
                <a:spcPct val="90000"/>
              </a:lnSpc>
              <a:spcBef>
                <a:spcPct val="15000"/>
              </a:spcBef>
              <a:buNone/>
              <a:tabLst>
                <a:tab pos="1828800" algn="l"/>
                <a:tab pos="2217738" algn="l"/>
              </a:tabLst>
            </a:pPr>
            <a:r>
              <a:rPr lang="en-US" altLang="en-US" b="1" dirty="0">
                <a:solidFill>
                  <a:srgbClr val="000000"/>
                </a:solidFill>
                <a:latin typeface="Courier New" panose="02070309020205020404" pitchFamily="49" charset="0"/>
              </a:rPr>
              <a:t>		wait(</a:t>
            </a:r>
            <a:r>
              <a:rPr lang="en-US" altLang="en-US" b="1" dirty="0" err="1">
                <a:solidFill>
                  <a:srgbClr val="000000"/>
                </a:solidFill>
                <a:latin typeface="Courier New" panose="02070309020205020404" pitchFamily="49" charset="0"/>
              </a:rPr>
              <a:t>x_sem</a:t>
            </a:r>
            <a:r>
              <a:rPr lang="en-US" altLang="en-US" b="1" dirty="0">
                <a:solidFill>
                  <a:srgbClr val="000000"/>
                </a:solidFill>
                <a:latin typeface="Courier New" panose="02070309020205020404" pitchFamily="49" charset="0"/>
              </a:rPr>
              <a:t>);</a:t>
            </a:r>
          </a:p>
          <a:p>
            <a:pPr>
              <a:lnSpc>
                <a:spcPct val="90000"/>
              </a:lnSpc>
              <a:spcBef>
                <a:spcPct val="15000"/>
              </a:spcBef>
              <a:buNone/>
              <a:tabLst>
                <a:tab pos="1828800" algn="l"/>
                <a:tab pos="2217738" algn="l"/>
              </a:tabLst>
            </a:pP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x_count</a:t>
            </a:r>
            <a:r>
              <a:rPr lang="en-US" altLang="en-US" b="1" dirty="0">
                <a:solidFill>
                  <a:srgbClr val="000000"/>
                </a:solidFill>
                <a:latin typeface="Courier New" panose="02070309020205020404" pitchFamily="49" charset="0"/>
              </a:rPr>
              <a:t>--;</a:t>
            </a:r>
          </a:p>
          <a:p>
            <a:pPr>
              <a:lnSpc>
                <a:spcPct val="90000"/>
              </a:lnSpc>
              <a:spcBef>
                <a:spcPct val="15000"/>
              </a:spcBef>
              <a:buNone/>
              <a:tabLst>
                <a:tab pos="1828800" algn="l"/>
                <a:tab pos="2217738" algn="l"/>
              </a:tabLst>
            </a:pPr>
            <a:r>
              <a:rPr lang="en-US" altLang="en-US" sz="1600" b="1" dirty="0"/>
              <a:t>		</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FCD1EAFB-0631-4AB6-8B81-00F8342C9418}"/>
              </a:ext>
            </a:extLst>
          </p:cNvPr>
          <p:cNvSpPr>
            <a:spLocks noGrp="1" noChangeArrowheads="1"/>
          </p:cNvSpPr>
          <p:nvPr>
            <p:ph type="title"/>
          </p:nvPr>
        </p:nvSpPr>
        <p:spPr>
          <a:xfrm>
            <a:off x="2457450" y="195299"/>
            <a:ext cx="7753350" cy="576263"/>
          </a:xfrm>
        </p:spPr>
        <p:txBody>
          <a:bodyPr/>
          <a:lstStyle/>
          <a:p>
            <a:pPr eaLnBrk="1" hangingPunct="1"/>
            <a:r>
              <a:rPr lang="en-US" altLang="en-US" dirty="0"/>
              <a:t>Implementation (Cont.)</a:t>
            </a:r>
          </a:p>
        </p:txBody>
      </p:sp>
      <p:sp>
        <p:nvSpPr>
          <p:cNvPr id="73730" name="Rectangle 3">
            <a:extLst>
              <a:ext uri="{FF2B5EF4-FFF2-40B4-BE49-F238E27FC236}">
                <a16:creationId xmlns:a16="http://schemas.microsoft.com/office/drawing/2014/main" id="{4DADAEF0-291C-40B5-9E31-7AAF1A95E331}"/>
              </a:ext>
            </a:extLst>
          </p:cNvPr>
          <p:cNvSpPr>
            <a:spLocks noGrp="1" noChangeArrowheads="1"/>
          </p:cNvSpPr>
          <p:nvPr>
            <p:ph idx="1"/>
          </p:nvPr>
        </p:nvSpPr>
        <p:spPr/>
        <p:txBody>
          <a:bodyPr/>
          <a:lstStyle/>
          <a:p>
            <a:pPr>
              <a:tabLst>
                <a:tab pos="1368425" algn="l"/>
                <a:tab pos="1712913" algn="l"/>
                <a:tab pos="2335213" algn="l"/>
              </a:tabLst>
            </a:pPr>
            <a:r>
              <a:rPr lang="en-US" altLang="en-US"/>
              <a:t>The operation </a:t>
            </a:r>
            <a:r>
              <a:rPr lang="en-US" altLang="en-US" b="1">
                <a:solidFill>
                  <a:srgbClr val="000000"/>
                </a:solidFill>
                <a:latin typeface="Courier New" panose="02070309020205020404" pitchFamily="49" charset="0"/>
              </a:rPr>
              <a:t>x.signal() </a:t>
            </a:r>
            <a:r>
              <a:rPr lang="en-US" altLang="en-US"/>
              <a:t>can be implemented as:</a:t>
            </a:r>
            <a:br>
              <a:rPr lang="en-US" altLang="en-US"/>
            </a:br>
            <a:endParaRPr lang="en-US" altLang="en-US"/>
          </a:p>
          <a:p>
            <a:pPr>
              <a:spcBef>
                <a:spcPct val="15000"/>
              </a:spcBef>
              <a:buNone/>
              <a:tabLst>
                <a:tab pos="1368425" algn="l"/>
                <a:tab pos="1712913" algn="l"/>
                <a:tab pos="2335213" algn="l"/>
              </a:tabLst>
            </a:pPr>
            <a:r>
              <a:rPr lang="en-US" altLang="en-US" b="1">
                <a:solidFill>
                  <a:srgbClr val="000000"/>
                </a:solidFill>
                <a:latin typeface="Courier New" panose="02070309020205020404" pitchFamily="49" charset="0"/>
              </a:rPr>
              <a:t>		if (x_count &gt; 0) {</a:t>
            </a:r>
          </a:p>
          <a:p>
            <a:pPr>
              <a:spcBef>
                <a:spcPct val="15000"/>
              </a:spcBef>
              <a:buNone/>
              <a:tabLst>
                <a:tab pos="1368425" algn="l"/>
                <a:tab pos="1712913" algn="l"/>
                <a:tab pos="2335213" algn="l"/>
              </a:tabLst>
            </a:pPr>
            <a:r>
              <a:rPr lang="en-US" altLang="en-US" b="1">
                <a:solidFill>
                  <a:srgbClr val="000000"/>
                </a:solidFill>
                <a:latin typeface="Courier New" panose="02070309020205020404" pitchFamily="49" charset="0"/>
              </a:rPr>
              <a:t>			next_count++;</a:t>
            </a:r>
          </a:p>
          <a:p>
            <a:pPr>
              <a:spcBef>
                <a:spcPct val="15000"/>
              </a:spcBef>
              <a:buNone/>
              <a:tabLst>
                <a:tab pos="1368425" algn="l"/>
                <a:tab pos="1712913" algn="l"/>
                <a:tab pos="2335213" algn="l"/>
              </a:tabLst>
            </a:pPr>
            <a:r>
              <a:rPr lang="en-US" altLang="en-US" b="1">
                <a:solidFill>
                  <a:srgbClr val="000000"/>
                </a:solidFill>
                <a:latin typeface="Courier New" panose="02070309020205020404" pitchFamily="49" charset="0"/>
              </a:rPr>
              <a:t>			signal(x_sem);</a:t>
            </a:r>
          </a:p>
          <a:p>
            <a:pPr>
              <a:spcBef>
                <a:spcPct val="15000"/>
              </a:spcBef>
              <a:buNone/>
              <a:tabLst>
                <a:tab pos="1368425" algn="l"/>
                <a:tab pos="1712913" algn="l"/>
                <a:tab pos="2335213" algn="l"/>
              </a:tabLst>
            </a:pPr>
            <a:r>
              <a:rPr lang="en-US" altLang="en-US" b="1">
                <a:solidFill>
                  <a:srgbClr val="000000"/>
                </a:solidFill>
                <a:latin typeface="Courier New" panose="02070309020205020404" pitchFamily="49" charset="0"/>
              </a:rPr>
              <a:t>			wait(next);</a:t>
            </a:r>
          </a:p>
          <a:p>
            <a:pPr>
              <a:spcBef>
                <a:spcPct val="15000"/>
              </a:spcBef>
              <a:buNone/>
              <a:tabLst>
                <a:tab pos="1368425" algn="l"/>
                <a:tab pos="1712913" algn="l"/>
                <a:tab pos="2335213" algn="l"/>
              </a:tabLst>
            </a:pPr>
            <a:r>
              <a:rPr lang="en-US" altLang="en-US" b="1">
                <a:solidFill>
                  <a:srgbClr val="000000"/>
                </a:solidFill>
                <a:latin typeface="Courier New" panose="02070309020205020404" pitchFamily="49" charset="0"/>
              </a:rPr>
              <a:t>			next_count--;</a:t>
            </a:r>
          </a:p>
          <a:p>
            <a:pPr>
              <a:spcBef>
                <a:spcPct val="15000"/>
              </a:spcBef>
              <a:buNone/>
              <a:tabLst>
                <a:tab pos="1368425" algn="l"/>
                <a:tab pos="1712913" algn="l"/>
                <a:tab pos="2335213" algn="l"/>
              </a:tabLst>
            </a:pPr>
            <a:r>
              <a:rPr lang="en-US" altLang="en-US" b="1">
                <a:solidFill>
                  <a:srgbClr val="000000"/>
                </a:solidFill>
                <a:latin typeface="Courier New" panose="02070309020205020404" pitchFamily="49" charset="0"/>
              </a:rPr>
              <a:t>		}</a:t>
            </a:r>
          </a:p>
          <a:p>
            <a:pPr>
              <a:spcBef>
                <a:spcPct val="15000"/>
              </a:spcBef>
              <a:buNone/>
              <a:tabLst>
                <a:tab pos="1368425" algn="l"/>
                <a:tab pos="1712913" algn="l"/>
                <a:tab pos="2335213" algn="l"/>
              </a:tabLst>
            </a:pPr>
            <a:r>
              <a:rPr lang="en-US" altLang="en-US" b="1"/>
              <a:t>		</a:t>
            </a:r>
            <a:r>
              <a:rPr lang="en-US" altLang="en-US"/>
              <a:t>	</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01C32B1B-A4EF-4F65-B2C5-B45EC8C1E4A1}"/>
              </a:ext>
            </a:extLst>
          </p:cNvPr>
          <p:cNvSpPr>
            <a:spLocks noGrp="1"/>
          </p:cNvSpPr>
          <p:nvPr>
            <p:ph type="title"/>
          </p:nvPr>
        </p:nvSpPr>
        <p:spPr>
          <a:xfrm>
            <a:off x="2496207" y="197632"/>
            <a:ext cx="8229600" cy="576262"/>
          </a:xfrm>
        </p:spPr>
        <p:txBody>
          <a:bodyPr/>
          <a:lstStyle/>
          <a:p>
            <a:r>
              <a:rPr lang="en-US" altLang="en-US" dirty="0"/>
              <a:t>Resuming Processes within a Monitor</a:t>
            </a:r>
          </a:p>
        </p:txBody>
      </p:sp>
      <p:sp>
        <p:nvSpPr>
          <p:cNvPr id="75778" name="Content Placeholder 2">
            <a:extLst>
              <a:ext uri="{FF2B5EF4-FFF2-40B4-BE49-F238E27FC236}">
                <a16:creationId xmlns:a16="http://schemas.microsoft.com/office/drawing/2014/main" id="{6839C047-5A3A-496B-8B8E-46EBA919BC17}"/>
              </a:ext>
            </a:extLst>
          </p:cNvPr>
          <p:cNvSpPr>
            <a:spLocks noGrp="1"/>
          </p:cNvSpPr>
          <p:nvPr>
            <p:ph idx="1"/>
          </p:nvPr>
        </p:nvSpPr>
        <p:spPr>
          <a:xfrm>
            <a:off x="2340070" y="1233488"/>
            <a:ext cx="6181631" cy="4545012"/>
          </a:xfrm>
        </p:spPr>
        <p:txBody>
          <a:bodyPr/>
          <a:lstStyle/>
          <a:p>
            <a:r>
              <a:rPr lang="en-US" altLang="en-US" dirty="0"/>
              <a:t>If several processes queued on condition variable </a:t>
            </a:r>
            <a:r>
              <a:rPr lang="en-US" altLang="en-US" sz="2000" b="1" dirty="0">
                <a:latin typeface="Courier New" panose="02070309020205020404" pitchFamily="49" charset="0"/>
                <a:cs typeface="Courier New" panose="02070309020205020404" pitchFamily="49" charset="0"/>
              </a:rPr>
              <a:t>x</a:t>
            </a:r>
            <a:r>
              <a:rPr lang="en-US" altLang="en-US" dirty="0"/>
              <a:t>, and </a:t>
            </a:r>
            <a:r>
              <a:rPr lang="en-US" altLang="en-US" sz="2000" b="1" dirty="0" err="1">
                <a:latin typeface="Courier New" panose="02070309020205020404" pitchFamily="49" charset="0"/>
                <a:cs typeface="Courier New" panose="02070309020205020404" pitchFamily="49" charset="0"/>
              </a:rPr>
              <a:t>x.signal</a:t>
            </a:r>
            <a:r>
              <a:rPr lang="en-US" altLang="en-US" sz="2000" b="1" dirty="0">
                <a:latin typeface="Courier New" panose="02070309020205020404" pitchFamily="49" charset="0"/>
                <a:cs typeface="Courier New" panose="02070309020205020404" pitchFamily="49" charset="0"/>
              </a:rPr>
              <a:t>() </a:t>
            </a:r>
            <a:r>
              <a:rPr lang="en-US" altLang="en-US" dirty="0"/>
              <a:t>is executed, which process should be resumed?</a:t>
            </a:r>
          </a:p>
          <a:p>
            <a:r>
              <a:rPr lang="en-US" altLang="en-US" dirty="0"/>
              <a:t>FCFS frequently not adequate </a:t>
            </a:r>
          </a:p>
          <a:p>
            <a:r>
              <a:rPr lang="en-US" altLang="en-US" dirty="0"/>
              <a:t>Use</a:t>
            </a:r>
            <a:r>
              <a:rPr lang="en-US" altLang="en-US" b="1" dirty="0">
                <a:solidFill>
                  <a:srgbClr val="0000FF"/>
                </a:solidFill>
              </a:rPr>
              <a:t>  </a:t>
            </a:r>
            <a:r>
              <a:rPr lang="en-US" altLang="en-US" dirty="0"/>
              <a:t>the </a:t>
            </a:r>
            <a:r>
              <a:rPr lang="en-US" altLang="en-US" b="1" dirty="0">
                <a:solidFill>
                  <a:srgbClr val="006699"/>
                </a:solidFill>
                <a:latin typeface="+mj-lt"/>
              </a:rPr>
              <a:t>conditional-wait </a:t>
            </a:r>
            <a:r>
              <a:rPr lang="en-US" altLang="en-US" dirty="0"/>
              <a:t>construct of the form   </a:t>
            </a:r>
          </a:p>
          <a:p>
            <a:pPr marL="0" indent="0">
              <a:buNone/>
            </a:pPr>
            <a:r>
              <a:rPr lang="en-US" altLang="en-US" sz="2000" b="1" dirty="0">
                <a:latin typeface="Courier New" panose="02070309020205020404" pitchFamily="49" charset="0"/>
                <a:cs typeface="Courier New" panose="02070309020205020404" pitchFamily="49" charset="0"/>
              </a:rPr>
              <a:t>        </a:t>
            </a:r>
            <a:r>
              <a:rPr lang="en-US" altLang="en-US" sz="2000" b="1" dirty="0" err="1">
                <a:latin typeface="Courier New" panose="02070309020205020404" pitchFamily="49" charset="0"/>
                <a:cs typeface="Courier New" panose="02070309020205020404" pitchFamily="49" charset="0"/>
              </a:rPr>
              <a:t>x.wait</a:t>
            </a:r>
            <a:r>
              <a:rPr lang="en-US" altLang="en-US" sz="2000" b="1" dirty="0">
                <a:latin typeface="Courier New" panose="02070309020205020404" pitchFamily="49" charset="0"/>
                <a:cs typeface="Courier New" panose="02070309020205020404" pitchFamily="49" charset="0"/>
              </a:rPr>
              <a:t>(c)</a:t>
            </a:r>
          </a:p>
          <a:p>
            <a:pPr marL="0" indent="0">
              <a:buNone/>
            </a:pPr>
            <a:r>
              <a:rPr lang="en-US" altLang="en-US" sz="2000" b="1" dirty="0">
                <a:latin typeface="Courier New" panose="02070309020205020404" pitchFamily="49" charset="0"/>
                <a:cs typeface="Courier New" panose="02070309020205020404" pitchFamily="49" charset="0"/>
              </a:rPr>
              <a:t>  </a:t>
            </a:r>
            <a:r>
              <a:rPr lang="en-US" altLang="en-US" dirty="0"/>
              <a:t>where:</a:t>
            </a:r>
          </a:p>
          <a:p>
            <a:pPr lvl="1"/>
            <a:r>
              <a:rPr lang="en-US" altLang="en-US" sz="2000" b="1" dirty="0">
                <a:latin typeface="Courier New" panose="02070309020205020404" pitchFamily="49" charset="0"/>
                <a:cs typeface="Courier New" panose="02070309020205020404" pitchFamily="49" charset="0"/>
              </a:rPr>
              <a:t>c</a:t>
            </a:r>
            <a:r>
              <a:rPr lang="en-US" altLang="en-US" dirty="0"/>
              <a:t> is an integer (called the priority number)</a:t>
            </a:r>
            <a:endParaRPr lang="en-US" altLang="en-US" b="1" dirty="0">
              <a:solidFill>
                <a:srgbClr val="0000FF"/>
              </a:solidFill>
            </a:endParaRPr>
          </a:p>
          <a:p>
            <a:pPr lvl="1"/>
            <a:r>
              <a:rPr lang="en-US" altLang="en-US" dirty="0"/>
              <a:t>The process with lowest number (highest priority) is scheduled next</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3">
            <a:extLst>
              <a:ext uri="{FF2B5EF4-FFF2-40B4-BE49-F238E27FC236}">
                <a16:creationId xmlns:a16="http://schemas.microsoft.com/office/drawing/2014/main" id="{C262359E-9C42-4EC1-973C-CF3D197F89FA}"/>
              </a:ext>
            </a:extLst>
          </p:cNvPr>
          <p:cNvSpPr>
            <a:spLocks noGrp="1" noChangeArrowheads="1"/>
          </p:cNvSpPr>
          <p:nvPr>
            <p:ph idx="1"/>
          </p:nvPr>
        </p:nvSpPr>
        <p:spPr>
          <a:xfrm>
            <a:off x="2342362" y="998376"/>
            <a:ext cx="7709816" cy="5042062"/>
          </a:xfrm>
        </p:spPr>
        <p:txBody>
          <a:bodyPr/>
          <a:lstStyle/>
          <a:p>
            <a:pPr>
              <a:lnSpc>
                <a:spcPct val="80000"/>
              </a:lnSpc>
              <a:buFont typeface="Monotype Sorts" pitchFamily="-84" charset="2"/>
              <a:buNone/>
            </a:pPr>
            <a:endParaRPr lang="en-US" altLang="en-US" sz="1600" dirty="0">
              <a:solidFill>
                <a:srgbClr val="0000FF"/>
              </a:solidFill>
            </a:endParaRPr>
          </a:p>
          <a:p>
            <a:pPr>
              <a:lnSpc>
                <a:spcPct val="80000"/>
              </a:lnSpc>
            </a:pPr>
            <a:r>
              <a:rPr lang="en-US" altLang="en-US" dirty="0"/>
              <a:t>Allocate a single resource among competing processes using priority numbers that specifies  the maximum time a process  plans to use the resource</a:t>
            </a:r>
          </a:p>
          <a:p>
            <a:pPr>
              <a:lnSpc>
                <a:spcPct val="80000"/>
              </a:lnSpc>
              <a:buFont typeface="Monotype Sorts" pitchFamily="-84" charset="2"/>
              <a:buNone/>
            </a:pPr>
            <a:endParaRPr lang="en-US" altLang="en-US" b="1" dirty="0">
              <a:solidFill>
                <a:srgbClr val="000000"/>
              </a:solidFill>
              <a:latin typeface="Courier New" panose="02070309020205020404" pitchFamily="49" charset="0"/>
            </a:endParaRP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r>
              <a:rPr lang="en-US" altLang="en-US" sz="2000" b="1" dirty="0" err="1">
                <a:solidFill>
                  <a:srgbClr val="000000"/>
                </a:solidFill>
                <a:latin typeface="Courier New" panose="02070309020205020404" pitchFamily="49" charset="0"/>
              </a:rPr>
              <a:t>R.acquire</a:t>
            </a:r>
            <a:r>
              <a:rPr lang="en-US" altLang="en-US" sz="2000" b="1" dirty="0">
                <a:solidFill>
                  <a:srgbClr val="000000"/>
                </a:solidFill>
                <a:latin typeface="Courier New" panose="02070309020205020404" pitchFamily="49" charset="0"/>
              </a:rPr>
              <a:t>(t)</a:t>
            </a:r>
            <a:r>
              <a:rPr lang="en-US" altLang="en-US" b="1" dirty="0">
                <a:solidFill>
                  <a:srgbClr val="000000"/>
                </a:solidFill>
                <a:latin typeface="Courier New" panose="02070309020205020404" pitchFamily="49" charset="0"/>
              </a:rPr>
              <a:t>;</a:t>
            </a: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b="1" dirty="0">
                <a:solidFill>
                  <a:srgbClr val="000000"/>
                </a:solidFill>
                <a:latin typeface="Courier New" panose="02070309020205020404" pitchFamily="49" charset="0"/>
              </a:rPr>
              <a:t>                access the </a:t>
            </a:r>
            <a:r>
              <a:rPr lang="en-US" altLang="en-US" b="1" dirty="0" err="1">
                <a:solidFill>
                  <a:srgbClr val="000000"/>
                </a:solidFill>
                <a:latin typeface="Courier New" panose="02070309020205020404" pitchFamily="49" charset="0"/>
              </a:rPr>
              <a:t>resurce</a:t>
            </a:r>
            <a:r>
              <a:rPr lang="en-US" altLang="en-US" b="1" dirty="0">
                <a:solidFill>
                  <a:srgbClr val="000000"/>
                </a:solidFill>
                <a:latin typeface="Courier New" panose="02070309020205020404" pitchFamily="49" charset="0"/>
              </a:rPr>
              <a:t>;</a:t>
            </a: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p>
          <a:p>
            <a:pPr>
              <a:lnSpc>
                <a:spcPct val="80000"/>
              </a:lnSpc>
              <a:buFont typeface="Monotype Sorts" pitchFamily="-84" charset="2"/>
              <a:buNone/>
            </a:pPr>
            <a:endParaRPr lang="en-US" altLang="en-US" b="1" dirty="0">
              <a:solidFill>
                <a:srgbClr val="000000"/>
              </a:solidFill>
              <a:latin typeface="Courier New" panose="02070309020205020404" pitchFamily="49" charset="0"/>
            </a:endParaRP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r>
              <a:rPr lang="en-US" altLang="en-US" sz="2000" b="1" dirty="0" err="1">
                <a:solidFill>
                  <a:srgbClr val="000000"/>
                </a:solidFill>
                <a:latin typeface="Courier New" panose="02070309020205020404" pitchFamily="49" charset="0"/>
              </a:rPr>
              <a:t>R.release</a:t>
            </a:r>
            <a:r>
              <a:rPr lang="en-US" altLang="en-US" sz="2000" b="1" dirty="0">
                <a:solidFill>
                  <a:srgbClr val="000000"/>
                </a:solidFill>
                <a:latin typeface="Courier New" panose="02070309020205020404" pitchFamily="49" charset="0"/>
              </a:rPr>
              <a:t>;</a:t>
            </a:r>
          </a:p>
          <a:p>
            <a:pPr>
              <a:lnSpc>
                <a:spcPct val="80000"/>
              </a:lnSpc>
              <a:buFont typeface="Monotype Sorts" pitchFamily="-84" charset="2"/>
              <a:buNone/>
            </a:pPr>
            <a:endParaRPr lang="en-US" altLang="en-US" dirty="0">
              <a:solidFill>
                <a:srgbClr val="0000FF"/>
              </a:solidFill>
            </a:endParaRPr>
          </a:p>
          <a:p>
            <a:pPr>
              <a:lnSpc>
                <a:spcPct val="80000"/>
              </a:lnSpc>
            </a:pPr>
            <a:r>
              <a:rPr lang="en-US" altLang="en-US" dirty="0"/>
              <a:t>Where R is an instance of  type </a:t>
            </a:r>
            <a:r>
              <a:rPr lang="en-US" altLang="en-US" sz="2000" b="1" dirty="0" err="1">
                <a:solidFill>
                  <a:srgbClr val="000000"/>
                </a:solidFill>
                <a:latin typeface="Courier New" panose="02070309020205020404" pitchFamily="49" charset="0"/>
              </a:rPr>
              <a:t>ResourceAllocator</a:t>
            </a:r>
            <a:endParaRPr lang="en-US" altLang="en-US" sz="2000" b="1" dirty="0">
              <a:solidFill>
                <a:srgbClr val="000000"/>
              </a:solidFill>
              <a:latin typeface="Courier New" panose="02070309020205020404" pitchFamily="49" charset="0"/>
            </a:endParaRPr>
          </a:p>
          <a:p>
            <a:pPr>
              <a:lnSpc>
                <a:spcPct val="80000"/>
              </a:lnSpc>
              <a:buFont typeface="Monotype Sorts" pitchFamily="-84" charset="2"/>
              <a:buNone/>
            </a:pPr>
            <a:endParaRPr lang="en-US" altLang="en-US" dirty="0">
              <a:solidFill>
                <a:srgbClr val="0000FF"/>
              </a:solidFill>
            </a:endParaRPr>
          </a:p>
          <a:p>
            <a:pPr>
              <a:lnSpc>
                <a:spcPct val="80000"/>
              </a:lnSpc>
              <a:buFont typeface="Monotype Sorts" pitchFamily="-84" charset="2"/>
              <a:buNone/>
            </a:pPr>
            <a:endParaRPr lang="en-US" altLang="en-US" dirty="0">
              <a:solidFill>
                <a:srgbClr val="0000FF"/>
              </a:solidFill>
            </a:endParaRPr>
          </a:p>
          <a:p>
            <a:pPr>
              <a:lnSpc>
                <a:spcPct val="80000"/>
              </a:lnSpc>
              <a:buFont typeface="Monotype Sorts" pitchFamily="-84" charset="2"/>
              <a:buNone/>
            </a:pPr>
            <a:r>
              <a:rPr lang="en-US" altLang="en-US" i="1" dirty="0">
                <a:solidFill>
                  <a:srgbClr val="0000FF"/>
                </a:solidFill>
              </a:rPr>
              <a:t>       </a:t>
            </a:r>
          </a:p>
        </p:txBody>
      </p:sp>
      <p:sp>
        <p:nvSpPr>
          <p:cNvPr id="76802" name="Rectangle 2">
            <a:extLst>
              <a:ext uri="{FF2B5EF4-FFF2-40B4-BE49-F238E27FC236}">
                <a16:creationId xmlns:a16="http://schemas.microsoft.com/office/drawing/2014/main" id="{F0A3D686-68BB-4C31-975E-9B0F28AC02B0}"/>
              </a:ext>
            </a:extLst>
          </p:cNvPr>
          <p:cNvSpPr>
            <a:spLocks noChangeArrowheads="1"/>
          </p:cNvSpPr>
          <p:nvPr/>
        </p:nvSpPr>
        <p:spPr bwMode="auto">
          <a:xfrm>
            <a:off x="2379687" y="133672"/>
            <a:ext cx="79168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r>
              <a:rPr lang="en-US" altLang="en-US" sz="3200" b="1" dirty="0">
                <a:solidFill>
                  <a:srgbClr val="006699"/>
                </a:solidFill>
                <a:latin typeface="Arial" panose="020B0604020202020204" pitchFamily="34" charset="0"/>
              </a:rPr>
              <a:t>Single Resource allocation </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3">
            <a:extLst>
              <a:ext uri="{FF2B5EF4-FFF2-40B4-BE49-F238E27FC236}">
                <a16:creationId xmlns:a16="http://schemas.microsoft.com/office/drawing/2014/main" id="{C262359E-9C42-4EC1-973C-CF3D197F89FA}"/>
              </a:ext>
            </a:extLst>
          </p:cNvPr>
          <p:cNvSpPr>
            <a:spLocks noGrp="1" noChangeArrowheads="1"/>
          </p:cNvSpPr>
          <p:nvPr>
            <p:ph idx="1"/>
          </p:nvPr>
        </p:nvSpPr>
        <p:spPr>
          <a:xfrm>
            <a:off x="2342362" y="998376"/>
            <a:ext cx="7709816" cy="5042062"/>
          </a:xfrm>
        </p:spPr>
        <p:txBody>
          <a:bodyPr/>
          <a:lstStyle/>
          <a:p>
            <a:pPr>
              <a:lnSpc>
                <a:spcPct val="80000"/>
              </a:lnSpc>
              <a:buFont typeface="Monotype Sorts" pitchFamily="-84" charset="2"/>
              <a:buNone/>
            </a:pPr>
            <a:endParaRPr lang="en-US" altLang="en-US" sz="1600" dirty="0">
              <a:solidFill>
                <a:srgbClr val="0000FF"/>
              </a:solidFill>
            </a:endParaRPr>
          </a:p>
          <a:p>
            <a:pPr>
              <a:lnSpc>
                <a:spcPct val="80000"/>
              </a:lnSpc>
            </a:pPr>
            <a:r>
              <a:rPr lang="en-US" altLang="en-US" dirty="0"/>
              <a:t>Allocate a single resource among competing processes using priority numbers that specifies  the maximum time a process  plans to use the resource</a:t>
            </a:r>
          </a:p>
          <a:p>
            <a:pPr>
              <a:lnSpc>
                <a:spcPct val="80000"/>
              </a:lnSpc>
            </a:pPr>
            <a:r>
              <a:rPr lang="en-US" altLang="en-US" dirty="0"/>
              <a:t>The process with the shortest time is allocated the resource first</a:t>
            </a:r>
          </a:p>
          <a:p>
            <a:pPr>
              <a:lnSpc>
                <a:spcPct val="80000"/>
              </a:lnSpc>
            </a:pPr>
            <a:r>
              <a:rPr lang="en-US" altLang="en-US" dirty="0"/>
              <a:t>Let R is an instance of  type </a:t>
            </a:r>
            <a:r>
              <a:rPr lang="en-US" altLang="en-US" sz="2000" b="1" dirty="0" err="1">
                <a:solidFill>
                  <a:srgbClr val="000000"/>
                </a:solidFill>
                <a:latin typeface="Courier New" panose="02070309020205020404" pitchFamily="49" charset="0"/>
              </a:rPr>
              <a:t>ResourceAllocator</a:t>
            </a:r>
            <a:r>
              <a:rPr lang="en-US" altLang="en-US" sz="2000" b="1" dirty="0">
                <a:solidFill>
                  <a:srgbClr val="000000"/>
                </a:solidFill>
                <a:latin typeface="Courier New" panose="02070309020205020404" pitchFamily="49" charset="0"/>
              </a:rPr>
              <a:t> </a:t>
            </a:r>
            <a:r>
              <a:rPr lang="en-US" altLang="en-US" dirty="0"/>
              <a:t>(next slide)</a:t>
            </a:r>
          </a:p>
          <a:p>
            <a:pPr>
              <a:lnSpc>
                <a:spcPct val="80000"/>
              </a:lnSpc>
            </a:pPr>
            <a:r>
              <a:rPr lang="en-US" altLang="en-US" dirty="0"/>
              <a:t>Access to </a:t>
            </a:r>
            <a:r>
              <a:rPr lang="en-US" altLang="en-US" sz="2000" b="1" dirty="0" err="1">
                <a:solidFill>
                  <a:srgbClr val="000000"/>
                </a:solidFill>
                <a:latin typeface="Courier New" panose="02070309020205020404" pitchFamily="49" charset="0"/>
              </a:rPr>
              <a:t>ResourceAllocator</a:t>
            </a:r>
            <a:r>
              <a:rPr lang="en-US" altLang="en-US" sz="2000" b="1" dirty="0">
                <a:solidFill>
                  <a:srgbClr val="000000"/>
                </a:solidFill>
                <a:latin typeface="Courier New" panose="02070309020205020404" pitchFamily="49" charset="0"/>
              </a:rPr>
              <a:t> </a:t>
            </a:r>
            <a:r>
              <a:rPr lang="en-US" altLang="en-US" dirty="0"/>
              <a:t>is done via:</a:t>
            </a:r>
          </a:p>
          <a:p>
            <a:pPr>
              <a:lnSpc>
                <a:spcPct val="80000"/>
              </a:lnSpc>
              <a:buFont typeface="Monotype Sorts" pitchFamily="-84" charset="2"/>
              <a:buNone/>
            </a:pPr>
            <a:endParaRPr lang="en-US" altLang="en-US" dirty="0"/>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r>
              <a:rPr lang="en-US" altLang="en-US" sz="2000" b="1" dirty="0" err="1">
                <a:solidFill>
                  <a:srgbClr val="000000"/>
                </a:solidFill>
                <a:latin typeface="Courier New" panose="02070309020205020404" pitchFamily="49" charset="0"/>
              </a:rPr>
              <a:t>R.acquire</a:t>
            </a:r>
            <a:r>
              <a:rPr lang="en-US" altLang="en-US" sz="2000" b="1" dirty="0">
                <a:solidFill>
                  <a:srgbClr val="000000"/>
                </a:solidFill>
                <a:latin typeface="Courier New" panose="02070309020205020404" pitchFamily="49" charset="0"/>
              </a:rPr>
              <a:t>(t)</a:t>
            </a:r>
            <a:r>
              <a:rPr lang="en-US" altLang="en-US" b="1" dirty="0">
                <a:solidFill>
                  <a:srgbClr val="000000"/>
                </a:solidFill>
                <a:latin typeface="Courier New" panose="02070309020205020404" pitchFamily="49" charset="0"/>
              </a:rPr>
              <a:t>;</a:t>
            </a: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b="1" dirty="0">
                <a:solidFill>
                  <a:srgbClr val="000000"/>
                </a:solidFill>
                <a:latin typeface="Courier New" panose="02070309020205020404" pitchFamily="49" charset="0"/>
              </a:rPr>
              <a:t>                access the </a:t>
            </a:r>
            <a:r>
              <a:rPr lang="en-US" altLang="en-US" b="1" dirty="0" err="1">
                <a:solidFill>
                  <a:srgbClr val="000000"/>
                </a:solidFill>
                <a:latin typeface="Courier New" panose="02070309020205020404" pitchFamily="49" charset="0"/>
              </a:rPr>
              <a:t>resurce</a:t>
            </a:r>
            <a:r>
              <a:rPr lang="en-US" altLang="en-US" b="1" dirty="0">
                <a:solidFill>
                  <a:srgbClr val="000000"/>
                </a:solidFill>
                <a:latin typeface="Courier New" panose="02070309020205020404" pitchFamily="49" charset="0"/>
              </a:rPr>
              <a:t>;</a:t>
            </a: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b="1" dirty="0">
                <a:solidFill>
                  <a:srgbClr val="000000"/>
                </a:solidFill>
                <a:latin typeface="Courier New" panose="02070309020205020404" pitchFamily="49" charset="0"/>
              </a:rPr>
              <a:t>              </a:t>
            </a:r>
            <a:r>
              <a:rPr lang="en-US" altLang="en-US" sz="2000" b="1" dirty="0" err="1">
                <a:solidFill>
                  <a:srgbClr val="000000"/>
                </a:solidFill>
                <a:latin typeface="Courier New" panose="02070309020205020404" pitchFamily="49" charset="0"/>
              </a:rPr>
              <a:t>R.release</a:t>
            </a:r>
            <a:r>
              <a:rPr lang="en-US" altLang="en-US" sz="2000" b="1" dirty="0">
                <a:solidFill>
                  <a:srgbClr val="000000"/>
                </a:solidFill>
                <a:latin typeface="Courier New" panose="02070309020205020404" pitchFamily="49" charset="0"/>
              </a:rPr>
              <a:t>;</a:t>
            </a:r>
          </a:p>
          <a:p>
            <a:pPr>
              <a:lnSpc>
                <a:spcPct val="80000"/>
              </a:lnSpc>
              <a:buFont typeface="Monotype Sorts" pitchFamily="-84" charset="2"/>
              <a:buNone/>
            </a:pPr>
            <a:endParaRPr lang="en-US" altLang="en-US" dirty="0">
              <a:solidFill>
                <a:srgbClr val="0000FF"/>
              </a:solidFill>
            </a:endParaRPr>
          </a:p>
          <a:p>
            <a:pPr>
              <a:lnSpc>
                <a:spcPct val="80000"/>
              </a:lnSpc>
            </a:pPr>
            <a:r>
              <a:rPr lang="en-US" altLang="en-US" dirty="0"/>
              <a:t>Where </a:t>
            </a:r>
            <a:r>
              <a:rPr lang="en-US" altLang="en-US" sz="2000" b="1" dirty="0">
                <a:solidFill>
                  <a:srgbClr val="000000"/>
                </a:solidFill>
                <a:latin typeface="Courier New" panose="02070309020205020404" pitchFamily="49" charset="0"/>
              </a:rPr>
              <a:t>t</a:t>
            </a:r>
            <a:r>
              <a:rPr lang="en-US" altLang="en-US" dirty="0"/>
              <a:t> is the maximum time a process plans to use the resource</a:t>
            </a:r>
          </a:p>
          <a:p>
            <a:pPr>
              <a:lnSpc>
                <a:spcPct val="80000"/>
              </a:lnSpc>
            </a:pPr>
            <a:endParaRPr lang="en-US" altLang="en-US" sz="2000" b="1" dirty="0">
              <a:solidFill>
                <a:srgbClr val="000000"/>
              </a:solidFill>
              <a:latin typeface="Courier New" panose="02070309020205020404" pitchFamily="49" charset="0"/>
            </a:endParaRPr>
          </a:p>
          <a:p>
            <a:pPr>
              <a:lnSpc>
                <a:spcPct val="80000"/>
              </a:lnSpc>
              <a:buFont typeface="Monotype Sorts" pitchFamily="-84" charset="2"/>
              <a:buNone/>
            </a:pPr>
            <a:endParaRPr lang="en-US" altLang="en-US" dirty="0">
              <a:solidFill>
                <a:srgbClr val="0000FF"/>
              </a:solidFill>
            </a:endParaRPr>
          </a:p>
          <a:p>
            <a:pPr>
              <a:lnSpc>
                <a:spcPct val="80000"/>
              </a:lnSpc>
              <a:buFont typeface="Monotype Sorts" pitchFamily="-84" charset="2"/>
              <a:buNone/>
            </a:pPr>
            <a:endParaRPr lang="en-US" altLang="en-US" dirty="0">
              <a:solidFill>
                <a:srgbClr val="0000FF"/>
              </a:solidFill>
            </a:endParaRPr>
          </a:p>
          <a:p>
            <a:pPr>
              <a:lnSpc>
                <a:spcPct val="80000"/>
              </a:lnSpc>
              <a:buFont typeface="Monotype Sorts" pitchFamily="-84" charset="2"/>
              <a:buNone/>
            </a:pPr>
            <a:r>
              <a:rPr lang="en-US" altLang="en-US" i="1" dirty="0">
                <a:solidFill>
                  <a:srgbClr val="0000FF"/>
                </a:solidFill>
              </a:rPr>
              <a:t>       </a:t>
            </a:r>
          </a:p>
        </p:txBody>
      </p:sp>
      <p:sp>
        <p:nvSpPr>
          <p:cNvPr id="76802" name="Rectangle 2">
            <a:extLst>
              <a:ext uri="{FF2B5EF4-FFF2-40B4-BE49-F238E27FC236}">
                <a16:creationId xmlns:a16="http://schemas.microsoft.com/office/drawing/2014/main" id="{F0A3D686-68BB-4C31-975E-9B0F28AC02B0}"/>
              </a:ext>
            </a:extLst>
          </p:cNvPr>
          <p:cNvSpPr>
            <a:spLocks noChangeArrowheads="1"/>
          </p:cNvSpPr>
          <p:nvPr/>
        </p:nvSpPr>
        <p:spPr bwMode="auto">
          <a:xfrm>
            <a:off x="2379687" y="133672"/>
            <a:ext cx="79168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r>
              <a:rPr lang="en-US" altLang="en-US" sz="3200" b="1" dirty="0">
                <a:solidFill>
                  <a:srgbClr val="006699"/>
                </a:solidFill>
                <a:latin typeface="Arial" panose="020B0604020202020204" pitchFamily="34" charset="0"/>
              </a:rPr>
              <a:t>Single Resource allocation </a:t>
            </a:r>
          </a:p>
        </p:txBody>
      </p:sp>
    </p:spTree>
    <p:extLst>
      <p:ext uri="{BB962C8B-B14F-4D97-AF65-F5344CB8AC3E}">
        <p14:creationId xmlns:p14="http://schemas.microsoft.com/office/powerpoint/2010/main" val="319280968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CDBDEA88-9919-449A-807F-AEBDDF81E363}"/>
              </a:ext>
            </a:extLst>
          </p:cNvPr>
          <p:cNvSpPr>
            <a:spLocks noGrp="1" noChangeArrowheads="1"/>
          </p:cNvSpPr>
          <p:nvPr>
            <p:ph type="title"/>
          </p:nvPr>
        </p:nvSpPr>
        <p:spPr>
          <a:xfrm>
            <a:off x="2823901" y="172650"/>
            <a:ext cx="7729799" cy="576262"/>
          </a:xfrm>
        </p:spPr>
        <p:txBody>
          <a:bodyPr/>
          <a:lstStyle/>
          <a:p>
            <a:pPr eaLnBrk="1" hangingPunct="1"/>
            <a:r>
              <a:rPr lang="en-US" altLang="en-US" dirty="0"/>
              <a:t>A Monitor to Allocate Single Resource</a:t>
            </a:r>
          </a:p>
        </p:txBody>
      </p:sp>
      <p:sp>
        <p:nvSpPr>
          <p:cNvPr id="78850" name="Rectangle 3">
            <a:extLst>
              <a:ext uri="{FF2B5EF4-FFF2-40B4-BE49-F238E27FC236}">
                <a16:creationId xmlns:a16="http://schemas.microsoft.com/office/drawing/2014/main" id="{18016772-06F5-43E2-81D4-B3F01DB70FE2}"/>
              </a:ext>
            </a:extLst>
          </p:cNvPr>
          <p:cNvSpPr>
            <a:spLocks noGrp="1" noChangeArrowheads="1"/>
          </p:cNvSpPr>
          <p:nvPr>
            <p:ph idx="1"/>
          </p:nvPr>
        </p:nvSpPr>
        <p:spPr>
          <a:xfrm>
            <a:off x="3170238" y="766764"/>
            <a:ext cx="6235700" cy="5024437"/>
          </a:xfrm>
        </p:spPr>
        <p:txBody>
          <a:bodyPr/>
          <a:lstStyle/>
          <a:p>
            <a:pPr>
              <a:buNone/>
              <a:tabLst>
                <a:tab pos="1368425" algn="l"/>
                <a:tab pos="1712913" algn="l"/>
                <a:tab pos="2335213" algn="l"/>
              </a:tabLst>
            </a:pPr>
            <a:endParaRPr lang="en-US" altLang="en-US" sz="1400" dirty="0"/>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monitor </a:t>
            </a:r>
            <a:r>
              <a:rPr lang="en-US" altLang="en-US" sz="1600" b="1" dirty="0" err="1">
                <a:solidFill>
                  <a:srgbClr val="000000"/>
                </a:solidFill>
                <a:latin typeface="Courier New" panose="02070309020205020404" pitchFamily="49" charset="0"/>
              </a:rPr>
              <a:t>ResourceAllocator</a:t>
            </a:r>
            <a:r>
              <a:rPr lang="en-US" altLang="en-US" sz="1600" b="1" dirty="0">
                <a:solidFill>
                  <a:srgbClr val="000000"/>
                </a:solidFill>
                <a:latin typeface="Courier New" panose="02070309020205020404" pitchFamily="49" charset="0"/>
              </a:rPr>
              <a:t>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boolean</a:t>
            </a:r>
            <a:r>
              <a:rPr lang="en-US" altLang="en-US" sz="1600" b="1" dirty="0">
                <a:solidFill>
                  <a:srgbClr val="000000"/>
                </a:solidFill>
                <a:latin typeface="Courier New" panose="02070309020205020404" pitchFamily="49" charset="0"/>
              </a:rPr>
              <a:t> busy;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condition x;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void acquire(int time) {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if (busy)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x.wait</a:t>
            </a:r>
            <a:r>
              <a:rPr lang="en-US" altLang="en-US" sz="1600" b="1" dirty="0">
                <a:solidFill>
                  <a:srgbClr val="000000"/>
                </a:solidFill>
                <a:latin typeface="Courier New" panose="02070309020205020404" pitchFamily="49" charset="0"/>
              </a:rPr>
              <a:t>(time);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busy = true;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void release() {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busy = false;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a:t>
            </a:r>
            <a:r>
              <a:rPr lang="en-US" altLang="en-US" sz="1600" b="1" dirty="0" err="1">
                <a:solidFill>
                  <a:srgbClr val="000000"/>
                </a:solidFill>
                <a:latin typeface="Courier New" panose="02070309020205020404" pitchFamily="49" charset="0"/>
              </a:rPr>
              <a:t>x.signal</a:t>
            </a:r>
            <a:r>
              <a:rPr lang="en-US" altLang="en-US" sz="1600" b="1" dirty="0">
                <a:solidFill>
                  <a:srgbClr val="000000"/>
                </a:solidFill>
                <a:latin typeface="Courier New" panose="02070309020205020404" pitchFamily="49" charset="0"/>
              </a:rPr>
              <a:t>();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initialization code()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busy = false;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	}</a:t>
            </a:r>
          </a:p>
          <a:p>
            <a:pPr>
              <a:spcBef>
                <a:spcPct val="15000"/>
              </a:spcBef>
              <a:buNone/>
              <a:tabLst>
                <a:tab pos="1368425" algn="l"/>
                <a:tab pos="1712913" algn="l"/>
                <a:tab pos="2335213" algn="l"/>
              </a:tabLst>
            </a:pPr>
            <a:r>
              <a:rPr lang="en-US" altLang="en-US" sz="1600" b="1" dirty="0">
                <a:solidFill>
                  <a:srgbClr val="000000"/>
                </a:solidFill>
                <a:latin typeface="Courier New" panose="02070309020205020404" pitchFamily="49" charset="0"/>
              </a:rPr>
              <a:t>}</a:t>
            </a:r>
            <a:r>
              <a:rPr lang="en-US" altLang="en-US" sz="1600" b="1" dirty="0"/>
              <a:t>	</a:t>
            </a:r>
            <a:r>
              <a:rPr lang="en-US" altLang="en-US" sz="1400" b="1" dirty="0"/>
              <a:t>	</a:t>
            </a:r>
            <a:r>
              <a:rPr lang="en-US" altLang="en-US" sz="1400" dirty="0"/>
              <a:t>	</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2447926" y="175870"/>
            <a:ext cx="7762875" cy="576263"/>
          </a:xfrm>
        </p:spPr>
        <p:txBody>
          <a:bodyPr/>
          <a:lstStyle/>
          <a:p>
            <a:pPr eaLnBrk="1" hangingPunct="1"/>
            <a:r>
              <a:rPr lang="en-US" altLang="en-US" dirty="0"/>
              <a:t>Single Resource Monitor (Cont.)</a:t>
            </a:r>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2351088" y="1282701"/>
            <a:ext cx="6959600" cy="4860925"/>
          </a:xfrm>
        </p:spPr>
        <p:txBody>
          <a:bodyPr/>
          <a:lstStyle/>
          <a:p>
            <a:r>
              <a:rPr lang="en-US" altLang="en-US" dirty="0"/>
              <a:t> Usage:</a:t>
            </a:r>
          </a:p>
          <a:p>
            <a:pPr marL="0" indent="0">
              <a:buNone/>
            </a:pPr>
            <a:r>
              <a:rPr lang="en-US" altLang="en-US" b="1" dirty="0">
                <a:latin typeface="Courier New" panose="02070309020205020404" pitchFamily="49" charset="0"/>
                <a:cs typeface="Courier New" panose="02070309020205020404" pitchFamily="49" charset="0"/>
              </a:rPr>
              <a:t>     acquire</a:t>
            </a:r>
          </a:p>
          <a:p>
            <a:pPr marL="0" indent="0">
              <a:buNone/>
            </a:pPr>
            <a:r>
              <a:rPr lang="en-US" altLang="en-US" b="1" dirty="0">
                <a:latin typeface="Courier New" panose="02070309020205020404" pitchFamily="49" charset="0"/>
                <a:cs typeface="Courier New" panose="02070309020205020404" pitchFamily="49" charset="0"/>
              </a:rPr>
              <a:t>      ...</a:t>
            </a:r>
          </a:p>
          <a:p>
            <a:pPr marL="0" indent="0">
              <a:buNone/>
            </a:pPr>
            <a:r>
              <a:rPr lang="en-US" altLang="en-US" b="1" dirty="0">
                <a:latin typeface="Courier New" panose="02070309020205020404" pitchFamily="49" charset="0"/>
                <a:cs typeface="Courier New" panose="02070309020205020404" pitchFamily="49" charset="0"/>
              </a:rPr>
              <a:t>     release</a:t>
            </a:r>
          </a:p>
          <a:p>
            <a:r>
              <a:rPr lang="en-US" altLang="en-US" b="1" dirty="0">
                <a:latin typeface="Courier New" panose="02070309020205020404" pitchFamily="49" charset="0"/>
                <a:cs typeface="Courier New" panose="02070309020205020404" pitchFamily="49" charset="0"/>
              </a:rPr>
              <a:t> </a:t>
            </a:r>
            <a:r>
              <a:rPr lang="en-US" altLang="en-US" dirty="0"/>
              <a:t>Incorrect use of monitor operations</a:t>
            </a:r>
          </a:p>
          <a:p>
            <a:pPr lvl="1"/>
            <a:r>
              <a:rPr lang="en-US" altLang="en-US" dirty="0"/>
              <a:t> </a:t>
            </a:r>
            <a:r>
              <a:rPr lang="en-US" altLang="en-US" b="1" dirty="0">
                <a:latin typeface="Courier New" panose="02070309020205020404" pitchFamily="49" charset="0"/>
                <a:cs typeface="Courier New" panose="02070309020205020404" pitchFamily="49" charset="0"/>
              </a:rPr>
              <a:t>release()  …  acquire()</a:t>
            </a:r>
          </a:p>
          <a:p>
            <a:pPr lvl="1"/>
            <a:r>
              <a:rPr lang="en-US" altLang="en-US" dirty="0"/>
              <a:t> </a:t>
            </a:r>
            <a:r>
              <a:rPr lang="en-US" altLang="en-US" b="1" dirty="0">
                <a:latin typeface="Courier New" panose="02070309020205020404" pitchFamily="49" charset="0"/>
                <a:cs typeface="Courier New" panose="02070309020205020404" pitchFamily="49" charset="0"/>
              </a:rPr>
              <a:t>acquire()  …  acquire())</a:t>
            </a:r>
          </a:p>
          <a:p>
            <a:pPr lvl="1"/>
            <a:r>
              <a:rPr lang="en-US" altLang="en-US" dirty="0"/>
              <a:t> Omitting  of </a:t>
            </a:r>
            <a:r>
              <a:rPr lang="en-US" altLang="en-US" b="1" dirty="0">
                <a:latin typeface="Courier New" panose="02070309020205020404" pitchFamily="49" charset="0"/>
                <a:cs typeface="Courier New" panose="02070309020205020404" pitchFamily="49" charset="0"/>
              </a:rPr>
              <a:t>acquire() </a:t>
            </a:r>
            <a:r>
              <a:rPr lang="en-US" altLang="en-US" dirty="0"/>
              <a:t>and/or </a:t>
            </a:r>
            <a:r>
              <a:rPr lang="en-US" altLang="en-US" b="1" dirty="0">
                <a:latin typeface="Courier New" panose="02070309020205020404" pitchFamily="49" charset="0"/>
                <a:cs typeface="Courier New" panose="02070309020205020404" pitchFamily="49" charset="0"/>
              </a:rPr>
              <a:t>release()</a:t>
            </a:r>
            <a:endParaRPr lang="en-US" altLang="en-US" dirty="0"/>
          </a:p>
          <a:p>
            <a:pPr marL="0" indent="0">
              <a:buNone/>
            </a:pPr>
            <a:endParaRPr lang="en-US" altLang="en-US" dirty="0"/>
          </a:p>
          <a:p>
            <a:endParaRPr lang="en-US" altLang="en-US" dirty="0"/>
          </a:p>
          <a:p>
            <a:endParaRPr lang="en-US" altLang="en-US" dirty="0"/>
          </a:p>
        </p:txBody>
      </p:sp>
    </p:spTree>
    <p:extLst>
      <p:ext uri="{BB962C8B-B14F-4D97-AF65-F5344CB8AC3E}">
        <p14:creationId xmlns:p14="http://schemas.microsoft.com/office/powerpoint/2010/main" val="135757795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0262CF6A-7DE0-413B-B4A8-CA639FB8A3CD}"/>
              </a:ext>
            </a:extLst>
          </p:cNvPr>
          <p:cNvSpPr>
            <a:spLocks noGrp="1"/>
          </p:cNvSpPr>
          <p:nvPr>
            <p:ph type="title"/>
          </p:nvPr>
        </p:nvSpPr>
        <p:spPr>
          <a:xfrm>
            <a:off x="1981200" y="106853"/>
            <a:ext cx="8229600" cy="576262"/>
          </a:xfrm>
        </p:spPr>
        <p:txBody>
          <a:bodyPr/>
          <a:lstStyle/>
          <a:p>
            <a:r>
              <a:rPr lang="en-US" altLang="en-US" dirty="0"/>
              <a:t>Liveness</a:t>
            </a:r>
          </a:p>
        </p:txBody>
      </p:sp>
      <p:sp>
        <p:nvSpPr>
          <p:cNvPr id="100354" name="Content Placeholder 2">
            <a:extLst>
              <a:ext uri="{FF2B5EF4-FFF2-40B4-BE49-F238E27FC236}">
                <a16:creationId xmlns:a16="http://schemas.microsoft.com/office/drawing/2014/main" id="{9AEFB289-EC7A-42F2-96F5-192B003A5A92}"/>
              </a:ext>
            </a:extLst>
          </p:cNvPr>
          <p:cNvSpPr>
            <a:spLocks noGrp="1"/>
          </p:cNvSpPr>
          <p:nvPr>
            <p:ph idx="1"/>
          </p:nvPr>
        </p:nvSpPr>
        <p:spPr/>
        <p:txBody>
          <a:bodyPr/>
          <a:lstStyle/>
          <a:p>
            <a:r>
              <a:rPr lang="en-US" altLang="en-US" dirty="0"/>
              <a:t>Processes may have to wait indefinitely while trying to acquire a synchronization tool such as a mutex lock or semaphore.</a:t>
            </a:r>
          </a:p>
          <a:p>
            <a:r>
              <a:rPr lang="en-US" altLang="en-US" dirty="0"/>
              <a:t>Waiting indefinitely violates the progress and bounded-waiting criteria discussed at the beginning of this chapter.</a:t>
            </a:r>
          </a:p>
          <a:p>
            <a:r>
              <a:rPr lang="en-US" altLang="en-US" b="1" dirty="0"/>
              <a:t>Liveness</a:t>
            </a:r>
            <a:r>
              <a:rPr lang="en-US" altLang="en-US" dirty="0"/>
              <a:t> refers to a set of properties that a system must satisfy to ensure processes make progress.</a:t>
            </a:r>
          </a:p>
          <a:p>
            <a:r>
              <a:rPr lang="en-US" altLang="en-US" dirty="0"/>
              <a:t>Indefinite waiting is an example of a liveness failure.</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1F5A0B61-C668-4722-B6B9-90181DF727B2}"/>
              </a:ext>
            </a:extLst>
          </p:cNvPr>
          <p:cNvSpPr>
            <a:spLocks noGrp="1" noChangeArrowheads="1"/>
          </p:cNvSpPr>
          <p:nvPr>
            <p:ph idx="1"/>
          </p:nvPr>
        </p:nvSpPr>
        <p:spPr>
          <a:xfrm>
            <a:off x="2344739" y="1073151"/>
            <a:ext cx="7640637" cy="4906963"/>
          </a:xfrm>
        </p:spPr>
        <p:txBody>
          <a:bodyPr/>
          <a:lstStyle/>
          <a:p>
            <a:pPr>
              <a:lnSpc>
                <a:spcPct val="90000"/>
              </a:lnSpc>
              <a:tabLst>
                <a:tab pos="1882775" algn="ctr"/>
                <a:tab pos="4568825" algn="ctr"/>
              </a:tabLst>
            </a:pPr>
            <a:r>
              <a:rPr lang="en-US" altLang="en-US" b="1" dirty="0">
                <a:solidFill>
                  <a:srgbClr val="006699"/>
                </a:solidFill>
                <a:latin typeface="+mj-lt"/>
              </a:rPr>
              <a:t>Deadlock</a:t>
            </a:r>
            <a:r>
              <a:rPr lang="en-US" altLang="en-US" b="1" dirty="0">
                <a:solidFill>
                  <a:srgbClr val="3366FF"/>
                </a:solidFill>
              </a:rPr>
              <a:t> </a:t>
            </a:r>
            <a:r>
              <a:rPr lang="en-US" altLang="en-US" dirty="0"/>
              <a:t>– two or more processes are waiting indefinitely for an event that can be caused by only one of the waiting processes</a:t>
            </a:r>
          </a:p>
          <a:p>
            <a:pPr>
              <a:lnSpc>
                <a:spcPct val="90000"/>
              </a:lnSpc>
              <a:tabLst>
                <a:tab pos="1882775" algn="ctr"/>
                <a:tab pos="4568825" algn="ctr"/>
              </a:tabLst>
            </a:pPr>
            <a:r>
              <a:rPr lang="en-US" altLang="en-US" dirty="0">
                <a:solidFill>
                  <a:srgbClr val="000000"/>
                </a:solidFill>
              </a:rPr>
              <a:t>Let </a:t>
            </a:r>
            <a:r>
              <a:rPr lang="en-US" altLang="en-US" sz="2000" b="1" i="1" dirty="0">
                <a:solidFill>
                  <a:srgbClr val="000000"/>
                </a:solidFill>
                <a:latin typeface="Courier New" panose="02070309020205020404" pitchFamily="49" charset="0"/>
              </a:rPr>
              <a:t>S</a:t>
            </a:r>
            <a:r>
              <a:rPr lang="en-US" altLang="en-US" dirty="0">
                <a:solidFill>
                  <a:srgbClr val="000000"/>
                </a:solidFill>
              </a:rPr>
              <a:t> and</a:t>
            </a:r>
            <a:r>
              <a:rPr lang="en-US" altLang="en-US" sz="1600" b="1" dirty="0">
                <a:solidFill>
                  <a:srgbClr val="000000"/>
                </a:solidFill>
                <a:latin typeface="Courier New" panose="02070309020205020404" pitchFamily="49" charset="0"/>
              </a:rPr>
              <a:t> </a:t>
            </a:r>
            <a:r>
              <a:rPr lang="en-US" altLang="en-US" sz="2000" b="1" i="1" dirty="0">
                <a:solidFill>
                  <a:srgbClr val="000000"/>
                </a:solidFill>
                <a:latin typeface="Courier New" panose="02070309020205020404" pitchFamily="49" charset="0"/>
              </a:rPr>
              <a:t>Q</a:t>
            </a:r>
            <a:r>
              <a:rPr lang="en-US" altLang="en-US" sz="1600" b="1" dirty="0">
                <a:solidFill>
                  <a:srgbClr val="000000"/>
                </a:solidFill>
                <a:latin typeface="Courier New" panose="02070309020205020404" pitchFamily="49" charset="0"/>
              </a:rPr>
              <a:t> </a:t>
            </a:r>
            <a:r>
              <a:rPr lang="en-US" altLang="en-US" dirty="0">
                <a:solidFill>
                  <a:srgbClr val="000000"/>
                </a:solidFill>
              </a:rPr>
              <a:t>be </a:t>
            </a:r>
            <a:r>
              <a:rPr lang="en-US" altLang="en-US" dirty="0"/>
              <a:t>two semaphores initialized to 1</a:t>
            </a:r>
          </a:p>
          <a:p>
            <a:pPr>
              <a:lnSpc>
                <a:spcPct val="90000"/>
              </a:lnSpc>
              <a:buNone/>
              <a:tabLst>
                <a:tab pos="1882775" algn="ctr"/>
                <a:tab pos="4568825" algn="ctr"/>
              </a:tabLst>
            </a:pPr>
            <a:r>
              <a:rPr lang="en-US" altLang="en-US" i="1" dirty="0">
                <a:solidFill>
                  <a:srgbClr val="000000"/>
                </a:solidFill>
              </a:rPr>
              <a:t>		        P</a:t>
            </a:r>
            <a:r>
              <a:rPr lang="en-US" altLang="en-US" baseline="-25000" dirty="0">
                <a:solidFill>
                  <a:srgbClr val="000000"/>
                </a:solidFill>
              </a:rPr>
              <a:t>0</a:t>
            </a:r>
            <a:r>
              <a:rPr lang="en-US" altLang="en-US" dirty="0">
                <a:solidFill>
                  <a:srgbClr val="000000"/>
                </a:solidFill>
              </a:rPr>
              <a:t>	                            </a:t>
            </a:r>
            <a:r>
              <a:rPr lang="en-US" altLang="en-US" i="1" dirty="0">
                <a:solidFill>
                  <a:srgbClr val="000000"/>
                </a:solidFill>
              </a:rPr>
              <a:t>P</a:t>
            </a:r>
            <a:r>
              <a:rPr lang="en-US" altLang="en-US" baseline="-25000" dirty="0">
                <a:solidFill>
                  <a:srgbClr val="000000"/>
                </a:solidFill>
              </a:rPr>
              <a:t>1</a:t>
            </a:r>
          </a:p>
          <a:p>
            <a:pPr>
              <a:lnSpc>
                <a:spcPct val="90000"/>
              </a:lnSpc>
              <a:buNone/>
              <a:tabLst>
                <a:tab pos="1882775" algn="ctr"/>
                <a:tab pos="4568825" algn="ctr"/>
              </a:tabLst>
            </a:pPr>
            <a:r>
              <a:rPr lang="en-US" altLang="en-US" b="1" dirty="0">
                <a:solidFill>
                  <a:srgbClr val="000000"/>
                </a:solidFill>
                <a:latin typeface="Courier New" panose="02070309020205020404" pitchFamily="49" charset="0"/>
              </a:rPr>
              <a:t>	          </a:t>
            </a:r>
            <a:r>
              <a:rPr lang="en-US" altLang="en-US" sz="1600" b="1" dirty="0">
                <a:solidFill>
                  <a:srgbClr val="000000"/>
                </a:solidFill>
                <a:latin typeface="Courier New" panose="02070309020205020404" pitchFamily="49" charset="0"/>
              </a:rPr>
              <a:t>wait(S); 	              wait(Q);</a:t>
            </a:r>
          </a:p>
          <a:p>
            <a:pPr>
              <a:lnSpc>
                <a:spcPct val="90000"/>
              </a:lnSpc>
              <a:buNone/>
              <a:tabLst>
                <a:tab pos="1882775" algn="ctr"/>
                <a:tab pos="4568825" algn="ctr"/>
              </a:tabLst>
            </a:pPr>
            <a:r>
              <a:rPr lang="en-US" altLang="en-US" sz="1600" b="1" dirty="0">
                <a:solidFill>
                  <a:srgbClr val="000000"/>
                </a:solidFill>
                <a:latin typeface="Courier New" panose="02070309020205020404" pitchFamily="49" charset="0"/>
              </a:rPr>
              <a:t>	           wait(Q); 	              wait(S);</a:t>
            </a:r>
          </a:p>
          <a:p>
            <a:pPr>
              <a:lnSpc>
                <a:spcPct val="90000"/>
              </a:lnSpc>
              <a:buNone/>
              <a:tabLst>
                <a:tab pos="1882775" algn="ctr"/>
                <a:tab pos="4568825" algn="ctr"/>
              </a:tabLst>
            </a:pPr>
            <a:r>
              <a:rPr lang="en-US" altLang="en-US" sz="1600" b="1" dirty="0">
                <a:solidFill>
                  <a:srgbClr val="000000"/>
                </a:solidFill>
                <a:latin typeface="Courier New" panose="02070309020205020404" pitchFamily="49" charset="0"/>
              </a:rPr>
              <a:t>		 ...		     ...</a:t>
            </a:r>
          </a:p>
          <a:p>
            <a:pPr>
              <a:lnSpc>
                <a:spcPct val="90000"/>
              </a:lnSpc>
              <a:buNone/>
              <a:tabLst>
                <a:tab pos="1882775" algn="ctr"/>
                <a:tab pos="4568825" algn="ctr"/>
              </a:tabLst>
            </a:pPr>
            <a:r>
              <a:rPr lang="en-US" altLang="en-US" sz="1600" b="1" dirty="0">
                <a:solidFill>
                  <a:srgbClr val="000000"/>
                </a:solidFill>
                <a:latin typeface="Courier New" panose="02070309020205020404" pitchFamily="49" charset="0"/>
              </a:rPr>
              <a:t>	           signal(S);                 signal(Q);</a:t>
            </a:r>
          </a:p>
          <a:p>
            <a:pPr>
              <a:lnSpc>
                <a:spcPct val="90000"/>
              </a:lnSpc>
              <a:buNone/>
              <a:tabLst>
                <a:tab pos="1882775" algn="ctr"/>
                <a:tab pos="4568825" algn="ctr"/>
              </a:tabLst>
            </a:pPr>
            <a:r>
              <a:rPr lang="en-US" altLang="en-US" sz="1600" b="1" dirty="0">
                <a:solidFill>
                  <a:srgbClr val="000000"/>
                </a:solidFill>
                <a:latin typeface="Courier New" panose="02070309020205020404" pitchFamily="49" charset="0"/>
              </a:rPr>
              <a:t>              signal(Q);                 signal(S);</a:t>
            </a:r>
          </a:p>
          <a:p>
            <a:pPr>
              <a:lnSpc>
                <a:spcPct val="90000"/>
              </a:lnSpc>
              <a:buNone/>
              <a:tabLst>
                <a:tab pos="1882775" algn="ctr"/>
                <a:tab pos="4568825" algn="ctr"/>
              </a:tabLst>
            </a:pPr>
            <a:endParaRPr lang="en-US" altLang="en-US" sz="1600" b="1" dirty="0">
              <a:solidFill>
                <a:srgbClr val="000000"/>
              </a:solidFill>
              <a:latin typeface="Courier New" panose="02070309020205020404" pitchFamily="49" charset="0"/>
            </a:endParaRPr>
          </a:p>
          <a:p>
            <a:pPr>
              <a:lnSpc>
                <a:spcPct val="90000"/>
              </a:lnSpc>
              <a:tabLst>
                <a:tab pos="1882775" algn="ctr"/>
                <a:tab pos="4568825" algn="ctr"/>
              </a:tabLst>
            </a:pPr>
            <a:r>
              <a:rPr lang="en-US" altLang="en-US" dirty="0">
                <a:sym typeface="MT Extra" panose="05050102010205020202" pitchFamily="18" charset="2"/>
              </a:rPr>
              <a:t>Consider if </a:t>
            </a:r>
            <a:r>
              <a:rPr lang="en-US" altLang="en-US" i="1" dirty="0">
                <a:solidFill>
                  <a:srgbClr val="000000"/>
                </a:solidFill>
              </a:rPr>
              <a:t>P</a:t>
            </a:r>
            <a:r>
              <a:rPr lang="en-US" altLang="en-US" baseline="-25000" dirty="0">
                <a:solidFill>
                  <a:srgbClr val="000000"/>
                </a:solidFill>
              </a:rPr>
              <a:t>0</a:t>
            </a:r>
            <a:r>
              <a:rPr lang="en-US" altLang="en-US" dirty="0">
                <a:sym typeface="MT Extra" panose="05050102010205020202" pitchFamily="18" charset="2"/>
              </a:rPr>
              <a:t> executes wait(S) and </a:t>
            </a:r>
            <a:r>
              <a:rPr lang="en-US" altLang="en-US" i="1" dirty="0">
                <a:solidFill>
                  <a:srgbClr val="000000"/>
                </a:solidFill>
              </a:rPr>
              <a:t>P</a:t>
            </a:r>
            <a:r>
              <a:rPr lang="en-US" altLang="en-US" baseline="-25000" dirty="0">
                <a:solidFill>
                  <a:srgbClr val="000000"/>
                </a:solidFill>
              </a:rPr>
              <a:t>1 </a:t>
            </a:r>
            <a:r>
              <a:rPr lang="en-US" altLang="en-US" dirty="0">
                <a:sym typeface="MT Extra" panose="05050102010205020202" pitchFamily="18" charset="2"/>
              </a:rPr>
              <a:t>wait(Q). When </a:t>
            </a:r>
            <a:r>
              <a:rPr lang="en-US" altLang="en-US" i="1" dirty="0">
                <a:solidFill>
                  <a:srgbClr val="000000"/>
                </a:solidFill>
              </a:rPr>
              <a:t>P</a:t>
            </a:r>
            <a:r>
              <a:rPr lang="en-US" altLang="en-US" baseline="-25000" dirty="0">
                <a:solidFill>
                  <a:srgbClr val="000000"/>
                </a:solidFill>
              </a:rPr>
              <a:t>0</a:t>
            </a:r>
            <a:r>
              <a:rPr lang="en-US" altLang="en-US" dirty="0">
                <a:sym typeface="MT Extra" panose="05050102010205020202" pitchFamily="18" charset="2"/>
              </a:rPr>
              <a:t> executes wait(Q), it must wait until </a:t>
            </a:r>
            <a:r>
              <a:rPr lang="en-US" altLang="en-US" i="1" dirty="0">
                <a:solidFill>
                  <a:srgbClr val="000000"/>
                </a:solidFill>
              </a:rPr>
              <a:t>P</a:t>
            </a:r>
            <a:r>
              <a:rPr lang="en-US" altLang="en-US" baseline="-25000" dirty="0">
                <a:solidFill>
                  <a:srgbClr val="000000"/>
                </a:solidFill>
              </a:rPr>
              <a:t>1 </a:t>
            </a:r>
            <a:r>
              <a:rPr lang="en-US" altLang="en-US" dirty="0">
                <a:sym typeface="MT Extra" panose="05050102010205020202" pitchFamily="18" charset="2"/>
              </a:rPr>
              <a:t>executes signal(Q)</a:t>
            </a:r>
          </a:p>
          <a:p>
            <a:pPr>
              <a:lnSpc>
                <a:spcPct val="90000"/>
              </a:lnSpc>
              <a:tabLst>
                <a:tab pos="1882775" algn="ctr"/>
                <a:tab pos="4568825" algn="ctr"/>
              </a:tabLst>
            </a:pPr>
            <a:r>
              <a:rPr lang="en-US" altLang="en-US" dirty="0">
                <a:sym typeface="MT Extra" panose="05050102010205020202" pitchFamily="18" charset="2"/>
              </a:rPr>
              <a:t>However, </a:t>
            </a:r>
            <a:r>
              <a:rPr lang="en-US" altLang="en-US" i="1" dirty="0">
                <a:solidFill>
                  <a:srgbClr val="000000"/>
                </a:solidFill>
              </a:rPr>
              <a:t>P</a:t>
            </a:r>
            <a:r>
              <a:rPr lang="en-US" altLang="en-US" baseline="-25000" dirty="0">
                <a:solidFill>
                  <a:srgbClr val="000000"/>
                </a:solidFill>
              </a:rPr>
              <a:t>1 </a:t>
            </a:r>
            <a:r>
              <a:rPr lang="en-US" altLang="en-US" dirty="0">
                <a:sym typeface="MT Extra" panose="05050102010205020202" pitchFamily="18" charset="2"/>
              </a:rPr>
              <a:t>is waiting until </a:t>
            </a:r>
            <a:r>
              <a:rPr lang="en-US" altLang="en-US" i="1" dirty="0">
                <a:solidFill>
                  <a:srgbClr val="000000"/>
                </a:solidFill>
              </a:rPr>
              <a:t>P</a:t>
            </a:r>
            <a:r>
              <a:rPr lang="en-US" altLang="en-US" baseline="-25000" dirty="0">
                <a:solidFill>
                  <a:srgbClr val="000000"/>
                </a:solidFill>
              </a:rPr>
              <a:t>0</a:t>
            </a:r>
            <a:r>
              <a:rPr lang="en-US" altLang="en-US" dirty="0">
                <a:sym typeface="MT Extra" panose="05050102010205020202" pitchFamily="18" charset="2"/>
              </a:rPr>
              <a:t> execute signal(S).</a:t>
            </a:r>
          </a:p>
          <a:p>
            <a:pPr>
              <a:lnSpc>
                <a:spcPct val="90000"/>
              </a:lnSpc>
              <a:tabLst>
                <a:tab pos="1882775" algn="ctr"/>
                <a:tab pos="4568825" algn="ctr"/>
              </a:tabLst>
            </a:pPr>
            <a:r>
              <a:rPr lang="en-US" altLang="en-US" dirty="0">
                <a:sym typeface="MT Extra" panose="05050102010205020202" pitchFamily="18" charset="2"/>
              </a:rPr>
              <a:t>Since these signal() operations will never be executed, </a:t>
            </a:r>
            <a:r>
              <a:rPr lang="en-US" altLang="en-US" i="1" dirty="0">
                <a:solidFill>
                  <a:srgbClr val="000000"/>
                </a:solidFill>
              </a:rPr>
              <a:t>P</a:t>
            </a:r>
            <a:r>
              <a:rPr lang="en-US" altLang="en-US" baseline="-25000" dirty="0">
                <a:solidFill>
                  <a:srgbClr val="000000"/>
                </a:solidFill>
              </a:rPr>
              <a:t>0 </a:t>
            </a:r>
            <a:r>
              <a:rPr lang="en-US" altLang="en-US" dirty="0">
                <a:sym typeface="MT Extra" panose="05050102010205020202" pitchFamily="18" charset="2"/>
              </a:rPr>
              <a:t>and </a:t>
            </a:r>
            <a:r>
              <a:rPr lang="en-US" altLang="en-US" i="1" dirty="0">
                <a:solidFill>
                  <a:srgbClr val="000000"/>
                </a:solidFill>
              </a:rPr>
              <a:t>P</a:t>
            </a:r>
            <a:r>
              <a:rPr lang="en-US" altLang="en-US" baseline="-25000" dirty="0">
                <a:solidFill>
                  <a:srgbClr val="000000"/>
                </a:solidFill>
              </a:rPr>
              <a:t>1 </a:t>
            </a:r>
            <a:r>
              <a:rPr lang="en-US" altLang="en-US" dirty="0">
                <a:sym typeface="MT Extra" panose="05050102010205020202" pitchFamily="18" charset="2"/>
              </a:rPr>
              <a:t>are </a:t>
            </a:r>
            <a:r>
              <a:rPr lang="en-US" altLang="en-US" b="1" dirty="0">
                <a:sym typeface="MT Extra" panose="05050102010205020202" pitchFamily="18" charset="2"/>
              </a:rPr>
              <a:t>deadlocked</a:t>
            </a:r>
            <a:r>
              <a:rPr lang="en-US" altLang="en-US" dirty="0">
                <a:sym typeface="MT Extra" panose="05050102010205020202" pitchFamily="18" charset="2"/>
              </a:rPr>
              <a:t>.</a:t>
            </a:r>
          </a:p>
        </p:txBody>
      </p:sp>
      <p:sp>
        <p:nvSpPr>
          <p:cNvPr id="6" name="Title 1">
            <a:extLst>
              <a:ext uri="{FF2B5EF4-FFF2-40B4-BE49-F238E27FC236}">
                <a16:creationId xmlns:a16="http://schemas.microsoft.com/office/drawing/2014/main" id="{10B654C8-C4D8-441C-9FE2-895E326F6446}"/>
              </a:ext>
            </a:extLst>
          </p:cNvPr>
          <p:cNvSpPr>
            <a:spLocks noGrp="1"/>
          </p:cNvSpPr>
          <p:nvPr>
            <p:ph type="title"/>
          </p:nvPr>
        </p:nvSpPr>
        <p:spPr>
          <a:xfrm>
            <a:off x="1981200" y="157653"/>
            <a:ext cx="8229600" cy="576262"/>
          </a:xfrm>
        </p:spPr>
        <p:txBody>
          <a:bodyPr/>
          <a:lstStyle/>
          <a:p>
            <a:r>
              <a:rPr lang="en-US" altLang="en-US" dirty="0"/>
              <a:t>Liveness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1981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2344739" y="1233489"/>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id="{CC3D9E03-5564-4E30-B743-6530BE53EE2B}"/>
              </a:ext>
            </a:extLst>
          </p:cNvPr>
          <p:cNvSpPr>
            <a:spLocks noGrp="1" noChangeArrowheads="1"/>
          </p:cNvSpPr>
          <p:nvPr>
            <p:ph idx="1"/>
          </p:nvPr>
        </p:nvSpPr>
        <p:spPr>
          <a:xfrm>
            <a:off x="2344739" y="1073151"/>
            <a:ext cx="7640637" cy="4906963"/>
          </a:xfrm>
        </p:spPr>
        <p:txBody>
          <a:bodyPr/>
          <a:lstStyle/>
          <a:p>
            <a:pPr>
              <a:lnSpc>
                <a:spcPct val="90000"/>
              </a:lnSpc>
              <a:tabLst>
                <a:tab pos="1882775" algn="ctr"/>
                <a:tab pos="4568825" algn="ctr"/>
              </a:tabLst>
            </a:pPr>
            <a:r>
              <a:rPr lang="en-US" altLang="en-US" dirty="0"/>
              <a:t>Other forms of deadlock:</a:t>
            </a:r>
            <a:endParaRPr lang="en-US" altLang="en-US" sz="1600" dirty="0">
              <a:latin typeface="Courier New" panose="02070309020205020404" pitchFamily="49" charset="0"/>
            </a:endParaRPr>
          </a:p>
          <a:p>
            <a:pPr>
              <a:lnSpc>
                <a:spcPct val="90000"/>
              </a:lnSpc>
              <a:tabLst>
                <a:tab pos="1882775" algn="ctr"/>
                <a:tab pos="4568825" algn="ctr"/>
              </a:tabLst>
            </a:pPr>
            <a:r>
              <a:rPr lang="en-US" altLang="en-US" b="1" dirty="0">
                <a:sym typeface="MT Extra" panose="05050102010205020202" pitchFamily="18" charset="2"/>
              </a:rPr>
              <a:t>Starvation</a:t>
            </a:r>
            <a:r>
              <a:rPr lang="en-US" altLang="en-US" dirty="0">
                <a:sym typeface="MT Extra" panose="05050102010205020202" pitchFamily="18" charset="2"/>
              </a:rPr>
              <a:t> </a:t>
            </a:r>
            <a:r>
              <a:rPr lang="en-US" altLang="en-US" dirty="0"/>
              <a:t>– indefinite blocking  </a:t>
            </a:r>
          </a:p>
          <a:p>
            <a:pPr lvl="1">
              <a:lnSpc>
                <a:spcPct val="90000"/>
              </a:lnSpc>
              <a:tabLst>
                <a:tab pos="1882775" algn="ctr"/>
                <a:tab pos="4568825" algn="ctr"/>
              </a:tabLst>
            </a:pPr>
            <a:r>
              <a:rPr lang="en-US" altLang="en-US" dirty="0"/>
              <a:t>A process may never be removed from the semaphore queue in which it is suspended</a:t>
            </a:r>
          </a:p>
          <a:p>
            <a:pPr>
              <a:lnSpc>
                <a:spcPct val="90000"/>
              </a:lnSpc>
              <a:tabLst>
                <a:tab pos="1882775" algn="ctr"/>
                <a:tab pos="4568825" algn="ctr"/>
              </a:tabLst>
            </a:pPr>
            <a:r>
              <a:rPr lang="en-US" altLang="en-US" b="1" dirty="0"/>
              <a:t>Priority Inversion</a:t>
            </a:r>
            <a:r>
              <a:rPr lang="en-US" altLang="en-US" dirty="0"/>
              <a:t> – Scheduling problem when lower-priority process holds a lock needed by higher-priority process</a:t>
            </a:r>
          </a:p>
          <a:p>
            <a:pPr lvl="1">
              <a:tabLst>
                <a:tab pos="1882775" algn="ctr"/>
                <a:tab pos="4568825" algn="ctr"/>
              </a:tabLst>
            </a:pPr>
            <a:r>
              <a:rPr lang="en-US" altLang="en-US" dirty="0"/>
              <a:t>Solved via </a:t>
            </a:r>
            <a:r>
              <a:rPr lang="en-US" altLang="en-US" b="1" dirty="0"/>
              <a:t>priority-inheritance protocol</a:t>
            </a:r>
            <a:br>
              <a:rPr lang="en-US" altLang="en-US" b="1" dirty="0"/>
            </a:br>
            <a:br>
              <a:rPr lang="en-US" altLang="en-US" b="1" dirty="0"/>
            </a:br>
            <a:endParaRPr lang="en-US" altLang="en-US" b="1" dirty="0"/>
          </a:p>
        </p:txBody>
      </p:sp>
      <p:sp>
        <p:nvSpPr>
          <p:cNvPr id="6" name="Title 1">
            <a:extLst>
              <a:ext uri="{FF2B5EF4-FFF2-40B4-BE49-F238E27FC236}">
                <a16:creationId xmlns:a16="http://schemas.microsoft.com/office/drawing/2014/main" id="{D06CA1E1-4F3C-40FD-8128-8886B3D8AE7B}"/>
              </a:ext>
            </a:extLst>
          </p:cNvPr>
          <p:cNvSpPr>
            <a:spLocks noGrp="1"/>
          </p:cNvSpPr>
          <p:nvPr>
            <p:ph type="title"/>
          </p:nvPr>
        </p:nvSpPr>
        <p:spPr>
          <a:xfrm>
            <a:off x="1981200" y="157653"/>
            <a:ext cx="8229600" cy="576262"/>
          </a:xfrm>
        </p:spPr>
        <p:txBody>
          <a:bodyPr/>
          <a:lstStyle/>
          <a:p>
            <a:r>
              <a:rPr lang="en-US" altLang="en-US" dirty="0"/>
              <a:t>Liveness</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1CB13DB1-791A-46D1-A33A-C4962EF627D0}"/>
              </a:ext>
            </a:extLst>
          </p:cNvPr>
          <p:cNvSpPr>
            <a:spLocks noGrp="1" noChangeArrowheads="1"/>
          </p:cNvSpPr>
          <p:nvPr>
            <p:ph type="ctrTitle"/>
          </p:nvPr>
        </p:nvSpPr>
        <p:spPr/>
        <p:txBody>
          <a:bodyPr/>
          <a:lstStyle/>
          <a:p>
            <a:pPr eaLnBrk="1" hangingPunct="1"/>
            <a:r>
              <a:rPr lang="en-US" altLang="en-US"/>
              <a:t>End of Chapter 6</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0502070F-FED8-4E65-8D27-370BD72918D7}"/>
              </a:ext>
            </a:extLst>
          </p:cNvPr>
          <p:cNvSpPr>
            <a:spLocks noGrp="1" noChangeArrowheads="1"/>
          </p:cNvSpPr>
          <p:nvPr>
            <p:ph type="title"/>
          </p:nvPr>
        </p:nvSpPr>
        <p:spPr>
          <a:xfrm>
            <a:off x="2493964" y="138343"/>
            <a:ext cx="7716837" cy="576263"/>
          </a:xfrm>
        </p:spPr>
        <p:txBody>
          <a:bodyPr/>
          <a:lstStyle/>
          <a:p>
            <a:pPr eaLnBrk="1" hangingPunct="1"/>
            <a:r>
              <a:rPr lang="en-US" altLang="en-US" dirty="0"/>
              <a:t>Priority Inheritance Protocol</a:t>
            </a:r>
          </a:p>
        </p:txBody>
      </p:sp>
      <p:sp>
        <p:nvSpPr>
          <p:cNvPr id="84994" name="Rectangle 3">
            <a:extLst>
              <a:ext uri="{FF2B5EF4-FFF2-40B4-BE49-F238E27FC236}">
                <a16:creationId xmlns:a16="http://schemas.microsoft.com/office/drawing/2014/main" id="{3E6ACEED-9DA7-43B4-B11F-05A9205EDDA5}"/>
              </a:ext>
            </a:extLst>
          </p:cNvPr>
          <p:cNvSpPr>
            <a:spLocks noGrp="1" noChangeArrowheads="1"/>
          </p:cNvSpPr>
          <p:nvPr>
            <p:ph idx="1"/>
          </p:nvPr>
        </p:nvSpPr>
        <p:spPr>
          <a:xfrm>
            <a:off x="2344739" y="1073151"/>
            <a:ext cx="7640637" cy="4906963"/>
          </a:xfrm>
        </p:spPr>
        <p:txBody>
          <a:bodyPr/>
          <a:lstStyle/>
          <a:p>
            <a:pPr>
              <a:lnSpc>
                <a:spcPct val="90000"/>
              </a:lnSpc>
              <a:tabLst>
                <a:tab pos="1882775" algn="ctr"/>
                <a:tab pos="4568825" algn="ctr"/>
              </a:tabLst>
            </a:pPr>
            <a:r>
              <a:rPr lang="en-US" altLang="en-US" dirty="0"/>
              <a:t>Consider the scenario with  three processes </a:t>
            </a:r>
            <a:r>
              <a:rPr lang="en-US" altLang="en-US" b="1" dirty="0"/>
              <a:t>P1, P2</a:t>
            </a:r>
            <a:r>
              <a:rPr lang="en-US" altLang="en-US" dirty="0"/>
              <a:t>, and </a:t>
            </a:r>
            <a:r>
              <a:rPr lang="en-US" altLang="en-US" b="1" dirty="0"/>
              <a:t>P3</a:t>
            </a:r>
            <a:r>
              <a:rPr lang="en-US" altLang="en-US" dirty="0"/>
              <a:t>. </a:t>
            </a:r>
            <a:endParaRPr lang="en-US" altLang="en-US" b="1" dirty="0">
              <a:solidFill>
                <a:srgbClr val="006699"/>
              </a:solidFill>
              <a:latin typeface="+mj-lt"/>
            </a:endParaRPr>
          </a:p>
          <a:p>
            <a:pPr lvl="1">
              <a:lnSpc>
                <a:spcPct val="90000"/>
              </a:lnSpc>
              <a:tabLst>
                <a:tab pos="1882775" algn="ctr"/>
                <a:tab pos="4568825" algn="ctr"/>
              </a:tabLst>
            </a:pPr>
            <a:r>
              <a:rPr lang="en-US" altLang="en-US" b="1" dirty="0"/>
              <a:t>P1</a:t>
            </a:r>
            <a:r>
              <a:rPr lang="en-US" altLang="en-US" dirty="0"/>
              <a:t> has the highest priority, </a:t>
            </a:r>
            <a:r>
              <a:rPr lang="en-US" altLang="en-US" b="1" dirty="0"/>
              <a:t>P2</a:t>
            </a:r>
            <a:r>
              <a:rPr lang="en-US" altLang="en-US" dirty="0"/>
              <a:t> the next highest, and </a:t>
            </a:r>
            <a:r>
              <a:rPr lang="en-US" altLang="en-US" b="1" dirty="0"/>
              <a:t>P3</a:t>
            </a:r>
            <a:r>
              <a:rPr lang="en-US" altLang="en-US" dirty="0"/>
              <a:t> the lowest. </a:t>
            </a:r>
          </a:p>
          <a:p>
            <a:pPr>
              <a:lnSpc>
                <a:spcPct val="90000"/>
              </a:lnSpc>
              <a:tabLst>
                <a:tab pos="1882775" algn="ctr"/>
                <a:tab pos="4568825" algn="ctr"/>
              </a:tabLst>
            </a:pPr>
            <a:r>
              <a:rPr lang="en-US" altLang="en-US" dirty="0"/>
              <a:t>Assume that </a:t>
            </a:r>
            <a:r>
              <a:rPr lang="en-US" altLang="en-US" b="1" dirty="0"/>
              <a:t>P3 </a:t>
            </a:r>
            <a:r>
              <a:rPr lang="en-US" altLang="en-US" dirty="0"/>
              <a:t>is</a:t>
            </a:r>
            <a:r>
              <a:rPr lang="en-US" altLang="en-US" b="1" dirty="0"/>
              <a:t> </a:t>
            </a:r>
            <a:r>
              <a:rPr lang="en-US" altLang="en-US" dirty="0"/>
              <a:t>holding</a:t>
            </a:r>
            <a:r>
              <a:rPr lang="en-US" altLang="en-US" b="1" dirty="0"/>
              <a:t> </a:t>
            </a:r>
            <a:r>
              <a:rPr lang="en-US" altLang="en-US" dirty="0"/>
              <a:t>semaphore </a:t>
            </a:r>
            <a:r>
              <a:rPr lang="en-US" altLang="en-US" b="1" dirty="0"/>
              <a:t>S</a:t>
            </a:r>
            <a:r>
              <a:rPr lang="en-US" altLang="en-US" dirty="0"/>
              <a:t> and that </a:t>
            </a:r>
            <a:r>
              <a:rPr lang="en-US" altLang="en-US" b="1" dirty="0"/>
              <a:t>P1</a:t>
            </a:r>
            <a:r>
              <a:rPr lang="en-US" altLang="en-US" dirty="0"/>
              <a:t> is waiting to </a:t>
            </a:r>
            <a:r>
              <a:rPr lang="en-US" altLang="en-US" b="1" dirty="0"/>
              <a:t>S  </a:t>
            </a:r>
            <a:r>
              <a:rPr lang="en-US" altLang="en-US" dirty="0"/>
              <a:t>to be released</a:t>
            </a:r>
          </a:p>
          <a:p>
            <a:pPr>
              <a:lnSpc>
                <a:spcPct val="90000"/>
              </a:lnSpc>
              <a:tabLst>
                <a:tab pos="1882775" algn="ctr"/>
                <a:tab pos="4568825" algn="ctr"/>
              </a:tabLst>
            </a:pPr>
            <a:r>
              <a:rPr lang="en-US" altLang="en-US" dirty="0"/>
              <a:t>Assume that </a:t>
            </a:r>
            <a:r>
              <a:rPr lang="en-US" altLang="en-US" b="1" dirty="0"/>
              <a:t>P2</a:t>
            </a:r>
            <a:r>
              <a:rPr lang="en-US" altLang="en-US" dirty="0"/>
              <a:t> is assigned the CPU and preempts </a:t>
            </a:r>
            <a:r>
              <a:rPr lang="en-US" altLang="en-US" b="1" dirty="0"/>
              <a:t>P3</a:t>
            </a:r>
          </a:p>
          <a:p>
            <a:pPr lvl="1">
              <a:lnSpc>
                <a:spcPct val="90000"/>
              </a:lnSpc>
              <a:tabLst>
                <a:tab pos="1882775" algn="ctr"/>
                <a:tab pos="4568825" algn="ctr"/>
              </a:tabLst>
            </a:pPr>
            <a:r>
              <a:rPr lang="en-US" altLang="en-US" b="1" dirty="0"/>
              <a:t>P3 </a:t>
            </a:r>
            <a:r>
              <a:rPr lang="en-US" altLang="en-US" dirty="0"/>
              <a:t>is still holding semaphore </a:t>
            </a:r>
            <a:r>
              <a:rPr lang="en-US" altLang="en-US" b="1" dirty="0"/>
              <a:t>S</a:t>
            </a:r>
          </a:p>
          <a:p>
            <a:pPr lvl="1">
              <a:lnSpc>
                <a:spcPct val="90000"/>
              </a:lnSpc>
              <a:tabLst>
                <a:tab pos="1882775" algn="ctr"/>
                <a:tab pos="4568825" algn="ctr"/>
              </a:tabLst>
            </a:pPr>
            <a:r>
              <a:rPr lang="en-US" altLang="en-US" b="1" dirty="0"/>
              <a:t>P1</a:t>
            </a:r>
            <a:r>
              <a:rPr lang="en-US" altLang="en-US" dirty="0"/>
              <a:t> is waiting to </a:t>
            </a:r>
            <a:r>
              <a:rPr lang="en-US" altLang="en-US" b="1" dirty="0"/>
              <a:t>S  </a:t>
            </a:r>
            <a:r>
              <a:rPr lang="en-US" altLang="en-US" dirty="0"/>
              <a:t>to be released</a:t>
            </a:r>
          </a:p>
          <a:p>
            <a:pPr>
              <a:lnSpc>
                <a:spcPct val="90000"/>
              </a:lnSpc>
              <a:tabLst>
                <a:tab pos="1882775" algn="ctr"/>
                <a:tab pos="4568825" algn="ctr"/>
              </a:tabLst>
            </a:pPr>
            <a:r>
              <a:rPr lang="en-US" altLang="en-US" dirty="0"/>
              <a:t>What has happened is that </a:t>
            </a:r>
            <a:r>
              <a:rPr lang="en-US" altLang="en-US" b="1" dirty="0"/>
              <a:t>P2</a:t>
            </a:r>
            <a:r>
              <a:rPr lang="en-US" altLang="en-US" dirty="0"/>
              <a:t> - a process with a lower priority than </a:t>
            </a:r>
            <a:r>
              <a:rPr lang="en-US" altLang="en-US" b="1" dirty="0"/>
              <a:t>P1</a:t>
            </a:r>
            <a:r>
              <a:rPr lang="en-US" altLang="en-US" dirty="0"/>
              <a:t> - has indirectly prevented </a:t>
            </a:r>
            <a:r>
              <a:rPr lang="en-US" altLang="en-US" b="1" dirty="0"/>
              <a:t>P3</a:t>
            </a:r>
            <a:r>
              <a:rPr lang="en-US" altLang="en-US" dirty="0"/>
              <a:t> from gaining access to the resource.</a:t>
            </a:r>
          </a:p>
          <a:p>
            <a:pPr>
              <a:tabLst>
                <a:tab pos="1882775" algn="ctr"/>
                <a:tab pos="4568825" algn="ctr"/>
              </a:tabLst>
            </a:pPr>
            <a:r>
              <a:rPr lang="en-US" altLang="en-US" dirty="0"/>
              <a:t>To prevent this from occurring, a </a:t>
            </a:r>
            <a:r>
              <a:rPr lang="en-US" altLang="en-US" b="1" dirty="0"/>
              <a:t>priority inheritance protocol</a:t>
            </a:r>
            <a:r>
              <a:rPr lang="en-US" altLang="en-US" dirty="0"/>
              <a:t> is used. This simply allows the priority of the highest thread waiting to access a shared resource to be assigned to the thread currently using the resource. Thus, the current owner of the resource is assigned the priority of the highest priority thread wishing to acquire the resource.</a:t>
            </a:r>
          </a:p>
          <a:p>
            <a:pPr lvl="1">
              <a:lnSpc>
                <a:spcPct val="90000"/>
              </a:lnSpc>
              <a:tabLst>
                <a:tab pos="1882775" algn="ctr"/>
                <a:tab pos="4568825" algn="ctr"/>
              </a:tabLst>
            </a:pPr>
            <a:endParaRPr lang="en-US" altLang="en-US" sz="1600" b="1" dirty="0"/>
          </a:p>
        </p:txBody>
      </p:sp>
    </p:spTree>
    <p:extLst>
      <p:ext uri="{BB962C8B-B14F-4D97-AF65-F5344CB8AC3E}">
        <p14:creationId xmlns:p14="http://schemas.microsoft.com/office/powerpoint/2010/main" val="80079329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2233903" y="251392"/>
            <a:ext cx="8642537" cy="457200"/>
          </a:xfrm>
        </p:spPr>
        <p:txBody>
          <a:bodyPr/>
          <a:lstStyle/>
          <a:p>
            <a:pPr eaLnBrk="1" hangingPunct="1"/>
            <a:r>
              <a:rPr lang="en-US" altLang="en-US" dirty="0"/>
              <a:t> Usage of Condition Variable  Example</a:t>
            </a:r>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2368549" y="1093788"/>
            <a:ext cx="7512798" cy="5044794"/>
          </a:xfrm>
        </p:spPr>
        <p:txBody>
          <a:bodyPr/>
          <a:lstStyle/>
          <a:p>
            <a:pPr>
              <a:tabLst>
                <a:tab pos="2001838" algn="ctr"/>
                <a:tab pos="4513263" algn="ctr"/>
              </a:tabLst>
            </a:pPr>
            <a:r>
              <a:rPr lang="en-US" altLang="en-US" dirty="0">
                <a:sym typeface="MT Extra" panose="05050102010205020202" pitchFamily="18" charset="2"/>
              </a:rPr>
              <a:t>Consider </a:t>
            </a:r>
            <a:r>
              <a:rPr lang="en-US" altLang="en-US" i="1" dirty="0">
                <a:sym typeface="MT Extra" panose="05050102010205020202" pitchFamily="18" charset="2"/>
              </a:rPr>
              <a:t>P</a:t>
            </a:r>
            <a:r>
              <a:rPr lang="en-US" altLang="en-US"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 and </a:t>
            </a:r>
            <a:r>
              <a:rPr lang="en-US" altLang="en-US" i="1" dirty="0">
                <a:sym typeface="MT Extra" panose="05050102010205020202" pitchFamily="18" charset="2"/>
              </a:rPr>
              <a:t>P</a:t>
            </a:r>
            <a:r>
              <a:rPr lang="en-US" altLang="en-US" i="1" baseline="-25000" dirty="0">
                <a:sym typeface="MT Extra" panose="05050102010205020202" pitchFamily="18" charset="2"/>
              </a:rPr>
              <a:t>2</a:t>
            </a:r>
            <a:r>
              <a:rPr lang="en-US" altLang="en-US" dirty="0">
                <a:sym typeface="MT Extra" panose="05050102010205020202" pitchFamily="18" charset="2"/>
              </a:rPr>
              <a:t> that that need to execute two statements </a:t>
            </a:r>
            <a:r>
              <a:rPr lang="en-US" altLang="en-US" i="1" dirty="0">
                <a:sym typeface="MT Extra" panose="05050102010205020202" pitchFamily="18" charset="2"/>
              </a:rPr>
              <a:t>S</a:t>
            </a:r>
            <a:r>
              <a:rPr lang="en-US" altLang="en-US" i="1" baseline="-25000" dirty="0">
                <a:sym typeface="MT Extra" panose="05050102010205020202" pitchFamily="18" charset="2"/>
              </a:rPr>
              <a:t>1</a:t>
            </a:r>
            <a:r>
              <a:rPr lang="en-US" altLang="en-US" i="1" dirty="0">
                <a:sym typeface="MT Extra" panose="05050102010205020202" pitchFamily="18" charset="2"/>
              </a:rPr>
              <a:t> </a:t>
            </a:r>
            <a:r>
              <a:rPr lang="en-US" altLang="en-US" dirty="0">
                <a:sym typeface="MT Extra" panose="05050102010205020202" pitchFamily="18" charset="2"/>
              </a:rPr>
              <a:t>and</a:t>
            </a:r>
            <a:r>
              <a:rPr lang="en-US" altLang="en-US" b="1" i="1" dirty="0">
                <a:sym typeface="MT Extra" panose="05050102010205020202" pitchFamily="18" charset="2"/>
              </a:rPr>
              <a:t> </a:t>
            </a:r>
            <a:r>
              <a:rPr lang="en-US" altLang="en-US" i="1" dirty="0">
                <a:sym typeface="MT Extra" panose="05050102010205020202" pitchFamily="18" charset="2"/>
              </a:rPr>
              <a:t>S</a:t>
            </a:r>
            <a:r>
              <a:rPr lang="en-US" altLang="en-US" i="1" baseline="-25000" dirty="0">
                <a:sym typeface="MT Extra" panose="05050102010205020202" pitchFamily="18" charset="2"/>
              </a:rPr>
              <a:t>2</a:t>
            </a:r>
            <a:r>
              <a:rPr lang="en-US" altLang="en-US" b="1" i="1" baseline="-25000" dirty="0">
                <a:sym typeface="MT Extra" panose="05050102010205020202" pitchFamily="18" charset="2"/>
              </a:rPr>
              <a:t>   </a:t>
            </a:r>
            <a:r>
              <a:rPr lang="en-US" altLang="en-US" dirty="0">
                <a:sym typeface="MT Extra" panose="05050102010205020202" pitchFamily="18" charset="2"/>
              </a:rPr>
              <a:t>and the requirement </a:t>
            </a:r>
            <a:r>
              <a:rPr lang="en-US" altLang="en-US" b="1" i="1" dirty="0">
                <a:sym typeface="MT Extra" panose="05050102010205020202" pitchFamily="18" charset="2"/>
              </a:rPr>
              <a:t> </a:t>
            </a:r>
            <a:r>
              <a:rPr lang="en-US" altLang="en-US" dirty="0">
                <a:sym typeface="MT Extra" panose="05050102010205020202" pitchFamily="18" charset="2"/>
              </a:rPr>
              <a:t>that</a:t>
            </a:r>
            <a:r>
              <a:rPr lang="en-US" altLang="en-US" b="1" i="1" dirty="0">
                <a:sym typeface="MT Extra" panose="05050102010205020202" pitchFamily="18" charset="2"/>
              </a:rPr>
              <a:t> </a:t>
            </a:r>
            <a:r>
              <a:rPr lang="en-US" altLang="en-US" i="1" dirty="0">
                <a:sym typeface="MT Extra" panose="05050102010205020202" pitchFamily="18" charset="2"/>
              </a:rPr>
              <a:t>S</a:t>
            </a:r>
            <a:r>
              <a:rPr lang="en-US" altLang="en-US"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to happen before </a:t>
            </a:r>
            <a:r>
              <a:rPr lang="en-US" altLang="en-US" i="1" dirty="0">
                <a:sym typeface="MT Extra" panose="05050102010205020202" pitchFamily="18" charset="2"/>
              </a:rPr>
              <a:t>S</a:t>
            </a:r>
            <a:r>
              <a:rPr lang="en-US" altLang="en-US" i="1" baseline="-25000" dirty="0">
                <a:sym typeface="MT Extra" panose="05050102010205020202" pitchFamily="18" charset="2"/>
              </a:rPr>
              <a:t>2</a:t>
            </a:r>
          </a:p>
          <a:p>
            <a:pPr lvl="1">
              <a:tabLst>
                <a:tab pos="2001838" algn="ctr"/>
                <a:tab pos="4513263" algn="ctr"/>
              </a:tabLst>
            </a:pPr>
            <a:r>
              <a:rPr lang="en-US" altLang="en-US" dirty="0">
                <a:sym typeface="MT Extra" panose="05050102010205020202" pitchFamily="18" charset="2"/>
              </a:rPr>
              <a:t>Create a monitor with two procedures </a:t>
            </a:r>
            <a:r>
              <a:rPr lang="en-US" altLang="en-US" i="1" dirty="0">
                <a:sym typeface="MT Extra" panose="05050102010205020202" pitchFamily="18" charset="2"/>
              </a:rPr>
              <a:t>F</a:t>
            </a:r>
            <a:r>
              <a:rPr lang="en-US" altLang="en-US"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 and </a:t>
            </a:r>
            <a:r>
              <a:rPr lang="en-US" altLang="en-US" i="1" dirty="0">
                <a:sym typeface="MT Extra" panose="05050102010205020202" pitchFamily="18" charset="2"/>
              </a:rPr>
              <a:t>F</a:t>
            </a:r>
            <a:r>
              <a:rPr lang="en-US" altLang="en-US" i="1" baseline="-25000" dirty="0">
                <a:sym typeface="MT Extra" panose="05050102010205020202" pitchFamily="18" charset="2"/>
              </a:rPr>
              <a:t>2</a:t>
            </a:r>
            <a:r>
              <a:rPr lang="en-US" altLang="en-US" dirty="0">
                <a:sym typeface="MT Extra" panose="05050102010205020202" pitchFamily="18" charset="2"/>
              </a:rPr>
              <a:t>  that are invoked by </a:t>
            </a:r>
            <a:r>
              <a:rPr lang="en-US" altLang="en-US" i="1" dirty="0">
                <a:sym typeface="MT Extra" panose="05050102010205020202" pitchFamily="18" charset="2"/>
              </a:rPr>
              <a:t>P</a:t>
            </a:r>
            <a:r>
              <a:rPr lang="en-US" altLang="en-US" i="1" baseline="-25000" dirty="0">
                <a:sym typeface="MT Extra" panose="05050102010205020202" pitchFamily="18" charset="2"/>
              </a:rPr>
              <a:t>1</a:t>
            </a:r>
            <a:r>
              <a:rPr lang="en-US" altLang="en-US" b="1" i="1" dirty="0">
                <a:sym typeface="MT Extra" panose="05050102010205020202" pitchFamily="18" charset="2"/>
              </a:rPr>
              <a:t> </a:t>
            </a:r>
            <a:r>
              <a:rPr lang="en-US" altLang="en-US" dirty="0">
                <a:sym typeface="MT Extra" panose="05050102010205020202" pitchFamily="18" charset="2"/>
              </a:rPr>
              <a:t> and </a:t>
            </a:r>
            <a:r>
              <a:rPr lang="en-US" altLang="en-US" i="1" dirty="0">
                <a:sym typeface="MT Extra" panose="05050102010205020202" pitchFamily="18" charset="2"/>
              </a:rPr>
              <a:t>P</a:t>
            </a:r>
            <a:r>
              <a:rPr lang="en-US" altLang="en-US" i="1" baseline="-25000" dirty="0">
                <a:sym typeface="MT Extra" panose="05050102010205020202" pitchFamily="18" charset="2"/>
              </a:rPr>
              <a:t>2</a:t>
            </a:r>
            <a:r>
              <a:rPr lang="en-US" altLang="en-US" dirty="0">
                <a:sym typeface="MT Extra" panose="05050102010205020202" pitchFamily="18" charset="2"/>
              </a:rPr>
              <a:t>  respectively</a:t>
            </a:r>
          </a:p>
          <a:p>
            <a:pPr lvl="1">
              <a:tabLst>
                <a:tab pos="2001838" algn="ctr"/>
                <a:tab pos="4513263" algn="ctr"/>
              </a:tabLst>
            </a:pPr>
            <a:r>
              <a:rPr lang="en-US" altLang="en-US" dirty="0">
                <a:sym typeface="MT Extra" panose="05050102010205020202" pitchFamily="18" charset="2"/>
              </a:rPr>
              <a:t>One condition variable “x”</a:t>
            </a:r>
            <a:r>
              <a:rPr lang="en-US" altLang="ja-JP" dirty="0">
                <a:sym typeface="MT Extra" panose="05050102010205020202" pitchFamily="18" charset="2"/>
              </a:rPr>
              <a:t> initialized to 0 </a:t>
            </a:r>
          </a:p>
          <a:p>
            <a:pPr lvl="1">
              <a:tabLst>
                <a:tab pos="2001838" algn="ctr"/>
                <a:tab pos="4513263" algn="ctr"/>
              </a:tabLst>
            </a:pPr>
            <a:r>
              <a:rPr lang="en-US" altLang="ja-JP" dirty="0">
                <a:sym typeface="MT Extra" panose="05050102010205020202" pitchFamily="18" charset="2"/>
              </a:rPr>
              <a:t>One Boolean variable “done”</a:t>
            </a:r>
          </a:p>
          <a:p>
            <a:pPr lvl="1">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F1:</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1</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done = true;</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a:t>
            </a:r>
            <a:r>
              <a:rPr lang="en-US" altLang="en-US" b="1" dirty="0" err="1">
                <a:solidFill>
                  <a:srgbClr val="000000"/>
                </a:solidFill>
                <a:latin typeface="Courier New" panose="02070309020205020404" pitchFamily="49" charset="0"/>
                <a:sym typeface="MT Extra" panose="05050102010205020202" pitchFamily="18" charset="2"/>
              </a:rPr>
              <a:t>x.signal</a:t>
            </a:r>
            <a:r>
              <a:rPr lang="en-US" altLang="en-US" b="1" dirty="0">
                <a:solidFill>
                  <a:srgbClr val="000000"/>
                </a:solidFill>
                <a:latin typeface="Courier New" panose="02070309020205020404" pitchFamily="49" charset="0"/>
                <a:sym typeface="MT Extra" panose="05050102010205020202" pitchFamily="18" charset="2"/>
              </a:rPr>
              <a:t>();</a:t>
            </a:r>
          </a:p>
          <a:p>
            <a:pPr lvl="1">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F2:</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if done = false</a:t>
            </a:r>
          </a:p>
          <a:p>
            <a:pPr lvl="2">
              <a:buNone/>
              <a:tabLst>
                <a:tab pos="2001838" algn="ctr"/>
                <a:tab pos="4513263" algn="ctr"/>
              </a:tabLst>
            </a:pPr>
            <a:r>
              <a:rPr lang="en-US" altLang="en-US" b="1">
                <a:solidFill>
                  <a:srgbClr val="000000"/>
                </a:solidFill>
                <a:latin typeface="Courier New" panose="02070309020205020404" pitchFamily="49" charset="0"/>
                <a:sym typeface="MT Extra" panose="05050102010205020202" pitchFamily="18" charset="2"/>
              </a:rPr>
              <a:t>      x</a:t>
            </a:r>
            <a:r>
              <a:rPr lang="en-US" altLang="en-US" b="1" dirty="0" err="1">
                <a:solidFill>
                  <a:srgbClr val="000000"/>
                </a:solidFill>
                <a:latin typeface="Courier New" panose="02070309020205020404" pitchFamily="49" charset="0"/>
                <a:sym typeface="MT Extra" panose="05050102010205020202" pitchFamily="18" charset="2"/>
              </a:rPr>
              <a:t>.wait</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2</a:t>
            </a:r>
            <a:r>
              <a:rPr lang="en-US" altLang="en-US" b="1" dirty="0">
                <a:solidFill>
                  <a:srgbClr val="000000"/>
                </a:solidFill>
                <a:latin typeface="Courier New" panose="02070309020205020404" pitchFamily="49" charset="0"/>
                <a:sym typeface="MT Extra" panose="05050102010205020202" pitchFamily="18" charset="2"/>
              </a:rPr>
              <a:t>;</a:t>
            </a:r>
            <a:endParaRPr lang="en-US" altLang="en-US" sz="1600" b="1" i="1" baseline="-25000" dirty="0">
              <a:solidFill>
                <a:srgbClr val="000000"/>
              </a:solidFill>
              <a:latin typeface="Courier New" panose="02070309020205020404" pitchFamily="49" charset="0"/>
              <a:sym typeface="MT Extra" panose="05050102010205020202" pitchFamily="18" charset="2"/>
            </a:endParaRPr>
          </a:p>
          <a:p>
            <a:pPr lvl="2">
              <a:buNone/>
              <a:tabLst>
                <a:tab pos="2001838" algn="ctr"/>
                <a:tab pos="4513263" algn="ctr"/>
              </a:tabLst>
            </a:pPr>
            <a:endParaRPr lang="en-US" altLang="en-US" b="1" dirty="0">
              <a:solidFill>
                <a:srgbClr val="000000"/>
              </a:solidFill>
              <a:latin typeface="Courier New" panose="02070309020205020404" pitchFamily="49" charset="0"/>
              <a:sym typeface="MT Extra" panose="05050102010205020202" pitchFamily="18" charset="2"/>
            </a:endParaRPr>
          </a:p>
        </p:txBody>
      </p:sp>
    </p:spTree>
    <p:extLst>
      <p:ext uri="{BB962C8B-B14F-4D97-AF65-F5344CB8AC3E}">
        <p14:creationId xmlns:p14="http://schemas.microsoft.com/office/powerpoint/2010/main" val="369975575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3FFF3FEB-4621-4BB0-8381-30D0EE5065E7}"/>
              </a:ext>
            </a:extLst>
          </p:cNvPr>
          <p:cNvSpPr>
            <a:spLocks noGrp="1" noChangeArrowheads="1"/>
          </p:cNvSpPr>
          <p:nvPr>
            <p:ph type="ctrTitle"/>
          </p:nvPr>
        </p:nvSpPr>
        <p:spPr>
          <a:xfrm>
            <a:off x="2209800" y="868363"/>
            <a:ext cx="7772400" cy="2127250"/>
          </a:xfrm>
        </p:spPr>
        <p:txBody>
          <a:bodyPr/>
          <a:lstStyle/>
          <a:p>
            <a:pPr eaLnBrk="1" hangingPunct="1"/>
            <a:r>
              <a:rPr lang="en-US" altLang="en-US"/>
              <a:t>Chapter 8:  Deadlocks</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C20AB209-B0F9-420A-89E6-E8E9E50B2ABD}"/>
              </a:ext>
            </a:extLst>
          </p:cNvPr>
          <p:cNvSpPr>
            <a:spLocks noGrp="1" noChangeArrowheads="1"/>
          </p:cNvSpPr>
          <p:nvPr>
            <p:ph type="title"/>
          </p:nvPr>
        </p:nvSpPr>
        <p:spPr>
          <a:xfrm>
            <a:off x="2330450" y="225461"/>
            <a:ext cx="788035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1D54AC39-219B-4A2F-8A80-B3261E1F1575}"/>
              </a:ext>
            </a:extLst>
          </p:cNvPr>
          <p:cNvSpPr>
            <a:spLocks noGrp="1" noChangeArrowheads="1"/>
          </p:cNvSpPr>
          <p:nvPr>
            <p:ph type="body" idx="1"/>
          </p:nvPr>
        </p:nvSpPr>
        <p:spPr>
          <a:xfrm>
            <a:off x="2330450" y="1309171"/>
            <a:ext cx="7588250" cy="4530725"/>
          </a:xfrm>
        </p:spPr>
        <p:txBody>
          <a:bodyPr/>
          <a:lstStyle/>
          <a:p>
            <a:r>
              <a:rPr lang="en-US" altLang="en-US" dirty="0"/>
              <a:t>System Model</a:t>
            </a:r>
          </a:p>
          <a:p>
            <a:r>
              <a:rPr lang="en-US" altLang="en-US" dirty="0"/>
              <a:t>Deadlock Characterization</a:t>
            </a:r>
          </a:p>
          <a:p>
            <a:r>
              <a:rPr lang="en-US" altLang="en-US" dirty="0"/>
              <a:t>Methods for Handling Deadlocks</a:t>
            </a:r>
          </a:p>
          <a:p>
            <a:r>
              <a:rPr lang="en-US" altLang="en-US" dirty="0"/>
              <a:t>Deadlock Prevention</a:t>
            </a:r>
          </a:p>
          <a:p>
            <a:r>
              <a:rPr lang="en-US" altLang="en-US" dirty="0"/>
              <a:t>Deadlock Avoidance</a:t>
            </a:r>
          </a:p>
          <a:p>
            <a:r>
              <a:rPr lang="en-US" altLang="en-US" dirty="0"/>
              <a:t>Deadlock Detection </a:t>
            </a:r>
          </a:p>
          <a:p>
            <a:r>
              <a:rPr lang="en-US" altLang="en-US" dirty="0"/>
              <a:t>Recovery from Deadlock </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38D12EB-E650-49F7-BF5C-969347526EE5}"/>
              </a:ext>
            </a:extLst>
          </p:cNvPr>
          <p:cNvSpPr>
            <a:spLocks noGrp="1" noChangeArrowheads="1"/>
          </p:cNvSpPr>
          <p:nvPr>
            <p:ph type="title"/>
          </p:nvPr>
        </p:nvSpPr>
        <p:spPr>
          <a:xfrm>
            <a:off x="1981200" y="228830"/>
            <a:ext cx="8229600" cy="576262"/>
          </a:xfrm>
        </p:spPr>
        <p:txBody>
          <a:bodyPr/>
          <a:lstStyle/>
          <a:p>
            <a:pPr eaLnBrk="1" hangingPunct="1"/>
            <a:r>
              <a:rPr lang="en-US" altLang="en-US" dirty="0"/>
              <a:t>Chapter Objectives</a:t>
            </a:r>
          </a:p>
        </p:txBody>
      </p:sp>
      <p:sp>
        <p:nvSpPr>
          <p:cNvPr id="9218" name="Rectangle 3">
            <a:extLst>
              <a:ext uri="{FF2B5EF4-FFF2-40B4-BE49-F238E27FC236}">
                <a16:creationId xmlns:a16="http://schemas.microsoft.com/office/drawing/2014/main" id="{6DA4E9BA-E5B9-48E9-A6E9-2CB00D152082}"/>
              </a:ext>
            </a:extLst>
          </p:cNvPr>
          <p:cNvSpPr>
            <a:spLocks noGrp="1" noChangeArrowheads="1"/>
          </p:cNvSpPr>
          <p:nvPr>
            <p:ph type="body" idx="1"/>
          </p:nvPr>
        </p:nvSpPr>
        <p:spPr>
          <a:xfrm>
            <a:off x="2326433" y="1308136"/>
            <a:ext cx="7772400" cy="4500562"/>
          </a:xfrm>
        </p:spPr>
        <p:txBody>
          <a:bodyPr/>
          <a:lstStyle/>
          <a:p>
            <a:r>
              <a:rPr lang="en-US" altLang="en-US" dirty="0"/>
              <a:t>Illustrate how deadlock can occur when mutex locks are used</a:t>
            </a:r>
          </a:p>
          <a:p>
            <a:r>
              <a:rPr lang="en-US" altLang="en-US" dirty="0"/>
              <a:t>Define the four necessary conditions that characterize deadlock</a:t>
            </a:r>
          </a:p>
          <a:p>
            <a:r>
              <a:rPr lang="en-US" altLang="en-US" dirty="0"/>
              <a:t>Identify a deadlock situation in a resource allocation graph</a:t>
            </a:r>
          </a:p>
          <a:p>
            <a:r>
              <a:rPr lang="en-US" altLang="en-US" dirty="0"/>
              <a:t>Evaluate the four different approaches for preventing deadlocks</a:t>
            </a:r>
          </a:p>
          <a:p>
            <a:r>
              <a:rPr lang="en-US" altLang="en-US" dirty="0"/>
              <a:t>Apply the banker’s algorithm for deadlock avoidance</a:t>
            </a:r>
          </a:p>
          <a:p>
            <a:r>
              <a:rPr lang="en-US" altLang="en-US" dirty="0"/>
              <a:t>Apply the deadlock detection algorithm</a:t>
            </a:r>
          </a:p>
          <a:p>
            <a:r>
              <a:rPr lang="en-US" altLang="en-US" dirty="0"/>
              <a:t>Evaluate approaches for recovering from deadlock</a:t>
            </a:r>
          </a:p>
          <a:p>
            <a:endParaRPr lang="en-US" altLang="en-US" dirty="0"/>
          </a:p>
          <a:p>
            <a:pPr>
              <a:buSzPct val="85000"/>
              <a:buFont typeface="Monotype Sorts" pitchFamily="-84" charset="2"/>
              <a:buNone/>
            </a:pPr>
            <a:endParaRPr lang="en-US" altLang="en-US"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661502D7-7068-4DDE-82B3-CB27E3C63E4E}"/>
              </a:ext>
            </a:extLst>
          </p:cNvPr>
          <p:cNvSpPr>
            <a:spLocks noGrp="1" noChangeArrowheads="1"/>
          </p:cNvSpPr>
          <p:nvPr>
            <p:ph type="title"/>
          </p:nvPr>
        </p:nvSpPr>
        <p:spPr>
          <a:xfrm>
            <a:off x="1981200" y="222868"/>
            <a:ext cx="8229600" cy="576262"/>
          </a:xfrm>
        </p:spPr>
        <p:txBody>
          <a:bodyPr/>
          <a:lstStyle/>
          <a:p>
            <a:pPr eaLnBrk="1" hangingPunct="1"/>
            <a:r>
              <a:rPr lang="en-US" altLang="en-US" dirty="0"/>
              <a:t>System Model</a:t>
            </a:r>
          </a:p>
        </p:txBody>
      </p:sp>
      <p:sp>
        <p:nvSpPr>
          <p:cNvPr id="11266" name="Rectangle 3">
            <a:extLst>
              <a:ext uri="{FF2B5EF4-FFF2-40B4-BE49-F238E27FC236}">
                <a16:creationId xmlns:a16="http://schemas.microsoft.com/office/drawing/2014/main" id="{CD8E9D65-BCDC-43F0-9CD9-F4411921988D}"/>
              </a:ext>
            </a:extLst>
          </p:cNvPr>
          <p:cNvSpPr>
            <a:spLocks noGrp="1" noChangeArrowheads="1"/>
          </p:cNvSpPr>
          <p:nvPr>
            <p:ph type="body" idx="1"/>
          </p:nvPr>
        </p:nvSpPr>
        <p:spPr>
          <a:xfrm>
            <a:off x="2326834" y="1354816"/>
            <a:ext cx="7351712" cy="4483100"/>
          </a:xfrm>
        </p:spPr>
        <p:txBody>
          <a:bodyPr/>
          <a:lstStyle/>
          <a:p>
            <a:r>
              <a:rPr lang="en-US" altLang="en-US" dirty="0"/>
              <a:t>System consists of resources</a:t>
            </a:r>
          </a:p>
          <a:p>
            <a:r>
              <a:rPr lang="en-US" altLang="en-US" dirty="0"/>
              <a:t>Resource types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 ., </a:t>
            </a:r>
            <a:r>
              <a:rPr lang="en-US" altLang="en-US" i="1" dirty="0"/>
              <a:t>R</a:t>
            </a:r>
            <a:r>
              <a:rPr lang="en-US" altLang="en-US" baseline="-25000" dirty="0"/>
              <a:t>m</a:t>
            </a:r>
          </a:p>
          <a:p>
            <a:pPr lvl="1"/>
            <a:r>
              <a:rPr lang="en-US" altLang="en-US" i="1" dirty="0"/>
              <a:t>CPU cycles, memory space, I/O devices</a:t>
            </a:r>
          </a:p>
          <a:p>
            <a:r>
              <a:rPr lang="en-US" altLang="en-US" dirty="0"/>
              <a:t>Each resource type </a:t>
            </a:r>
            <a:r>
              <a:rPr lang="en-US" altLang="en-US" i="1" dirty="0"/>
              <a:t>R</a:t>
            </a:r>
            <a:r>
              <a:rPr lang="en-US" altLang="en-US" baseline="-25000" dirty="0"/>
              <a:t>i</a:t>
            </a:r>
            <a:r>
              <a:rPr lang="en-US" altLang="en-US" dirty="0"/>
              <a:t> has </a:t>
            </a:r>
            <a:r>
              <a:rPr lang="en-US" altLang="en-US" i="1" dirty="0"/>
              <a:t>W</a:t>
            </a:r>
            <a:r>
              <a:rPr lang="en-US" altLang="en-US" baseline="-25000" dirty="0"/>
              <a:t>i</a:t>
            </a:r>
            <a:r>
              <a:rPr lang="en-US" altLang="en-US" dirty="0"/>
              <a:t> instances.</a:t>
            </a:r>
          </a:p>
          <a:p>
            <a:r>
              <a:rPr lang="en-US" altLang="en-US" dirty="0"/>
              <a:t>Each process utilizes a resource as follows:</a:t>
            </a:r>
          </a:p>
          <a:p>
            <a:pPr lvl="1"/>
            <a:r>
              <a:rPr lang="en-US" altLang="en-US" b="1" dirty="0"/>
              <a:t>request </a:t>
            </a:r>
          </a:p>
          <a:p>
            <a:pPr lvl="1"/>
            <a:r>
              <a:rPr lang="en-US" altLang="en-US" b="1" dirty="0"/>
              <a:t>use </a:t>
            </a:r>
          </a:p>
          <a:p>
            <a:pPr lvl="1"/>
            <a:r>
              <a:rPr lang="en-US" altLang="en-US" b="1" dirty="0"/>
              <a:t>release</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2447926" y="175870"/>
            <a:ext cx="7762875" cy="576263"/>
          </a:xfrm>
        </p:spPr>
        <p:txBody>
          <a:bodyPr/>
          <a:lstStyle/>
          <a:p>
            <a:pPr eaLnBrk="1" hangingPunct="1"/>
            <a:r>
              <a:rPr lang="en-US" altLang="en-US" dirty="0"/>
              <a:t>Deadlock with Semaphores</a:t>
            </a:r>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2341360" y="1331339"/>
            <a:ext cx="6959600" cy="4860925"/>
          </a:xfrm>
        </p:spPr>
        <p:txBody>
          <a:bodyPr/>
          <a:lstStyle/>
          <a:p>
            <a:r>
              <a:rPr lang="en-US" altLang="en-US" dirty="0"/>
              <a:t>Data:</a:t>
            </a:r>
          </a:p>
          <a:p>
            <a:pPr lvl="1"/>
            <a:r>
              <a:rPr lang="en-US" altLang="en-US" dirty="0"/>
              <a:t>A semaphore </a:t>
            </a:r>
            <a:r>
              <a:rPr lang="en-US" altLang="en-US" b="1" dirty="0">
                <a:latin typeface="Courier New" panose="02070309020205020404" pitchFamily="49" charset="0"/>
                <a:cs typeface="Courier New" panose="02070309020205020404" pitchFamily="49" charset="0"/>
              </a:rPr>
              <a:t>S1 </a:t>
            </a:r>
            <a:r>
              <a:rPr lang="en-US" altLang="en-US" dirty="0"/>
              <a:t>initialized to 1</a:t>
            </a:r>
          </a:p>
          <a:p>
            <a:pPr lvl="1"/>
            <a:r>
              <a:rPr lang="en-US" altLang="en-US" dirty="0"/>
              <a:t>A semaphore </a:t>
            </a:r>
            <a:r>
              <a:rPr lang="en-US" altLang="en-US" b="1" dirty="0">
                <a:latin typeface="Courier New" panose="02070309020205020404" pitchFamily="49" charset="0"/>
                <a:cs typeface="Courier New" panose="02070309020205020404" pitchFamily="49" charset="0"/>
              </a:rPr>
              <a:t>S2 </a:t>
            </a:r>
            <a:r>
              <a:rPr lang="en-US" altLang="en-US" dirty="0"/>
              <a:t>initialized to 1</a:t>
            </a:r>
          </a:p>
          <a:p>
            <a:r>
              <a:rPr lang="en-US" altLang="en-US" dirty="0"/>
              <a:t>Two processes P1 and P2</a:t>
            </a:r>
          </a:p>
          <a:p>
            <a:r>
              <a:rPr lang="en-US" altLang="en-US" b="1" dirty="0">
                <a:latin typeface="Courier New" panose="02070309020205020404" pitchFamily="49" charset="0"/>
                <a:cs typeface="Courier New" panose="02070309020205020404" pitchFamily="49" charset="0"/>
              </a:rPr>
              <a:t>P1:  </a:t>
            </a:r>
          </a:p>
          <a:p>
            <a:pPr marL="0" indent="0">
              <a:buNone/>
            </a:pPr>
            <a:r>
              <a:rPr lang="en-US" altLang="en-US" b="1" dirty="0">
                <a:latin typeface="Courier New" panose="02070309020205020404" pitchFamily="49" charset="0"/>
                <a:cs typeface="Courier New" panose="02070309020205020404" pitchFamily="49" charset="0"/>
              </a:rPr>
              <a:t>    wait(s1)</a:t>
            </a:r>
          </a:p>
          <a:p>
            <a:pPr marL="0" indent="0">
              <a:buNone/>
            </a:pPr>
            <a:r>
              <a:rPr lang="en-US" altLang="en-US" b="1" dirty="0">
                <a:latin typeface="Courier New" panose="02070309020205020404" pitchFamily="49" charset="0"/>
                <a:cs typeface="Courier New" panose="02070309020205020404" pitchFamily="49" charset="0"/>
              </a:rPr>
              <a:t>    wait(s2)</a:t>
            </a:r>
          </a:p>
          <a:p>
            <a:r>
              <a:rPr lang="en-US" altLang="en-US" b="1" dirty="0">
                <a:latin typeface="Courier New" panose="02070309020205020404" pitchFamily="49" charset="0"/>
                <a:cs typeface="Courier New" panose="02070309020205020404" pitchFamily="49" charset="0"/>
              </a:rPr>
              <a:t>P2:  </a:t>
            </a:r>
          </a:p>
          <a:p>
            <a:pPr marL="0" indent="0">
              <a:buNone/>
            </a:pPr>
            <a:r>
              <a:rPr lang="en-US" altLang="en-US" b="1" dirty="0">
                <a:latin typeface="Courier New" panose="02070309020205020404" pitchFamily="49" charset="0"/>
                <a:cs typeface="Courier New" panose="02070309020205020404" pitchFamily="49" charset="0"/>
              </a:rPr>
              <a:t>    wait(s2)</a:t>
            </a:r>
          </a:p>
          <a:p>
            <a:pPr marL="0" indent="0">
              <a:buNone/>
            </a:pPr>
            <a:r>
              <a:rPr lang="en-US" altLang="en-US" b="1" dirty="0">
                <a:latin typeface="Courier New" panose="02070309020205020404" pitchFamily="49" charset="0"/>
                <a:cs typeface="Courier New" panose="02070309020205020404" pitchFamily="49" charset="0"/>
              </a:rPr>
              <a:t>    wait(s1)</a:t>
            </a:r>
            <a:endParaRPr lang="en-US" altLang="en-US"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87ADAA0F-64F7-46C8-A7FE-1C5113FEBCDC}"/>
              </a:ext>
            </a:extLst>
          </p:cNvPr>
          <p:cNvSpPr>
            <a:spLocks noGrp="1" noChangeArrowheads="1"/>
          </p:cNvSpPr>
          <p:nvPr>
            <p:ph type="title"/>
          </p:nvPr>
        </p:nvSpPr>
        <p:spPr>
          <a:xfrm>
            <a:off x="2273300" y="150997"/>
            <a:ext cx="7937500" cy="576262"/>
          </a:xfrm>
        </p:spPr>
        <p:txBody>
          <a:bodyPr/>
          <a:lstStyle/>
          <a:p>
            <a:pPr eaLnBrk="1" hangingPunct="1"/>
            <a:r>
              <a:rPr lang="en-US" altLang="en-US" dirty="0"/>
              <a:t>Deadlock Characterization</a:t>
            </a:r>
          </a:p>
        </p:txBody>
      </p:sp>
      <p:sp>
        <p:nvSpPr>
          <p:cNvPr id="13314" name="Rectangle 3">
            <a:extLst>
              <a:ext uri="{FF2B5EF4-FFF2-40B4-BE49-F238E27FC236}">
                <a16:creationId xmlns:a16="http://schemas.microsoft.com/office/drawing/2014/main" id="{F4824E8A-1421-4BF0-9A60-6CA3F5021CE8}"/>
              </a:ext>
            </a:extLst>
          </p:cNvPr>
          <p:cNvSpPr>
            <a:spLocks noGrp="1" noChangeArrowheads="1"/>
          </p:cNvSpPr>
          <p:nvPr>
            <p:ph type="body" idx="1"/>
          </p:nvPr>
        </p:nvSpPr>
        <p:spPr>
          <a:xfrm>
            <a:off x="2717282" y="1685191"/>
            <a:ext cx="6757437" cy="4668837"/>
          </a:xfrm>
        </p:spPr>
        <p:txBody>
          <a:bodyPr/>
          <a:lstStyle/>
          <a:p>
            <a:r>
              <a:rPr lang="en-US" altLang="en-US" b="1" dirty="0">
                <a:solidFill>
                  <a:srgbClr val="006699"/>
                </a:solidFill>
                <a:latin typeface="+mj-lt"/>
              </a:rPr>
              <a:t>Mutual exclusion</a:t>
            </a:r>
            <a:r>
              <a:rPr lang="en-US" altLang="en-US" b="1" dirty="0"/>
              <a:t>:</a:t>
            </a:r>
            <a:r>
              <a:rPr lang="en-US" altLang="en-US" dirty="0"/>
              <a:t>  only one process at a time can use a resource</a:t>
            </a:r>
            <a:endParaRPr lang="en-US" altLang="en-US" sz="800" dirty="0"/>
          </a:p>
          <a:p>
            <a:r>
              <a:rPr lang="en-US" altLang="en-US" b="1" dirty="0">
                <a:solidFill>
                  <a:srgbClr val="006699"/>
                </a:solidFill>
                <a:latin typeface="+mj-lt"/>
              </a:rPr>
              <a:t>Hold and wait</a:t>
            </a:r>
            <a:r>
              <a:rPr lang="en-US" altLang="en-US" b="1" dirty="0"/>
              <a:t>:</a:t>
            </a:r>
            <a:r>
              <a:rPr lang="en-US" altLang="en-US" dirty="0"/>
              <a:t>  a process holding at least one resource is waiting to acquire additional resources held by other processes</a:t>
            </a:r>
            <a:endParaRPr lang="en-US" altLang="en-US" sz="800" dirty="0"/>
          </a:p>
          <a:p>
            <a:r>
              <a:rPr lang="en-US" altLang="en-US" b="1" dirty="0">
                <a:solidFill>
                  <a:srgbClr val="006699"/>
                </a:solidFill>
                <a:latin typeface="+mj-lt"/>
              </a:rPr>
              <a:t>No preemption</a:t>
            </a:r>
            <a:r>
              <a:rPr lang="en-US" altLang="en-US" b="1" dirty="0"/>
              <a:t>:</a:t>
            </a:r>
            <a:r>
              <a:rPr lang="en-US" altLang="en-US" dirty="0"/>
              <a:t>  a resource can be released only voluntarily by the process holding it, after that process has completed its task</a:t>
            </a:r>
            <a:endParaRPr lang="en-US" altLang="en-US" sz="800" dirty="0"/>
          </a:p>
          <a:p>
            <a:r>
              <a:rPr lang="en-US" altLang="en-US" b="1" dirty="0">
                <a:solidFill>
                  <a:srgbClr val="006699"/>
                </a:solidFill>
                <a:latin typeface="+mj-lt"/>
              </a:rPr>
              <a:t>Circular wait</a:t>
            </a:r>
            <a:r>
              <a:rPr lang="en-US" altLang="en-US" b="1" dirty="0"/>
              <a:t>:</a:t>
            </a:r>
            <a:r>
              <a:rPr lang="en-US" altLang="en-US" dirty="0"/>
              <a:t>  there exists a set {</a:t>
            </a:r>
            <a:r>
              <a:rPr lang="en-US" altLang="en-US" i="1" dirty="0"/>
              <a:t>P</a:t>
            </a:r>
            <a:r>
              <a:rPr lang="en-US" altLang="en-US" baseline="-25000" dirty="0"/>
              <a:t>0</a:t>
            </a:r>
            <a:r>
              <a:rPr lang="en-US" altLang="en-US" dirty="0"/>
              <a:t>, </a:t>
            </a:r>
            <a:r>
              <a:rPr lang="en-US" altLang="en-US" i="1" dirty="0"/>
              <a:t>P</a:t>
            </a:r>
            <a:r>
              <a:rPr lang="en-US" altLang="en-US" baseline="-25000" dirty="0"/>
              <a:t>1</a:t>
            </a:r>
            <a:r>
              <a:rPr lang="en-US" altLang="en-US" dirty="0"/>
              <a:t>, …, </a:t>
            </a:r>
            <a:r>
              <a:rPr lang="en-US" altLang="en-US" i="1" dirty="0" err="1"/>
              <a:t>P</a:t>
            </a:r>
            <a:r>
              <a:rPr lang="en-US" altLang="en-US" baseline="-25000" dirty="0" err="1"/>
              <a:t>n</a:t>
            </a:r>
            <a:r>
              <a:rPr lang="en-US" altLang="en-US" dirty="0"/>
              <a:t>} of waiting processes such that </a:t>
            </a:r>
            <a:r>
              <a:rPr lang="en-US" altLang="en-US" i="1" dirty="0"/>
              <a:t>P</a:t>
            </a:r>
            <a:r>
              <a:rPr lang="en-US" altLang="en-US" baseline="-25000" dirty="0"/>
              <a:t>0 </a:t>
            </a:r>
            <a:r>
              <a:rPr lang="en-US" altLang="en-US" dirty="0"/>
              <a:t>is waiting for a resource that is held by </a:t>
            </a:r>
            <a:r>
              <a:rPr lang="en-US" altLang="en-US" i="1" dirty="0"/>
              <a:t>P</a:t>
            </a:r>
            <a:r>
              <a:rPr lang="en-US" altLang="en-US" baseline="-25000" dirty="0"/>
              <a:t>1</a:t>
            </a:r>
            <a:r>
              <a:rPr lang="en-US" altLang="en-US" dirty="0"/>
              <a:t>, </a:t>
            </a:r>
            <a:r>
              <a:rPr lang="en-US" altLang="en-US" i="1" dirty="0"/>
              <a:t>P</a:t>
            </a:r>
            <a:r>
              <a:rPr lang="en-US" altLang="en-US" baseline="-25000" dirty="0"/>
              <a:t>1</a:t>
            </a:r>
            <a:r>
              <a:rPr lang="en-US" altLang="en-US" dirty="0"/>
              <a:t> is waiting for a resource that is held by </a:t>
            </a:r>
            <a:r>
              <a:rPr lang="en-US" altLang="en-US" i="1" dirty="0"/>
              <a:t>P</a:t>
            </a:r>
            <a:r>
              <a:rPr lang="en-US" altLang="en-US" baseline="-25000" dirty="0"/>
              <a:t>2</a:t>
            </a:r>
            <a:r>
              <a:rPr lang="en-US" altLang="en-US" dirty="0"/>
              <a:t>, …, </a:t>
            </a:r>
            <a:r>
              <a:rPr lang="en-US" altLang="en-US" i="1" dirty="0" err="1"/>
              <a:t>P</a:t>
            </a:r>
            <a:r>
              <a:rPr lang="en-US" altLang="en-US" i="1" baseline="-25000" dirty="0" err="1"/>
              <a:t>n</a:t>
            </a:r>
            <a:r>
              <a:rPr lang="en-US" altLang="en-US" baseline="-25000" dirty="0"/>
              <a:t>–1</a:t>
            </a:r>
            <a:r>
              <a:rPr lang="en-US" altLang="en-US" dirty="0"/>
              <a:t> is waiting for a resource that is held by </a:t>
            </a:r>
            <a:r>
              <a:rPr lang="en-US" altLang="en-US" i="1" dirty="0" err="1"/>
              <a:t>P</a:t>
            </a:r>
            <a:r>
              <a:rPr lang="en-US" altLang="en-US" baseline="-25000" dirty="0" err="1"/>
              <a:t>n</a:t>
            </a:r>
            <a:r>
              <a:rPr lang="en-US" altLang="en-US" dirty="0"/>
              <a:t>, and </a:t>
            </a:r>
            <a:r>
              <a:rPr lang="en-US" altLang="en-US" i="1" dirty="0" err="1"/>
              <a:t>P</a:t>
            </a:r>
            <a:r>
              <a:rPr lang="en-US" altLang="en-US" baseline="-25000" dirty="0" err="1"/>
              <a:t>n</a:t>
            </a:r>
            <a:r>
              <a:rPr lang="en-US" altLang="en-US" dirty="0"/>
              <a:t> is waiting for a resource that is held by </a:t>
            </a:r>
            <a:r>
              <a:rPr lang="en-US" altLang="en-US" i="1" dirty="0"/>
              <a:t>P</a:t>
            </a:r>
            <a:r>
              <a:rPr lang="en-US" altLang="en-US" baseline="-25000" dirty="0"/>
              <a:t>0</a:t>
            </a:r>
            <a:r>
              <a:rPr lang="en-US" altLang="en-US" dirty="0"/>
              <a:t>.</a:t>
            </a:r>
          </a:p>
          <a:p>
            <a:endParaRPr lang="en-US" altLang="en-US" dirty="0"/>
          </a:p>
        </p:txBody>
      </p:sp>
      <p:sp>
        <p:nvSpPr>
          <p:cNvPr id="13315" name="Text Box 5">
            <a:extLst>
              <a:ext uri="{FF2B5EF4-FFF2-40B4-BE49-F238E27FC236}">
                <a16:creationId xmlns:a16="http://schemas.microsoft.com/office/drawing/2014/main" id="{DD9E7C76-64A7-4BA1-B082-DA8BDA6C2698}"/>
              </a:ext>
            </a:extLst>
          </p:cNvPr>
          <p:cNvSpPr txBox="1">
            <a:spLocks noChangeArrowheads="1"/>
          </p:cNvSpPr>
          <p:nvPr/>
        </p:nvSpPr>
        <p:spPr bwMode="auto">
          <a:xfrm>
            <a:off x="2273301" y="1226620"/>
            <a:ext cx="648535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dirty="0"/>
              <a:t>Deadlock can arise if four conditions hold simultaneously.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2357439"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2330451"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464" y="1139826"/>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1C97935-CF39-4A80-87B3-E8FC1A79B924}"/>
              </a:ext>
            </a:extLst>
          </p:cNvPr>
          <p:cNvSpPr>
            <a:spLocks noGrp="1" noChangeArrowheads="1"/>
          </p:cNvSpPr>
          <p:nvPr>
            <p:ph type="title"/>
          </p:nvPr>
        </p:nvSpPr>
        <p:spPr>
          <a:xfrm>
            <a:off x="2378009" y="232005"/>
            <a:ext cx="7683500" cy="576262"/>
          </a:xfrm>
        </p:spPr>
        <p:txBody>
          <a:bodyPr/>
          <a:lstStyle/>
          <a:p>
            <a:pPr eaLnBrk="1" hangingPunct="1"/>
            <a:r>
              <a:rPr lang="en-US" altLang="en-US" dirty="0"/>
              <a:t>Resource-Allocation Graph</a:t>
            </a:r>
          </a:p>
        </p:txBody>
      </p:sp>
      <p:sp>
        <p:nvSpPr>
          <p:cNvPr id="15362" name="Rectangle 3">
            <a:extLst>
              <a:ext uri="{FF2B5EF4-FFF2-40B4-BE49-F238E27FC236}">
                <a16:creationId xmlns:a16="http://schemas.microsoft.com/office/drawing/2014/main" id="{97E50AC4-3665-4FFE-B1D6-0D72C5ECE804}"/>
              </a:ext>
            </a:extLst>
          </p:cNvPr>
          <p:cNvSpPr>
            <a:spLocks noGrp="1" noChangeArrowheads="1"/>
          </p:cNvSpPr>
          <p:nvPr>
            <p:ph type="body" idx="1"/>
          </p:nvPr>
        </p:nvSpPr>
        <p:spPr>
          <a:xfrm>
            <a:off x="2942253" y="1771945"/>
            <a:ext cx="6574810" cy="4019550"/>
          </a:xfrm>
        </p:spPr>
        <p:txBody>
          <a:bodyPr/>
          <a:lstStyle/>
          <a:p>
            <a:r>
              <a:rPr lang="en-US" altLang="en-US" dirty="0"/>
              <a:t>V is partitioned into two types:</a:t>
            </a:r>
          </a:p>
          <a:p>
            <a:pPr lvl="1"/>
            <a:r>
              <a:rPr lang="en-US" altLang="en-US" i="1" dirty="0"/>
              <a:t>P</a:t>
            </a:r>
            <a:r>
              <a:rPr lang="en-US" altLang="en-US" dirty="0"/>
              <a:t> = {</a:t>
            </a:r>
            <a:r>
              <a:rPr lang="en-US" altLang="en-US" i="1" dirty="0"/>
              <a:t>P</a:t>
            </a:r>
            <a:r>
              <a:rPr lang="en-US" altLang="en-US" baseline="-25000" dirty="0"/>
              <a:t>1</a:t>
            </a:r>
            <a:r>
              <a:rPr lang="en-US" altLang="en-US" dirty="0"/>
              <a:t>, </a:t>
            </a:r>
            <a:r>
              <a:rPr lang="en-US" altLang="en-US" i="1" dirty="0"/>
              <a:t>P</a:t>
            </a:r>
            <a:r>
              <a:rPr lang="en-US" altLang="en-US" baseline="-25000" dirty="0"/>
              <a:t>2</a:t>
            </a:r>
            <a:r>
              <a:rPr lang="en-US" altLang="en-US" dirty="0"/>
              <a:t>, …, </a:t>
            </a:r>
            <a:r>
              <a:rPr lang="en-US" altLang="en-US" i="1" dirty="0" err="1"/>
              <a:t>P</a:t>
            </a:r>
            <a:r>
              <a:rPr lang="en-US" altLang="en-US" i="1" baseline="-25000" dirty="0" err="1"/>
              <a:t>n</a:t>
            </a:r>
            <a:r>
              <a:rPr lang="en-US" altLang="en-US" dirty="0"/>
              <a:t>}, the set consisting of all the processes in the system</a:t>
            </a:r>
            <a:br>
              <a:rPr lang="en-US" altLang="en-US" dirty="0"/>
            </a:br>
            <a:endParaRPr lang="en-US" altLang="en-US" dirty="0"/>
          </a:p>
          <a:p>
            <a:pPr lvl="1"/>
            <a:r>
              <a:rPr lang="en-US" altLang="en-US" i="1" dirty="0"/>
              <a:t>R</a:t>
            </a:r>
            <a:r>
              <a:rPr lang="en-US" altLang="en-US" dirty="0"/>
              <a:t> =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r>
              <a:rPr lang="en-US" altLang="en-US" dirty="0"/>
              <a:t>}, the set consisting of all resource types in the system</a:t>
            </a:r>
          </a:p>
          <a:p>
            <a:pPr lvl="1"/>
            <a:endParaRPr lang="en-US" altLang="en-US" sz="900" dirty="0"/>
          </a:p>
          <a:p>
            <a:r>
              <a:rPr lang="en-US" altLang="en-US" b="1" dirty="0">
                <a:solidFill>
                  <a:srgbClr val="006699"/>
                </a:solidFill>
                <a:latin typeface="+mj-lt"/>
              </a:rPr>
              <a:t>request edge </a:t>
            </a:r>
            <a:r>
              <a:rPr lang="en-US" altLang="en-US" dirty="0"/>
              <a:t>– directed edge </a:t>
            </a:r>
            <a:r>
              <a:rPr lang="en-US" altLang="en-US" i="1" dirty="0"/>
              <a:t>P</a:t>
            </a:r>
            <a:r>
              <a:rPr lang="en-US" altLang="en-US" i="1" baseline="-25000" dirty="0"/>
              <a:t>i </a:t>
            </a:r>
            <a:r>
              <a:rPr lang="en-US" altLang="en-US" dirty="0">
                <a:sym typeface="Symbol" panose="05050102010706020507" pitchFamily="18" charset="2"/>
              </a:rPr>
              <a:t> </a:t>
            </a:r>
            <a:r>
              <a:rPr lang="en-US" altLang="en-US" i="1" dirty="0" err="1">
                <a:sym typeface="Symbol" panose="05050102010706020507" pitchFamily="18" charset="2"/>
              </a:rPr>
              <a:t>R</a:t>
            </a:r>
            <a:r>
              <a:rPr lang="en-US" altLang="en-US" i="1" baseline="-25000" dirty="0" err="1">
                <a:sym typeface="Symbol" panose="05050102010706020507" pitchFamily="18" charset="2"/>
              </a:rPr>
              <a:t>j</a:t>
            </a:r>
            <a:endParaRPr lang="en-US" altLang="en-US" i="1" baseline="-25000" dirty="0">
              <a:sym typeface="Symbol" panose="05050102010706020507" pitchFamily="18" charset="2"/>
            </a:endParaRPr>
          </a:p>
          <a:p>
            <a:endParaRPr lang="en-US" altLang="en-US" sz="800" i="1" baseline="-25000" dirty="0">
              <a:sym typeface="Symbol" panose="05050102010706020507" pitchFamily="18" charset="2"/>
            </a:endParaRPr>
          </a:p>
          <a:p>
            <a:r>
              <a:rPr lang="en-US" altLang="en-US" b="1" dirty="0">
                <a:solidFill>
                  <a:srgbClr val="006699"/>
                </a:solidFill>
                <a:latin typeface="+mj-lt"/>
                <a:sym typeface="Symbol" panose="05050102010706020507" pitchFamily="18" charset="2"/>
              </a:rPr>
              <a:t>assignment edge </a:t>
            </a:r>
            <a:r>
              <a:rPr lang="en-US" altLang="en-US" dirty="0"/>
              <a:t>– directed edge </a:t>
            </a:r>
            <a:r>
              <a:rPr lang="en-US" altLang="en-US" i="1" dirty="0" err="1"/>
              <a:t>R</a:t>
            </a:r>
            <a:r>
              <a:rPr lang="en-US" altLang="en-US" i="1" baseline="-25000" dirty="0" err="1"/>
              <a:t>j</a:t>
            </a:r>
            <a:r>
              <a:rPr lang="en-US" altLang="en-US" i="1" dirty="0"/>
              <a:t> </a:t>
            </a:r>
            <a:r>
              <a:rPr lang="en-US" altLang="en-US" dirty="0">
                <a:sym typeface="Symbol" panose="05050102010706020507" pitchFamily="18" charset="2"/>
              </a:rPr>
              <a:t> </a:t>
            </a:r>
            <a:r>
              <a:rPr lang="en-US" altLang="en-US" i="1" dirty="0">
                <a:sym typeface="Symbol" panose="05050102010706020507" pitchFamily="18" charset="2"/>
              </a:rPr>
              <a:t>P</a:t>
            </a:r>
            <a:r>
              <a:rPr lang="en-US" altLang="en-US" i="1" baseline="-25000" dirty="0">
                <a:sym typeface="Symbol" panose="05050102010706020507" pitchFamily="18" charset="2"/>
              </a:rPr>
              <a:t>i</a:t>
            </a:r>
            <a:endParaRPr lang="en-US" altLang="en-US" dirty="0">
              <a:sym typeface="Symbol" panose="05050102010706020507" pitchFamily="18" charset="2"/>
            </a:endParaRPr>
          </a:p>
        </p:txBody>
      </p:sp>
      <p:sp>
        <p:nvSpPr>
          <p:cNvPr id="15363" name="Text Box 4">
            <a:extLst>
              <a:ext uri="{FF2B5EF4-FFF2-40B4-BE49-F238E27FC236}">
                <a16:creationId xmlns:a16="http://schemas.microsoft.com/office/drawing/2014/main" id="{5FCC8E8A-16FC-4644-B90C-8C320716B34F}"/>
              </a:ext>
            </a:extLst>
          </p:cNvPr>
          <p:cNvSpPr txBox="1">
            <a:spLocks noChangeArrowheads="1"/>
          </p:cNvSpPr>
          <p:nvPr/>
        </p:nvSpPr>
        <p:spPr bwMode="auto">
          <a:xfrm>
            <a:off x="2545523" y="1300748"/>
            <a:ext cx="42755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dirty="0"/>
              <a:t>A set of vertices </a:t>
            </a:r>
            <a:r>
              <a:rPr kumimoji="0" lang="en-US" altLang="en-US" i="1" dirty="0"/>
              <a:t>V</a:t>
            </a:r>
            <a:r>
              <a:rPr kumimoji="0" lang="en-US" altLang="en-US" dirty="0"/>
              <a:t> and a set of edges </a:t>
            </a:r>
            <a:r>
              <a:rPr kumimoji="0" lang="en-US" altLang="en-US" i="1" dirty="0"/>
              <a:t>E</a:t>
            </a:r>
            <a:r>
              <a:rPr kumimoji="0" lang="en-US" altLang="en-US" dirty="0"/>
              <a:t>.</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1A4B64E3-DEA9-4327-B63F-42B7E3327098}"/>
              </a:ext>
            </a:extLst>
          </p:cNvPr>
          <p:cNvSpPr>
            <a:spLocks noGrp="1"/>
          </p:cNvSpPr>
          <p:nvPr>
            <p:ph type="title"/>
          </p:nvPr>
        </p:nvSpPr>
        <p:spPr>
          <a:xfrm>
            <a:off x="2651465" y="214006"/>
            <a:ext cx="7880350" cy="537202"/>
          </a:xfrm>
        </p:spPr>
        <p:txBody>
          <a:bodyPr/>
          <a:lstStyle/>
          <a:p>
            <a:r>
              <a:rPr lang="en-US" altLang="en-US" dirty="0"/>
              <a:t>Resource Allocation Graph Example</a:t>
            </a:r>
          </a:p>
        </p:txBody>
      </p:sp>
      <p:sp>
        <p:nvSpPr>
          <p:cNvPr id="91138" name="Content Placeholder 2">
            <a:extLst>
              <a:ext uri="{FF2B5EF4-FFF2-40B4-BE49-F238E27FC236}">
                <a16:creationId xmlns:a16="http://schemas.microsoft.com/office/drawing/2014/main" id="{66863360-8218-4F9C-99FE-9BE85325DE12}"/>
              </a:ext>
            </a:extLst>
          </p:cNvPr>
          <p:cNvSpPr>
            <a:spLocks noGrp="1"/>
          </p:cNvSpPr>
          <p:nvPr>
            <p:ph idx="1"/>
          </p:nvPr>
        </p:nvSpPr>
        <p:spPr>
          <a:xfrm>
            <a:off x="2330451" y="1233489"/>
            <a:ext cx="4524375" cy="4530725"/>
          </a:xfrm>
        </p:spPr>
        <p:txBody>
          <a:bodyPr/>
          <a:lstStyle/>
          <a:p>
            <a:r>
              <a:rPr lang="en-US" altLang="en-US" dirty="0"/>
              <a:t>One instance of R1</a:t>
            </a:r>
          </a:p>
          <a:p>
            <a:r>
              <a:rPr lang="en-US" altLang="en-US" dirty="0"/>
              <a:t>Two instances of R2</a:t>
            </a:r>
          </a:p>
          <a:p>
            <a:r>
              <a:rPr lang="en-US" altLang="en-US" dirty="0"/>
              <a:t>One instance of R3</a:t>
            </a:r>
          </a:p>
          <a:p>
            <a:r>
              <a:rPr lang="en-US" altLang="en-US" dirty="0"/>
              <a:t>Three instance of R4</a:t>
            </a:r>
          </a:p>
          <a:p>
            <a:r>
              <a:rPr lang="en-US" altLang="en-US" dirty="0"/>
              <a:t>T1 holds one instance of R2 and is waiting for an instance of R1</a:t>
            </a:r>
          </a:p>
          <a:p>
            <a:r>
              <a:rPr lang="en-US" altLang="en-US" dirty="0"/>
              <a:t>T2 holds one instance of R1, one instance of R2, and is waiting for an instance of R3</a:t>
            </a:r>
          </a:p>
          <a:p>
            <a:r>
              <a:rPr lang="en-US" altLang="en-US" dirty="0"/>
              <a:t>T3 is holds one instance of R3</a:t>
            </a:r>
          </a:p>
        </p:txBody>
      </p:sp>
      <p:pic>
        <p:nvPicPr>
          <p:cNvPr id="91139" name="Picture 3">
            <a:extLst>
              <a:ext uri="{FF2B5EF4-FFF2-40B4-BE49-F238E27FC236}">
                <a16:creationId xmlns:a16="http://schemas.microsoft.com/office/drawing/2014/main" id="{4B3F1686-A558-47EE-B9D9-DBE933ACC3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6164" y="1500188"/>
            <a:ext cx="24971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837C291A-9445-4721-B361-26FE27F4113C}"/>
              </a:ext>
            </a:extLst>
          </p:cNvPr>
          <p:cNvSpPr>
            <a:spLocks noGrp="1" noChangeArrowheads="1"/>
          </p:cNvSpPr>
          <p:nvPr>
            <p:ph type="title"/>
          </p:nvPr>
        </p:nvSpPr>
        <p:spPr>
          <a:xfrm>
            <a:off x="2502075" y="221637"/>
            <a:ext cx="8378825" cy="469900"/>
          </a:xfrm>
        </p:spPr>
        <p:txBody>
          <a:bodyPr/>
          <a:lstStyle/>
          <a:p>
            <a:pPr eaLnBrk="1" hangingPunct="1"/>
            <a:r>
              <a:rPr lang="en-US" altLang="en-US" sz="2800" dirty="0"/>
              <a:t>Resource Allocation Graph with a Deadlock</a:t>
            </a:r>
          </a:p>
        </p:txBody>
      </p:sp>
      <p:pic>
        <p:nvPicPr>
          <p:cNvPr id="17410" name="Picture 1">
            <a:extLst>
              <a:ext uri="{FF2B5EF4-FFF2-40B4-BE49-F238E27FC236}">
                <a16:creationId xmlns:a16="http://schemas.microsoft.com/office/drawing/2014/main" id="{6DC2929A-0DEC-4DB0-815C-C96B1DCBC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9950" y="1089025"/>
            <a:ext cx="3354388"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C1FE1CF9-67CC-4C8B-A23E-E3989C148625}"/>
              </a:ext>
            </a:extLst>
          </p:cNvPr>
          <p:cNvSpPr>
            <a:spLocks noGrp="1" noChangeArrowheads="1"/>
          </p:cNvSpPr>
          <p:nvPr>
            <p:ph type="title"/>
          </p:nvPr>
        </p:nvSpPr>
        <p:spPr>
          <a:xfrm>
            <a:off x="2686412" y="195812"/>
            <a:ext cx="7913497" cy="457200"/>
          </a:xfrm>
        </p:spPr>
        <p:txBody>
          <a:bodyPr/>
          <a:lstStyle/>
          <a:p>
            <a:pPr eaLnBrk="1" hangingPunct="1"/>
            <a:r>
              <a:rPr lang="en-US" altLang="en-US" dirty="0"/>
              <a:t>Graph with a Cycle But no Deadlock</a:t>
            </a:r>
          </a:p>
        </p:txBody>
      </p:sp>
      <p:pic>
        <p:nvPicPr>
          <p:cNvPr id="19458" name="Picture 1">
            <a:extLst>
              <a:ext uri="{FF2B5EF4-FFF2-40B4-BE49-F238E27FC236}">
                <a16:creationId xmlns:a16="http://schemas.microsoft.com/office/drawing/2014/main" id="{CC72185A-FCE6-4038-BA8E-B2DF5B5E46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5217" y="1423144"/>
            <a:ext cx="3248633" cy="414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F368CA74-5723-4606-85F5-095271A5A3FF}"/>
              </a:ext>
            </a:extLst>
          </p:cNvPr>
          <p:cNvSpPr>
            <a:spLocks noGrp="1" noChangeArrowheads="1"/>
          </p:cNvSpPr>
          <p:nvPr>
            <p:ph type="title"/>
          </p:nvPr>
        </p:nvSpPr>
        <p:spPr>
          <a:xfrm>
            <a:off x="1981200" y="236380"/>
            <a:ext cx="8229600" cy="576263"/>
          </a:xfrm>
        </p:spPr>
        <p:txBody>
          <a:bodyPr/>
          <a:lstStyle/>
          <a:p>
            <a:pPr eaLnBrk="1" hangingPunct="1"/>
            <a:r>
              <a:rPr lang="en-US" altLang="en-US" dirty="0"/>
              <a:t>Basic Facts</a:t>
            </a:r>
          </a:p>
        </p:txBody>
      </p:sp>
      <p:sp>
        <p:nvSpPr>
          <p:cNvPr id="21506" name="Rectangle 3">
            <a:extLst>
              <a:ext uri="{FF2B5EF4-FFF2-40B4-BE49-F238E27FC236}">
                <a16:creationId xmlns:a16="http://schemas.microsoft.com/office/drawing/2014/main" id="{7CA9EB25-8907-4C31-9562-78429BD390F6}"/>
              </a:ext>
            </a:extLst>
          </p:cNvPr>
          <p:cNvSpPr>
            <a:spLocks noGrp="1" noChangeArrowheads="1"/>
          </p:cNvSpPr>
          <p:nvPr>
            <p:ph type="body" idx="1"/>
          </p:nvPr>
        </p:nvSpPr>
        <p:spPr>
          <a:xfrm>
            <a:off x="2389188" y="1217613"/>
            <a:ext cx="7635000" cy="4400550"/>
          </a:xfrm>
        </p:spPr>
        <p:txBody>
          <a:bodyPr/>
          <a:lstStyle/>
          <a:p>
            <a:r>
              <a:rPr lang="en-US" altLang="en-US" dirty="0"/>
              <a:t>If graph contains no cycles </a:t>
            </a:r>
            <a:r>
              <a:rPr lang="en-US" altLang="en-US" dirty="0">
                <a:sym typeface="Symbol" panose="05050102010706020507" pitchFamily="18" charset="2"/>
              </a:rPr>
              <a:t> no deadlock</a:t>
            </a:r>
          </a:p>
          <a:p>
            <a:r>
              <a:rPr lang="en-US" altLang="en-US" dirty="0">
                <a:sym typeface="Symbol" panose="05050102010706020507" pitchFamily="18" charset="2"/>
              </a:rPr>
              <a:t>If graph contains a cycle </a:t>
            </a:r>
          </a:p>
          <a:p>
            <a:pPr lvl="1"/>
            <a:r>
              <a:rPr lang="en-US" altLang="en-US" dirty="0">
                <a:sym typeface="Symbol" panose="05050102010706020507" pitchFamily="18" charset="2"/>
              </a:rPr>
              <a:t>if only one instance per resource type, then deadlock</a:t>
            </a:r>
          </a:p>
          <a:p>
            <a:pPr lvl="1"/>
            <a:r>
              <a:rPr lang="en-US" altLang="en-US" dirty="0">
                <a:sym typeface="Symbol" panose="05050102010706020507" pitchFamily="18" charset="2"/>
              </a:rPr>
              <a:t>if several instances per resource type, possibility of deadlock</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4E6DC195-A097-4489-91F0-082398196992}"/>
              </a:ext>
            </a:extLst>
          </p:cNvPr>
          <p:cNvSpPr>
            <a:spLocks noGrp="1" noChangeArrowheads="1"/>
          </p:cNvSpPr>
          <p:nvPr>
            <p:ph type="title"/>
          </p:nvPr>
        </p:nvSpPr>
        <p:spPr>
          <a:xfrm>
            <a:off x="2633664" y="214313"/>
            <a:ext cx="7577137" cy="576262"/>
          </a:xfrm>
        </p:spPr>
        <p:txBody>
          <a:bodyPr/>
          <a:lstStyle/>
          <a:p>
            <a:pPr eaLnBrk="1" hangingPunct="1"/>
            <a:r>
              <a:rPr lang="en-US" altLang="en-US" dirty="0"/>
              <a:t>Methods for Handling Deadlocks</a:t>
            </a:r>
          </a:p>
        </p:txBody>
      </p:sp>
      <p:sp>
        <p:nvSpPr>
          <p:cNvPr id="23554" name="Rectangle 3">
            <a:extLst>
              <a:ext uri="{FF2B5EF4-FFF2-40B4-BE49-F238E27FC236}">
                <a16:creationId xmlns:a16="http://schemas.microsoft.com/office/drawing/2014/main" id="{0B1974F3-B27D-4398-888B-6020EB15EEA0}"/>
              </a:ext>
            </a:extLst>
          </p:cNvPr>
          <p:cNvSpPr>
            <a:spLocks noGrp="1" noChangeArrowheads="1"/>
          </p:cNvSpPr>
          <p:nvPr>
            <p:ph type="body" idx="1"/>
          </p:nvPr>
        </p:nvSpPr>
        <p:spPr>
          <a:xfrm>
            <a:off x="2406650" y="1198563"/>
            <a:ext cx="7577137" cy="3295650"/>
          </a:xfrm>
        </p:spPr>
        <p:txBody>
          <a:bodyPr/>
          <a:lstStyle/>
          <a:p>
            <a:r>
              <a:rPr lang="en-US" altLang="en-US" dirty="0"/>
              <a:t>Ensure that the system will </a:t>
            </a:r>
            <a:r>
              <a:rPr lang="en-US" altLang="en-US" b="1" dirty="0">
                <a:solidFill>
                  <a:srgbClr val="006699"/>
                </a:solidFill>
                <a:latin typeface="+mj-lt"/>
              </a:rPr>
              <a:t>never</a:t>
            </a:r>
            <a:r>
              <a:rPr lang="en-US" altLang="en-US" dirty="0"/>
              <a:t> enter a deadlock state:</a:t>
            </a:r>
          </a:p>
          <a:p>
            <a:pPr lvl="1"/>
            <a:r>
              <a:rPr lang="en-US" altLang="en-US" dirty="0"/>
              <a:t>Deadlock prevention</a:t>
            </a:r>
          </a:p>
          <a:p>
            <a:pPr lvl="1"/>
            <a:r>
              <a:rPr lang="en-US" altLang="en-US" dirty="0"/>
              <a:t>Deadlock avoidance</a:t>
            </a:r>
          </a:p>
          <a:p>
            <a:r>
              <a:rPr lang="en-US" altLang="en-US" dirty="0"/>
              <a:t>Allow the system to enter a deadlock state and then recover</a:t>
            </a:r>
          </a:p>
          <a:p>
            <a:r>
              <a:rPr lang="en-US" altLang="en-US" dirty="0"/>
              <a:t>Ignore the problem and pretend that deadlocks never occur in the system.</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026">
            <a:extLst>
              <a:ext uri="{FF2B5EF4-FFF2-40B4-BE49-F238E27FC236}">
                <a16:creationId xmlns:a16="http://schemas.microsoft.com/office/drawing/2014/main" id="{93884E20-FE6E-43AF-8F05-40E2C3E8FF19}"/>
              </a:ext>
            </a:extLst>
          </p:cNvPr>
          <p:cNvSpPr>
            <a:spLocks noGrp="1" noChangeArrowheads="1"/>
          </p:cNvSpPr>
          <p:nvPr>
            <p:ph type="title"/>
          </p:nvPr>
        </p:nvSpPr>
        <p:spPr>
          <a:xfrm>
            <a:off x="2409826" y="226431"/>
            <a:ext cx="7800975" cy="576262"/>
          </a:xfrm>
        </p:spPr>
        <p:txBody>
          <a:bodyPr/>
          <a:lstStyle/>
          <a:p>
            <a:pPr eaLnBrk="1" hangingPunct="1"/>
            <a:r>
              <a:rPr lang="en-US" altLang="en-US" dirty="0"/>
              <a:t>Deadlock Prevention</a:t>
            </a:r>
          </a:p>
        </p:txBody>
      </p:sp>
      <p:sp>
        <p:nvSpPr>
          <p:cNvPr id="25602" name="Rectangle 1027">
            <a:extLst>
              <a:ext uri="{FF2B5EF4-FFF2-40B4-BE49-F238E27FC236}">
                <a16:creationId xmlns:a16="http://schemas.microsoft.com/office/drawing/2014/main" id="{248F74CB-A637-4326-83AD-A85531E46B2E}"/>
              </a:ext>
            </a:extLst>
          </p:cNvPr>
          <p:cNvSpPr>
            <a:spLocks noGrp="1" noChangeArrowheads="1"/>
          </p:cNvSpPr>
          <p:nvPr>
            <p:ph type="body" idx="1"/>
          </p:nvPr>
        </p:nvSpPr>
        <p:spPr>
          <a:xfrm>
            <a:off x="2777773" y="1717511"/>
            <a:ext cx="7237084" cy="3822700"/>
          </a:xfrm>
        </p:spPr>
        <p:txBody>
          <a:bodyPr/>
          <a:lstStyle/>
          <a:p>
            <a:r>
              <a:rPr lang="en-US" altLang="en-US" b="1" dirty="0"/>
              <a:t>Mutual Exclusion</a:t>
            </a:r>
            <a:r>
              <a:rPr lang="en-US" altLang="en-US" dirty="0"/>
              <a:t> – not required for sharable resources (e.g., read-only files); must hold for non-sharable resources</a:t>
            </a:r>
          </a:p>
          <a:p>
            <a:r>
              <a:rPr lang="en-US" altLang="en-US" b="1" dirty="0"/>
              <a:t>Hold and Wait</a:t>
            </a:r>
            <a:r>
              <a:rPr lang="en-US" altLang="en-US" dirty="0"/>
              <a:t> – must guarantee that whenever a process requests a resource, it does not hold any other resources</a:t>
            </a:r>
          </a:p>
          <a:p>
            <a:pPr lvl="1"/>
            <a:r>
              <a:rPr lang="en-US" altLang="en-US" dirty="0"/>
              <a:t>Require process to request and be allocated all its resources before it begins execution, or allow process to request resources only when the process has none allocated to it.</a:t>
            </a:r>
          </a:p>
          <a:p>
            <a:pPr lvl="1"/>
            <a:r>
              <a:rPr lang="en-US" altLang="en-US" dirty="0"/>
              <a:t>Low resource utilization; starvation possible</a:t>
            </a:r>
          </a:p>
        </p:txBody>
      </p:sp>
      <p:sp>
        <p:nvSpPr>
          <p:cNvPr id="25603" name="Text Box 1028">
            <a:extLst>
              <a:ext uri="{FF2B5EF4-FFF2-40B4-BE49-F238E27FC236}">
                <a16:creationId xmlns:a16="http://schemas.microsoft.com/office/drawing/2014/main" id="{9845B2D7-F006-41D6-8929-1B9EF427F899}"/>
              </a:ext>
            </a:extLst>
          </p:cNvPr>
          <p:cNvSpPr txBox="1">
            <a:spLocks noChangeArrowheads="1"/>
          </p:cNvSpPr>
          <p:nvPr/>
        </p:nvSpPr>
        <p:spPr bwMode="auto">
          <a:xfrm>
            <a:off x="2409826" y="1196734"/>
            <a:ext cx="78009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Invalidate one of the four necessary conditions for deadlock:</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026">
            <a:extLst>
              <a:ext uri="{FF2B5EF4-FFF2-40B4-BE49-F238E27FC236}">
                <a16:creationId xmlns:a16="http://schemas.microsoft.com/office/drawing/2014/main" id="{5E79F7A0-88E3-48D2-89FF-125D5DE02D67}"/>
              </a:ext>
            </a:extLst>
          </p:cNvPr>
          <p:cNvSpPr>
            <a:spLocks noGrp="1" noChangeArrowheads="1"/>
          </p:cNvSpPr>
          <p:nvPr>
            <p:ph type="title"/>
          </p:nvPr>
        </p:nvSpPr>
        <p:spPr>
          <a:xfrm>
            <a:off x="2527300" y="232005"/>
            <a:ext cx="7683500" cy="576262"/>
          </a:xfrm>
        </p:spPr>
        <p:txBody>
          <a:bodyPr/>
          <a:lstStyle/>
          <a:p>
            <a:pPr eaLnBrk="1" hangingPunct="1"/>
            <a:r>
              <a:rPr lang="en-US" altLang="en-US" dirty="0"/>
              <a:t>Deadlock Prevention (Cont.)</a:t>
            </a:r>
          </a:p>
        </p:txBody>
      </p:sp>
      <p:sp>
        <p:nvSpPr>
          <p:cNvPr id="27650" name="Rectangle 1027">
            <a:extLst>
              <a:ext uri="{FF2B5EF4-FFF2-40B4-BE49-F238E27FC236}">
                <a16:creationId xmlns:a16="http://schemas.microsoft.com/office/drawing/2014/main" id="{D9A7966E-2C18-4BF6-AF61-56D535306101}"/>
              </a:ext>
            </a:extLst>
          </p:cNvPr>
          <p:cNvSpPr>
            <a:spLocks noGrp="1" noChangeArrowheads="1"/>
          </p:cNvSpPr>
          <p:nvPr>
            <p:ph type="body" idx="1"/>
          </p:nvPr>
        </p:nvSpPr>
        <p:spPr>
          <a:xfrm>
            <a:off x="2362200" y="1085853"/>
            <a:ext cx="7683500" cy="4446588"/>
          </a:xfrm>
        </p:spPr>
        <p:txBody>
          <a:bodyPr/>
          <a:lstStyle/>
          <a:p>
            <a:r>
              <a:rPr lang="en-US" altLang="en-US" b="1" dirty="0"/>
              <a:t>No Preemption</a:t>
            </a:r>
            <a:r>
              <a:rPr lang="en-US" altLang="en-US" dirty="0"/>
              <a:t>:</a:t>
            </a:r>
          </a:p>
          <a:p>
            <a:pPr lvl="1"/>
            <a:r>
              <a:rPr lang="en-US" altLang="en-US" dirty="0"/>
              <a:t>If a process that is holding some resources requests another resource that cannot be immediately allocated to it, then all resources currently being held are released</a:t>
            </a:r>
          </a:p>
          <a:p>
            <a:pPr lvl="1"/>
            <a:r>
              <a:rPr lang="en-US" altLang="en-US" dirty="0"/>
              <a:t>Preempted resources are added to the list of resources for which the process is waiting</a:t>
            </a:r>
          </a:p>
          <a:p>
            <a:pPr lvl="1"/>
            <a:r>
              <a:rPr lang="en-US" altLang="en-US" dirty="0"/>
              <a:t>Process will be restarted only when it can regain its old resources, as well as the new ones that it is requesting</a:t>
            </a:r>
          </a:p>
          <a:p>
            <a:r>
              <a:rPr lang="en-US" altLang="en-US" b="1" dirty="0"/>
              <a:t>Circular Wait:</a:t>
            </a:r>
          </a:p>
          <a:p>
            <a:pPr lvl="1"/>
            <a:r>
              <a:rPr lang="en-US" altLang="en-US" dirty="0"/>
              <a:t>Impose a total ordering of all resource types, and require that each process requests resources in an increasing order of enumeration</a:t>
            </a:r>
          </a:p>
          <a:p>
            <a:pPr lvl="1"/>
            <a:endParaRPr lang="en-US" altLang="en-US"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C9BCC94F-DF14-4CEF-B307-FFDB8B7BDCE4}"/>
              </a:ext>
            </a:extLst>
          </p:cNvPr>
          <p:cNvSpPr>
            <a:spLocks noGrp="1"/>
          </p:cNvSpPr>
          <p:nvPr>
            <p:ph type="title"/>
          </p:nvPr>
        </p:nvSpPr>
        <p:spPr/>
        <p:txBody>
          <a:bodyPr/>
          <a:lstStyle/>
          <a:p>
            <a:r>
              <a:rPr lang="en-US" altLang="en-US"/>
              <a:t>Circular Wait</a:t>
            </a:r>
          </a:p>
        </p:txBody>
      </p:sp>
      <p:sp>
        <p:nvSpPr>
          <p:cNvPr id="92162" name="Content Placeholder 2">
            <a:extLst>
              <a:ext uri="{FF2B5EF4-FFF2-40B4-BE49-F238E27FC236}">
                <a16:creationId xmlns:a16="http://schemas.microsoft.com/office/drawing/2014/main" id="{58AB02F0-3B68-482D-A95F-2D1605DF330A}"/>
              </a:ext>
            </a:extLst>
          </p:cNvPr>
          <p:cNvSpPr>
            <a:spLocks noGrp="1"/>
          </p:cNvSpPr>
          <p:nvPr>
            <p:ph idx="1"/>
          </p:nvPr>
        </p:nvSpPr>
        <p:spPr>
          <a:xfrm>
            <a:off x="2330450" y="1233489"/>
            <a:ext cx="8229600" cy="4810125"/>
          </a:xfrm>
        </p:spPr>
        <p:txBody>
          <a:bodyPr/>
          <a:lstStyle/>
          <a:p>
            <a:r>
              <a:rPr lang="en-US" altLang="en-US" dirty="0"/>
              <a:t>Invalidating the circular wait condition is most common.</a:t>
            </a:r>
          </a:p>
          <a:p>
            <a:r>
              <a:rPr lang="en-US" altLang="en-US" dirty="0"/>
              <a:t>Simply assign each resource (i.e., mutex locks) a unique number.</a:t>
            </a:r>
          </a:p>
          <a:p>
            <a:r>
              <a:rPr lang="en-US" altLang="en-US" dirty="0"/>
              <a:t>Resources must be acquired in order.</a:t>
            </a:r>
          </a:p>
          <a:p>
            <a:r>
              <a:rPr lang="en-US" altLang="en-US" dirty="0"/>
              <a:t>If:</a:t>
            </a:r>
            <a:br>
              <a:rPr lang="en-US" altLang="en-US" dirty="0"/>
            </a:br>
            <a:br>
              <a:rPr lang="en-US" altLang="en-US" dirty="0"/>
            </a:br>
            <a:r>
              <a:rPr lang="en-US" altLang="en-US" b="1" dirty="0" err="1">
                <a:latin typeface="Courier New" panose="02070309020205020404" pitchFamily="49" charset="0"/>
                <a:cs typeface="Courier New" panose="02070309020205020404" pitchFamily="49" charset="0"/>
              </a:rPr>
              <a:t>first_mutex</a:t>
            </a:r>
            <a:r>
              <a:rPr lang="en-US" altLang="en-US" b="1" dirty="0">
                <a:latin typeface="Courier New" panose="02070309020205020404" pitchFamily="49" charset="0"/>
                <a:cs typeface="Courier New" panose="02070309020205020404" pitchFamily="49" charset="0"/>
              </a:rPr>
              <a:t> = 1</a:t>
            </a:r>
            <a:br>
              <a:rPr lang="en-US" altLang="en-US" b="1" dirty="0">
                <a:latin typeface="Courier New" panose="02070309020205020404" pitchFamily="49" charset="0"/>
                <a:cs typeface="Courier New" panose="02070309020205020404" pitchFamily="49" charset="0"/>
              </a:rPr>
            </a:br>
            <a:r>
              <a:rPr lang="en-US" altLang="en-US" b="1" dirty="0" err="1">
                <a:latin typeface="Courier New" panose="02070309020205020404" pitchFamily="49" charset="0"/>
                <a:cs typeface="Courier New" panose="02070309020205020404" pitchFamily="49" charset="0"/>
              </a:rPr>
              <a:t>second_mutex</a:t>
            </a:r>
            <a:r>
              <a:rPr lang="en-US" altLang="en-US" b="1" dirty="0">
                <a:latin typeface="Courier New" panose="02070309020205020404" pitchFamily="49" charset="0"/>
                <a:cs typeface="Courier New" panose="02070309020205020404" pitchFamily="49" charset="0"/>
              </a:rPr>
              <a:t> = 5</a:t>
            </a:r>
            <a:br>
              <a:rPr lang="en-US" altLang="en-US" b="1" dirty="0">
                <a:latin typeface="Courier New" panose="02070309020205020404" pitchFamily="49" charset="0"/>
                <a:cs typeface="Courier New" panose="02070309020205020404" pitchFamily="49" charset="0"/>
              </a:rPr>
            </a:br>
            <a:br>
              <a:rPr lang="en-US" altLang="en-US" dirty="0"/>
            </a:br>
            <a:r>
              <a:rPr lang="en-US" altLang="en-US" dirty="0"/>
              <a:t>code for </a:t>
            </a:r>
            <a:r>
              <a:rPr lang="en-US" altLang="en-US" b="1" dirty="0" err="1">
                <a:latin typeface="Courier New" panose="02070309020205020404" pitchFamily="49" charset="0"/>
                <a:cs typeface="Courier New" panose="02070309020205020404" pitchFamily="49" charset="0"/>
              </a:rPr>
              <a:t>thread_two</a:t>
            </a:r>
            <a:r>
              <a:rPr lang="en-US" altLang="en-US" dirty="0"/>
              <a:t> could not be </a:t>
            </a:r>
            <a:br>
              <a:rPr lang="en-US" altLang="en-US" dirty="0"/>
            </a:br>
            <a:r>
              <a:rPr lang="en-US" altLang="en-US" dirty="0"/>
              <a:t>written as follows:</a:t>
            </a:r>
          </a:p>
        </p:txBody>
      </p:sp>
      <p:pic>
        <p:nvPicPr>
          <p:cNvPr id="92163" name="Content Placeholder 4">
            <a:extLst>
              <a:ext uri="{FF2B5EF4-FFF2-40B4-BE49-F238E27FC236}">
                <a16:creationId xmlns:a16="http://schemas.microsoft.com/office/drawing/2014/main" id="{211EEBA5-828D-4DE4-9727-3740CF9D0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2450" y="2011363"/>
            <a:ext cx="30988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64" name="Straight Arrow Connector 5">
            <a:extLst>
              <a:ext uri="{FF2B5EF4-FFF2-40B4-BE49-F238E27FC236}">
                <a16:creationId xmlns:a16="http://schemas.microsoft.com/office/drawing/2014/main" id="{6FD34B5C-0025-47BD-A2A2-5E565E3A223F}"/>
              </a:ext>
            </a:extLst>
          </p:cNvPr>
          <p:cNvCxnSpPr>
            <a:cxnSpLocks noChangeShapeType="1"/>
          </p:cNvCxnSpPr>
          <p:nvPr/>
        </p:nvCxnSpPr>
        <p:spPr bwMode="auto">
          <a:xfrm>
            <a:off x="4687888" y="4160838"/>
            <a:ext cx="2214562" cy="576262"/>
          </a:xfrm>
          <a:prstGeom prst="straightConnector1">
            <a:avLst/>
          </a:prstGeom>
          <a:noFill/>
          <a:ln w="9525">
            <a:solidFill>
              <a:schemeClr val="tx1"/>
            </a:solidFill>
            <a:round/>
            <a:headEnd/>
            <a:tailEnd type="triangle" w="med" len="med"/>
          </a:ln>
        </p:spPr>
      </p:cxn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CAFFD0F5-6606-4126-85B7-48E43CCCD1EB}"/>
              </a:ext>
            </a:extLst>
          </p:cNvPr>
          <p:cNvSpPr>
            <a:spLocks noGrp="1" noChangeArrowheads="1"/>
          </p:cNvSpPr>
          <p:nvPr>
            <p:ph type="title"/>
          </p:nvPr>
        </p:nvSpPr>
        <p:spPr>
          <a:xfrm>
            <a:off x="2447926" y="226431"/>
            <a:ext cx="7762875" cy="576262"/>
          </a:xfrm>
        </p:spPr>
        <p:txBody>
          <a:bodyPr/>
          <a:lstStyle/>
          <a:p>
            <a:pPr eaLnBrk="1" hangingPunct="1"/>
            <a:r>
              <a:rPr lang="en-US" altLang="en-US" dirty="0"/>
              <a:t>Deadlock Avoidance</a:t>
            </a:r>
          </a:p>
        </p:txBody>
      </p:sp>
      <p:sp>
        <p:nvSpPr>
          <p:cNvPr id="29698" name="Rectangle 3">
            <a:extLst>
              <a:ext uri="{FF2B5EF4-FFF2-40B4-BE49-F238E27FC236}">
                <a16:creationId xmlns:a16="http://schemas.microsoft.com/office/drawing/2014/main" id="{F316B56B-E9C7-4926-A854-188C569231A1}"/>
              </a:ext>
            </a:extLst>
          </p:cNvPr>
          <p:cNvSpPr>
            <a:spLocks noGrp="1" noChangeArrowheads="1"/>
          </p:cNvSpPr>
          <p:nvPr>
            <p:ph type="body" idx="1"/>
          </p:nvPr>
        </p:nvSpPr>
        <p:spPr>
          <a:xfrm>
            <a:off x="2764972" y="1814513"/>
            <a:ext cx="7296539" cy="3783012"/>
          </a:xfrm>
        </p:spPr>
        <p:txBody>
          <a:bodyPr/>
          <a:lstStyle/>
          <a:p>
            <a:r>
              <a:rPr lang="en-US" altLang="en-US" dirty="0"/>
              <a:t>Simplest and most useful model requires that each process declare the </a:t>
            </a:r>
            <a:r>
              <a:rPr lang="en-US" altLang="en-US" b="1" i="1" dirty="0"/>
              <a:t>maximum number</a:t>
            </a:r>
            <a:r>
              <a:rPr lang="en-US" altLang="en-US" b="1" dirty="0"/>
              <a:t> </a:t>
            </a:r>
            <a:r>
              <a:rPr lang="en-US" altLang="en-US" dirty="0"/>
              <a:t>of resources of each type that it may need</a:t>
            </a:r>
          </a:p>
          <a:p>
            <a:r>
              <a:rPr lang="en-US" altLang="en-US" dirty="0"/>
              <a:t>The deadlock-avoidance algorithm dynamically examines the resource-allocation state to ensure that there can never be a circular-wait condition</a:t>
            </a:r>
          </a:p>
          <a:p>
            <a:r>
              <a:rPr lang="en-US" altLang="en-US" dirty="0"/>
              <a:t>Resource-allocation </a:t>
            </a:r>
            <a:r>
              <a:rPr lang="en-US" altLang="en-US" i="1" dirty="0"/>
              <a:t>state</a:t>
            </a:r>
            <a:r>
              <a:rPr lang="en-US" altLang="en-US" dirty="0"/>
              <a:t> is defined by the number of available and allocated resources, and the maximum demands of the processes</a:t>
            </a:r>
          </a:p>
        </p:txBody>
      </p:sp>
      <p:sp>
        <p:nvSpPr>
          <p:cNvPr id="29699" name="Text Box 4">
            <a:extLst>
              <a:ext uri="{FF2B5EF4-FFF2-40B4-BE49-F238E27FC236}">
                <a16:creationId xmlns:a16="http://schemas.microsoft.com/office/drawing/2014/main" id="{19AE85A0-D9E0-41AE-B1B3-22E783F9DC68}"/>
              </a:ext>
            </a:extLst>
          </p:cNvPr>
          <p:cNvSpPr txBox="1">
            <a:spLocks noChangeArrowheads="1"/>
          </p:cNvSpPr>
          <p:nvPr/>
        </p:nvSpPr>
        <p:spPr bwMode="auto">
          <a:xfrm>
            <a:off x="2382418" y="1098550"/>
            <a:ext cx="767909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Requires that the system has some additional </a:t>
            </a:r>
            <a:r>
              <a:rPr kumimoji="0" lang="en-US" altLang="en-US" b="1" i="1" dirty="0"/>
              <a:t>a priori </a:t>
            </a:r>
            <a:r>
              <a:rPr kumimoji="0" lang="en-US" altLang="en-US" dirty="0"/>
              <a:t>information </a:t>
            </a:r>
            <a:br>
              <a:rPr kumimoji="0" lang="en-US" altLang="en-US" dirty="0"/>
            </a:br>
            <a:r>
              <a:rPr kumimoji="0" lang="en-US" altLang="en-US" dirty="0"/>
              <a:t>available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2789696"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330451" y="1233489"/>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60134717-6B8D-4E64-9AC7-D74C60478870}"/>
              </a:ext>
            </a:extLst>
          </p:cNvPr>
          <p:cNvSpPr>
            <a:spLocks noGrp="1" noChangeArrowheads="1"/>
          </p:cNvSpPr>
          <p:nvPr>
            <p:ph type="title"/>
          </p:nvPr>
        </p:nvSpPr>
        <p:spPr>
          <a:xfrm>
            <a:off x="1981200" y="229836"/>
            <a:ext cx="8229600" cy="576263"/>
          </a:xfrm>
        </p:spPr>
        <p:txBody>
          <a:bodyPr/>
          <a:lstStyle/>
          <a:p>
            <a:pPr eaLnBrk="1" hangingPunct="1"/>
            <a:r>
              <a:rPr lang="en-US" altLang="en-US" dirty="0"/>
              <a:t>Safe State</a:t>
            </a:r>
          </a:p>
        </p:txBody>
      </p:sp>
      <p:sp>
        <p:nvSpPr>
          <p:cNvPr id="31746" name="Rectangle 3">
            <a:extLst>
              <a:ext uri="{FF2B5EF4-FFF2-40B4-BE49-F238E27FC236}">
                <a16:creationId xmlns:a16="http://schemas.microsoft.com/office/drawing/2014/main" id="{EFC0A195-78EA-410E-9026-C9CEFE55CB37}"/>
              </a:ext>
            </a:extLst>
          </p:cNvPr>
          <p:cNvSpPr>
            <a:spLocks noGrp="1" noChangeArrowheads="1"/>
          </p:cNvSpPr>
          <p:nvPr>
            <p:ph type="body" idx="1"/>
          </p:nvPr>
        </p:nvSpPr>
        <p:spPr>
          <a:xfrm>
            <a:off x="2443163" y="1165225"/>
            <a:ext cx="7310438" cy="4914562"/>
          </a:xfrm>
        </p:spPr>
        <p:txBody>
          <a:bodyPr/>
          <a:lstStyle/>
          <a:p>
            <a:r>
              <a:rPr lang="en-US" altLang="en-US" dirty="0"/>
              <a:t>When a process requests an available resource, system must decide if immediate allocation leaves the system in a safe state</a:t>
            </a:r>
          </a:p>
          <a:p>
            <a:r>
              <a:rPr lang="en-US" altLang="en-US" dirty="0"/>
              <a:t>System is in </a:t>
            </a:r>
            <a:r>
              <a:rPr lang="en-US" altLang="en-US" b="1" dirty="0">
                <a:solidFill>
                  <a:srgbClr val="006699"/>
                </a:solidFill>
                <a:latin typeface="+mj-lt"/>
              </a:rPr>
              <a:t>safe state </a:t>
            </a:r>
            <a:r>
              <a:rPr lang="en-US" altLang="en-US" dirty="0"/>
              <a:t>if there exists a sequence &lt;</a:t>
            </a:r>
            <a:r>
              <a:rPr lang="en-US" altLang="en-US" i="1" dirty="0"/>
              <a:t>P</a:t>
            </a:r>
            <a:r>
              <a:rPr lang="en-US" altLang="en-US" i="1" baseline="-25000" dirty="0"/>
              <a:t>1</a:t>
            </a:r>
            <a:r>
              <a:rPr lang="en-US" altLang="en-US" i="1" dirty="0"/>
              <a:t>, P</a:t>
            </a:r>
            <a:r>
              <a:rPr lang="en-US" altLang="en-US" i="1" baseline="-25000" dirty="0"/>
              <a:t>2</a:t>
            </a:r>
            <a:r>
              <a:rPr lang="en-US" altLang="en-US" i="1" dirty="0"/>
              <a:t>, …, </a:t>
            </a:r>
            <a:r>
              <a:rPr lang="en-US" altLang="en-US" i="1" dirty="0" err="1"/>
              <a:t>P</a:t>
            </a:r>
            <a:r>
              <a:rPr lang="en-US" altLang="en-US" i="1" baseline="-25000" dirty="0" err="1"/>
              <a:t>n</a:t>
            </a:r>
            <a:r>
              <a:rPr lang="en-US" altLang="en-US" dirty="0"/>
              <a:t>&gt; of ALL the  processes  in the systems such that  for each P</a:t>
            </a:r>
            <a:r>
              <a:rPr lang="en-US" altLang="en-US" baseline="-25000" dirty="0"/>
              <a:t>i</a:t>
            </a:r>
            <a:r>
              <a:rPr lang="en-US" altLang="en-US" dirty="0"/>
              <a:t>, the resources that P</a:t>
            </a:r>
            <a:r>
              <a:rPr lang="en-US" altLang="en-US" baseline="-25000" dirty="0"/>
              <a:t>i </a:t>
            </a:r>
            <a:r>
              <a:rPr lang="en-US" altLang="en-US" dirty="0"/>
              <a:t>can still request can be satisfied by currently available resources + resources held by all the </a:t>
            </a:r>
            <a:r>
              <a:rPr lang="en-US" altLang="en-US" i="1" dirty="0" err="1"/>
              <a:t>P</a:t>
            </a:r>
            <a:r>
              <a:rPr lang="en-US" altLang="en-US" i="1" baseline="-25000" dirty="0" err="1"/>
              <a:t>j</a:t>
            </a:r>
            <a:r>
              <a:rPr lang="en-US" altLang="en-US" dirty="0"/>
              <a:t>, with</a:t>
            </a:r>
            <a:r>
              <a:rPr lang="en-US" altLang="en-US" i="1" dirty="0"/>
              <a:t> j </a:t>
            </a:r>
            <a:r>
              <a:rPr lang="en-US" altLang="en-US" dirty="0"/>
              <a:t>&lt; </a:t>
            </a:r>
            <a:r>
              <a:rPr lang="en-US" altLang="en-US" i="1" dirty="0"/>
              <a:t>I</a:t>
            </a:r>
            <a:endParaRPr lang="en-US" altLang="en-US" dirty="0"/>
          </a:p>
          <a:p>
            <a:r>
              <a:rPr lang="en-US" altLang="en-US" dirty="0"/>
              <a:t>That is:</a:t>
            </a:r>
          </a:p>
          <a:p>
            <a:pPr lvl="1"/>
            <a:r>
              <a:rPr lang="en-US" altLang="en-US" dirty="0"/>
              <a:t>If P</a:t>
            </a:r>
            <a:r>
              <a:rPr lang="en-US" altLang="en-US" baseline="-25000" dirty="0"/>
              <a:t>i</a:t>
            </a:r>
            <a:r>
              <a:rPr lang="en-US" altLang="en-US" dirty="0"/>
              <a:t> resource needs are not immediately available, then </a:t>
            </a:r>
            <a:r>
              <a:rPr lang="en-US" altLang="en-US" i="1" dirty="0"/>
              <a:t>P</a:t>
            </a:r>
            <a:r>
              <a:rPr lang="en-US" altLang="en-US" i="1" baseline="-25000" dirty="0"/>
              <a:t>i</a:t>
            </a:r>
            <a:r>
              <a:rPr lang="en-US" altLang="en-US" dirty="0"/>
              <a:t> can wait until all </a:t>
            </a:r>
            <a:r>
              <a:rPr lang="en-US" altLang="en-US" i="1" dirty="0" err="1"/>
              <a:t>P</a:t>
            </a:r>
            <a:r>
              <a:rPr lang="en-US" altLang="en-US" i="1" baseline="-25000" dirty="0" err="1"/>
              <a:t>j</a:t>
            </a:r>
            <a:r>
              <a:rPr lang="en-US" altLang="en-US" i="1" dirty="0"/>
              <a:t> </a:t>
            </a:r>
            <a:r>
              <a:rPr lang="en-US" altLang="en-US" dirty="0"/>
              <a:t>have finished</a:t>
            </a:r>
          </a:p>
          <a:p>
            <a:pPr lvl="1"/>
            <a:r>
              <a:rPr lang="en-US" altLang="en-US" dirty="0"/>
              <a:t>When </a:t>
            </a:r>
            <a:r>
              <a:rPr lang="en-US" altLang="en-US" i="1" dirty="0" err="1"/>
              <a:t>P</a:t>
            </a:r>
            <a:r>
              <a:rPr lang="en-US" altLang="en-US" i="1" baseline="-25000" dirty="0" err="1"/>
              <a:t>j</a:t>
            </a:r>
            <a:r>
              <a:rPr lang="en-US" altLang="en-US" dirty="0"/>
              <a:t> is finished, </a:t>
            </a:r>
            <a:r>
              <a:rPr lang="en-US" altLang="en-US" i="1" dirty="0"/>
              <a:t>P</a:t>
            </a:r>
            <a:r>
              <a:rPr lang="en-US" altLang="en-US" i="1" baseline="-25000" dirty="0"/>
              <a:t>i</a:t>
            </a:r>
            <a:r>
              <a:rPr lang="en-US" altLang="en-US" dirty="0"/>
              <a:t> can obtain needed resources, execute, return allocated resources, and terminate</a:t>
            </a:r>
          </a:p>
          <a:p>
            <a:pPr lvl="1"/>
            <a:r>
              <a:rPr lang="en-US" altLang="en-US" dirty="0"/>
              <a:t>When </a:t>
            </a:r>
            <a:r>
              <a:rPr lang="en-US" altLang="en-US" i="1" dirty="0"/>
              <a:t>P</a:t>
            </a:r>
            <a:r>
              <a:rPr lang="en-US" altLang="en-US" i="1" baseline="-25000" dirty="0"/>
              <a:t>i</a:t>
            </a:r>
            <a:r>
              <a:rPr lang="en-US" altLang="en-US" dirty="0"/>
              <a:t> terminates, </a:t>
            </a:r>
            <a:r>
              <a:rPr lang="en-US" altLang="en-US" i="1" dirty="0"/>
              <a:t>P</a:t>
            </a:r>
            <a:r>
              <a:rPr lang="en-US" altLang="en-US" i="1" baseline="-25000" dirty="0"/>
              <a:t>i </a:t>
            </a:r>
            <a:r>
              <a:rPr lang="en-US" altLang="en-US" baseline="-25000" dirty="0"/>
              <a:t>+1</a:t>
            </a:r>
            <a:r>
              <a:rPr lang="en-US" altLang="en-US" dirty="0"/>
              <a:t> can obtain its needed resources, and so on </a:t>
            </a: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9E27B5FF-B4F4-4F92-A75E-BC83298532DA}"/>
              </a:ext>
            </a:extLst>
          </p:cNvPr>
          <p:cNvSpPr>
            <a:spLocks noGrp="1" noChangeArrowheads="1"/>
          </p:cNvSpPr>
          <p:nvPr>
            <p:ph type="title"/>
          </p:nvPr>
        </p:nvSpPr>
        <p:spPr>
          <a:xfrm>
            <a:off x="1981200" y="236380"/>
            <a:ext cx="8229600" cy="576263"/>
          </a:xfrm>
        </p:spPr>
        <p:txBody>
          <a:bodyPr/>
          <a:lstStyle/>
          <a:p>
            <a:pPr eaLnBrk="1" hangingPunct="1"/>
            <a:r>
              <a:rPr lang="en-US" altLang="en-US" dirty="0"/>
              <a:t>Basic Facts</a:t>
            </a:r>
          </a:p>
        </p:txBody>
      </p:sp>
      <p:sp>
        <p:nvSpPr>
          <p:cNvPr id="33794" name="Rectangle 3">
            <a:extLst>
              <a:ext uri="{FF2B5EF4-FFF2-40B4-BE49-F238E27FC236}">
                <a16:creationId xmlns:a16="http://schemas.microsoft.com/office/drawing/2014/main" id="{015BDF1D-C0EA-4FC7-A293-BF12CBE7CCDF}"/>
              </a:ext>
            </a:extLst>
          </p:cNvPr>
          <p:cNvSpPr>
            <a:spLocks noGrp="1" noChangeArrowheads="1"/>
          </p:cNvSpPr>
          <p:nvPr>
            <p:ph type="body" idx="1"/>
          </p:nvPr>
        </p:nvSpPr>
        <p:spPr>
          <a:xfrm>
            <a:off x="2446338" y="1190625"/>
            <a:ext cx="7652495" cy="4414838"/>
          </a:xfrm>
        </p:spPr>
        <p:txBody>
          <a:bodyPr/>
          <a:lstStyle/>
          <a:p>
            <a:r>
              <a:rPr lang="en-US" altLang="en-US" dirty="0"/>
              <a:t>If a system is in safe state </a:t>
            </a:r>
            <a:r>
              <a:rPr lang="en-US" altLang="en-US" dirty="0">
                <a:sym typeface="Symbol" panose="05050102010706020507" pitchFamily="18" charset="2"/>
              </a:rPr>
              <a:t> no deadlocks</a:t>
            </a:r>
            <a:br>
              <a:rPr lang="en-US" altLang="en-US" dirty="0">
                <a:sym typeface="Symbol" panose="05050102010706020507" pitchFamily="18" charset="2"/>
              </a:rPr>
            </a:br>
            <a:endParaRPr lang="en-US" altLang="en-US" dirty="0">
              <a:sym typeface="Symbol" panose="05050102010706020507" pitchFamily="18" charset="2"/>
            </a:endParaRPr>
          </a:p>
          <a:p>
            <a:r>
              <a:rPr lang="en-US" altLang="en-US" dirty="0">
                <a:sym typeface="Symbol" panose="05050102010706020507" pitchFamily="18" charset="2"/>
              </a:rPr>
              <a:t>If a system is in unsafe state  possibility of deadlock</a:t>
            </a:r>
            <a:br>
              <a:rPr lang="en-US" altLang="en-US" dirty="0">
                <a:sym typeface="Symbol" panose="05050102010706020507" pitchFamily="18" charset="2"/>
              </a:rPr>
            </a:br>
            <a:endParaRPr lang="en-US" altLang="en-US" dirty="0">
              <a:sym typeface="Symbol" panose="05050102010706020507" pitchFamily="18" charset="2"/>
            </a:endParaRPr>
          </a:p>
          <a:p>
            <a:r>
              <a:rPr lang="en-US" altLang="en-US" dirty="0">
                <a:sym typeface="Symbol" panose="05050102010706020507" pitchFamily="18" charset="2"/>
              </a:rPr>
              <a:t>Avoidance  ensure that a system will never enter an unsafe state.</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8833C35E-A99A-45F7-A732-34E0D4573E53}"/>
              </a:ext>
            </a:extLst>
          </p:cNvPr>
          <p:cNvSpPr>
            <a:spLocks noGrp="1" noChangeArrowheads="1"/>
          </p:cNvSpPr>
          <p:nvPr>
            <p:ph type="title"/>
          </p:nvPr>
        </p:nvSpPr>
        <p:spPr>
          <a:xfrm>
            <a:off x="2370138" y="225461"/>
            <a:ext cx="7840662" cy="576262"/>
          </a:xfrm>
        </p:spPr>
        <p:txBody>
          <a:bodyPr/>
          <a:lstStyle/>
          <a:p>
            <a:pPr eaLnBrk="1" hangingPunct="1"/>
            <a:r>
              <a:rPr lang="en-US" altLang="en-US" dirty="0"/>
              <a:t>Safe, Unsafe, Deadlock State </a:t>
            </a:r>
          </a:p>
        </p:txBody>
      </p:sp>
      <p:pic>
        <p:nvPicPr>
          <p:cNvPr id="35842" name="Picture 1">
            <a:extLst>
              <a:ext uri="{FF2B5EF4-FFF2-40B4-BE49-F238E27FC236}">
                <a16:creationId xmlns:a16="http://schemas.microsoft.com/office/drawing/2014/main" id="{138FEED4-3700-4E13-BB16-66A99CC6BD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1462089"/>
            <a:ext cx="43529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D3210E7-ED94-41D3-A580-4892C80D7718}"/>
              </a:ext>
            </a:extLst>
          </p:cNvPr>
          <p:cNvSpPr>
            <a:spLocks noGrp="1" noChangeArrowheads="1"/>
          </p:cNvSpPr>
          <p:nvPr>
            <p:ph type="title"/>
          </p:nvPr>
        </p:nvSpPr>
        <p:spPr>
          <a:xfrm>
            <a:off x="2565400" y="241336"/>
            <a:ext cx="7645400" cy="576262"/>
          </a:xfrm>
        </p:spPr>
        <p:txBody>
          <a:bodyPr/>
          <a:lstStyle/>
          <a:p>
            <a:pPr eaLnBrk="1" hangingPunct="1"/>
            <a:r>
              <a:rPr lang="en-US" altLang="en-US" dirty="0"/>
              <a:t>Avoidance Algorithms</a:t>
            </a:r>
          </a:p>
        </p:txBody>
      </p:sp>
      <p:sp>
        <p:nvSpPr>
          <p:cNvPr id="37890" name="Rectangle 3">
            <a:extLst>
              <a:ext uri="{FF2B5EF4-FFF2-40B4-BE49-F238E27FC236}">
                <a16:creationId xmlns:a16="http://schemas.microsoft.com/office/drawing/2014/main" id="{03BE1552-DFDD-4C2D-ABAD-33391FB8DAF6}"/>
              </a:ext>
            </a:extLst>
          </p:cNvPr>
          <p:cNvSpPr>
            <a:spLocks noGrp="1" noChangeArrowheads="1"/>
          </p:cNvSpPr>
          <p:nvPr>
            <p:ph type="body" idx="1"/>
          </p:nvPr>
        </p:nvSpPr>
        <p:spPr>
          <a:xfrm>
            <a:off x="2430463" y="1171575"/>
            <a:ext cx="6659562" cy="4483100"/>
          </a:xfrm>
        </p:spPr>
        <p:txBody>
          <a:bodyPr/>
          <a:lstStyle/>
          <a:p>
            <a:r>
              <a:rPr lang="en-US" altLang="en-US" dirty="0"/>
              <a:t>Single instance of a resource type</a:t>
            </a:r>
          </a:p>
          <a:p>
            <a:pPr lvl="1"/>
            <a:r>
              <a:rPr lang="en-US" altLang="en-US" dirty="0"/>
              <a:t>Use a resource-allocation graph</a:t>
            </a:r>
          </a:p>
          <a:p>
            <a:pPr lvl="1">
              <a:buFont typeface="Monotype Sorts" pitchFamily="-84" charset="2"/>
              <a:buNone/>
            </a:pPr>
            <a:endParaRPr lang="en-US" altLang="en-US" dirty="0"/>
          </a:p>
          <a:p>
            <a:r>
              <a:rPr lang="en-US" altLang="en-US" dirty="0"/>
              <a:t>Multiple instances of a resource type</a:t>
            </a:r>
          </a:p>
          <a:p>
            <a:pPr lvl="1"/>
            <a:r>
              <a:rPr lang="en-US" altLang="en-US" dirty="0"/>
              <a:t> Use the Banker</a:t>
            </a:r>
            <a:r>
              <a:rPr lang="ja-JP" altLang="en-US" dirty="0"/>
              <a:t>’</a:t>
            </a:r>
            <a:r>
              <a:rPr lang="en-US" altLang="ja-JP" dirty="0"/>
              <a:t>s Algorithm</a:t>
            </a:r>
            <a:endParaRPr lang="en-US" altLang="en-US"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462E1847-7FBC-4E3E-907B-AD5F78E08F0D}"/>
              </a:ext>
            </a:extLst>
          </p:cNvPr>
          <p:cNvSpPr>
            <a:spLocks noGrp="1" noChangeArrowheads="1"/>
          </p:cNvSpPr>
          <p:nvPr>
            <p:ph type="title"/>
          </p:nvPr>
        </p:nvSpPr>
        <p:spPr>
          <a:xfrm>
            <a:off x="2507989" y="235762"/>
            <a:ext cx="7831138" cy="576262"/>
          </a:xfrm>
        </p:spPr>
        <p:txBody>
          <a:bodyPr/>
          <a:lstStyle/>
          <a:p>
            <a:pPr eaLnBrk="1" hangingPunct="1"/>
            <a:r>
              <a:rPr lang="en-US" altLang="en-US" dirty="0"/>
              <a:t>Resource-Allocation Graph Scheme</a:t>
            </a:r>
          </a:p>
        </p:txBody>
      </p:sp>
      <p:sp>
        <p:nvSpPr>
          <p:cNvPr id="39938" name="Rectangle 3">
            <a:extLst>
              <a:ext uri="{FF2B5EF4-FFF2-40B4-BE49-F238E27FC236}">
                <a16:creationId xmlns:a16="http://schemas.microsoft.com/office/drawing/2014/main" id="{86FC01CE-3998-490A-BDE6-3A6213797806}"/>
              </a:ext>
            </a:extLst>
          </p:cNvPr>
          <p:cNvSpPr>
            <a:spLocks noGrp="1" noChangeArrowheads="1"/>
          </p:cNvSpPr>
          <p:nvPr>
            <p:ph type="body" idx="1"/>
          </p:nvPr>
        </p:nvSpPr>
        <p:spPr>
          <a:xfrm>
            <a:off x="2382838" y="1155700"/>
            <a:ext cx="7697333" cy="4483100"/>
          </a:xfrm>
        </p:spPr>
        <p:txBody>
          <a:bodyPr/>
          <a:lstStyle/>
          <a:p>
            <a:r>
              <a:rPr lang="en-US" altLang="en-US" b="1" dirty="0">
                <a:solidFill>
                  <a:srgbClr val="006699"/>
                </a:solidFill>
                <a:latin typeface="+mj-lt"/>
              </a:rPr>
              <a:t>Claim edge </a:t>
            </a:r>
            <a:r>
              <a:rPr lang="en-US" altLang="en-US" i="1" dirty="0"/>
              <a:t>P</a:t>
            </a:r>
            <a:r>
              <a:rPr lang="en-US" altLang="en-US" i="1" baseline="-25000" dirty="0"/>
              <a:t>i</a:t>
            </a:r>
            <a:r>
              <a:rPr lang="en-US" altLang="en-US" dirty="0"/>
              <a:t> </a:t>
            </a:r>
            <a:r>
              <a:rPr lang="en-US" altLang="en-US" dirty="0">
                <a:sym typeface="Symbol" panose="05050102010706020507" pitchFamily="18" charset="2"/>
              </a:rPr>
              <a:t> </a:t>
            </a:r>
            <a:r>
              <a:rPr lang="en-US" altLang="en-US" i="1" dirty="0" err="1">
                <a:sym typeface="Symbol" panose="05050102010706020507" pitchFamily="18" charset="2"/>
              </a:rPr>
              <a:t>R</a:t>
            </a:r>
            <a:r>
              <a:rPr lang="en-US" altLang="en-US" i="1" baseline="-25000" dirty="0" err="1">
                <a:sym typeface="Symbol" panose="05050102010706020507" pitchFamily="18" charset="2"/>
              </a:rPr>
              <a:t>j</a:t>
            </a:r>
            <a:r>
              <a:rPr lang="en-US" altLang="en-US" dirty="0">
                <a:sym typeface="Symbol" panose="05050102010706020507" pitchFamily="18" charset="2"/>
              </a:rPr>
              <a:t> indicated that process </a:t>
            </a:r>
            <a:r>
              <a:rPr lang="en-US" altLang="en-US" i="1" dirty="0" err="1">
                <a:sym typeface="Symbol" panose="05050102010706020507" pitchFamily="18" charset="2"/>
              </a:rPr>
              <a:t>P</a:t>
            </a:r>
            <a:r>
              <a:rPr lang="en-US" altLang="en-US" i="1" baseline="-25000" dirty="0" err="1">
                <a:sym typeface="Symbol" panose="05050102010706020507" pitchFamily="18" charset="2"/>
              </a:rPr>
              <a:t>j</a:t>
            </a:r>
            <a:r>
              <a:rPr lang="en-US" altLang="en-US" dirty="0">
                <a:sym typeface="Symbol" panose="05050102010706020507" pitchFamily="18" charset="2"/>
              </a:rPr>
              <a:t> may request resource </a:t>
            </a:r>
            <a:r>
              <a:rPr lang="en-US" altLang="en-US" i="1" dirty="0" err="1">
                <a:sym typeface="Symbol" panose="05050102010706020507" pitchFamily="18" charset="2"/>
              </a:rPr>
              <a:t>R</a:t>
            </a:r>
            <a:r>
              <a:rPr lang="en-US" altLang="en-US" i="1" baseline="-25000" dirty="0" err="1">
                <a:sym typeface="Symbol" panose="05050102010706020507" pitchFamily="18" charset="2"/>
              </a:rPr>
              <a:t>j</a:t>
            </a:r>
            <a:r>
              <a:rPr lang="en-US" altLang="en-US" dirty="0">
                <a:sym typeface="Symbol" panose="05050102010706020507" pitchFamily="18" charset="2"/>
              </a:rPr>
              <a:t>; represented by a dashed line</a:t>
            </a:r>
          </a:p>
          <a:p>
            <a:r>
              <a:rPr lang="en-US" altLang="en-US" dirty="0">
                <a:sym typeface="Symbol" panose="05050102010706020507" pitchFamily="18" charset="2"/>
              </a:rPr>
              <a:t>Claim edge converts to request edge when a process requests a resource</a:t>
            </a:r>
          </a:p>
          <a:p>
            <a:r>
              <a:rPr lang="en-US" altLang="en-US" dirty="0">
                <a:sym typeface="Symbol" panose="05050102010706020507" pitchFamily="18" charset="2"/>
              </a:rPr>
              <a:t>Request edge converted to an assignment edge when the  resource is allocated to the process</a:t>
            </a:r>
          </a:p>
          <a:p>
            <a:r>
              <a:rPr lang="en-US" altLang="en-US" dirty="0">
                <a:sym typeface="Symbol" panose="05050102010706020507" pitchFamily="18" charset="2"/>
              </a:rPr>
              <a:t>When a resource is released by a process, assignment edge reconverts to a claim edge</a:t>
            </a:r>
          </a:p>
          <a:p>
            <a:r>
              <a:rPr lang="en-US" altLang="en-US" dirty="0">
                <a:sym typeface="Symbol" panose="05050102010706020507" pitchFamily="18" charset="2"/>
              </a:rPr>
              <a:t>Resources must be claimed </a:t>
            </a:r>
            <a:r>
              <a:rPr lang="en-US" altLang="en-US" i="1" dirty="0">
                <a:sym typeface="Symbol" panose="05050102010706020507" pitchFamily="18" charset="2"/>
              </a:rPr>
              <a:t>a priori</a:t>
            </a:r>
            <a:r>
              <a:rPr lang="en-US" altLang="en-US" dirty="0">
                <a:sym typeface="Symbol" panose="05050102010706020507" pitchFamily="18" charset="2"/>
              </a:rPr>
              <a:t> in the system</a:t>
            </a:r>
            <a:endParaRPr lang="en-US" altLang="en-US"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69641F8-B5ED-4701-ADC4-AF8830265D8A}"/>
              </a:ext>
            </a:extLst>
          </p:cNvPr>
          <p:cNvSpPr>
            <a:spLocks noGrp="1" noChangeArrowheads="1"/>
          </p:cNvSpPr>
          <p:nvPr>
            <p:ph type="title"/>
          </p:nvPr>
        </p:nvSpPr>
        <p:spPr>
          <a:xfrm>
            <a:off x="2088080" y="355636"/>
            <a:ext cx="8224837" cy="457200"/>
          </a:xfrm>
        </p:spPr>
        <p:txBody>
          <a:bodyPr/>
          <a:lstStyle/>
          <a:p>
            <a:pPr eaLnBrk="1" hangingPunct="1"/>
            <a:r>
              <a:rPr lang="en-US" altLang="en-US" dirty="0"/>
              <a:t>Resource-Allocation Graph</a:t>
            </a:r>
          </a:p>
        </p:txBody>
      </p:sp>
      <p:pic>
        <p:nvPicPr>
          <p:cNvPr id="41986" name="Picture 1">
            <a:extLst>
              <a:ext uri="{FF2B5EF4-FFF2-40B4-BE49-F238E27FC236}">
                <a16:creationId xmlns:a16="http://schemas.microsoft.com/office/drawing/2014/main" id="{971D754B-5ADF-443C-9EFE-EC7015D917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52078" y="1423697"/>
            <a:ext cx="3662363"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FB73D6D1-D7A9-4A37-BC41-6815A8C70DF7}"/>
              </a:ext>
            </a:extLst>
          </p:cNvPr>
          <p:cNvSpPr>
            <a:spLocks noGrp="1" noChangeArrowheads="1"/>
          </p:cNvSpPr>
          <p:nvPr>
            <p:ph type="title"/>
          </p:nvPr>
        </p:nvSpPr>
        <p:spPr>
          <a:xfrm>
            <a:off x="2431953" y="353656"/>
            <a:ext cx="8243887" cy="457200"/>
          </a:xfrm>
        </p:spPr>
        <p:txBody>
          <a:bodyPr/>
          <a:lstStyle/>
          <a:p>
            <a:pPr eaLnBrk="1" hangingPunct="1"/>
            <a:r>
              <a:rPr lang="en-US" altLang="en-US" sz="2800" dirty="0"/>
              <a:t>Unsafe State In Resource-Allocation Graph</a:t>
            </a:r>
          </a:p>
        </p:txBody>
      </p:sp>
      <p:pic>
        <p:nvPicPr>
          <p:cNvPr id="44034" name="Picture 1">
            <a:extLst>
              <a:ext uri="{FF2B5EF4-FFF2-40B4-BE49-F238E27FC236}">
                <a16:creationId xmlns:a16="http://schemas.microsoft.com/office/drawing/2014/main" id="{F5B9B755-77BC-48DD-8A47-C57BD11236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3876" y="1438276"/>
            <a:ext cx="39020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FB8F846-16AC-4967-ACDC-17AEF923DCDF}"/>
              </a:ext>
            </a:extLst>
          </p:cNvPr>
          <p:cNvSpPr>
            <a:spLocks noGrp="1" noChangeArrowheads="1"/>
          </p:cNvSpPr>
          <p:nvPr>
            <p:ph type="title"/>
          </p:nvPr>
        </p:nvSpPr>
        <p:spPr>
          <a:xfrm>
            <a:off x="2556747" y="234792"/>
            <a:ext cx="7656512" cy="576262"/>
          </a:xfrm>
        </p:spPr>
        <p:txBody>
          <a:bodyPr/>
          <a:lstStyle/>
          <a:p>
            <a:pPr eaLnBrk="1" hangingPunct="1"/>
            <a:r>
              <a:rPr lang="en-US" altLang="en-US" dirty="0"/>
              <a:t>Resource-Allocation Graph Algorithm</a:t>
            </a:r>
          </a:p>
        </p:txBody>
      </p:sp>
      <p:sp>
        <p:nvSpPr>
          <p:cNvPr id="46082" name="Rectangle 3">
            <a:extLst>
              <a:ext uri="{FF2B5EF4-FFF2-40B4-BE49-F238E27FC236}">
                <a16:creationId xmlns:a16="http://schemas.microsoft.com/office/drawing/2014/main" id="{0A7AE779-FF63-41A9-B5BD-D519561ABD9E}"/>
              </a:ext>
            </a:extLst>
          </p:cNvPr>
          <p:cNvSpPr>
            <a:spLocks noGrp="1" noChangeArrowheads="1"/>
          </p:cNvSpPr>
          <p:nvPr>
            <p:ph type="body" idx="1"/>
          </p:nvPr>
        </p:nvSpPr>
        <p:spPr>
          <a:xfrm>
            <a:off x="2349015" y="1187451"/>
            <a:ext cx="7656512" cy="4303713"/>
          </a:xfrm>
        </p:spPr>
        <p:txBody>
          <a:bodyPr/>
          <a:lstStyle/>
          <a:p>
            <a:r>
              <a:rPr lang="en-US" altLang="en-US" dirty="0"/>
              <a:t>Suppose that process</a:t>
            </a:r>
            <a:r>
              <a:rPr lang="en-US" altLang="en-US" i="1" dirty="0"/>
              <a:t> P</a:t>
            </a:r>
            <a:r>
              <a:rPr lang="en-US" altLang="en-US" i="1" baseline="-25000" dirty="0"/>
              <a:t>i</a:t>
            </a:r>
            <a:r>
              <a:rPr lang="en-US" altLang="en-US" dirty="0"/>
              <a:t> requests a resource </a:t>
            </a:r>
            <a:r>
              <a:rPr lang="en-US" altLang="en-US" i="1" dirty="0" err="1">
                <a:sym typeface="Symbol" panose="05050102010706020507" pitchFamily="18" charset="2"/>
              </a:rPr>
              <a:t>R</a:t>
            </a:r>
            <a:r>
              <a:rPr lang="en-US" altLang="en-US" i="1" baseline="-25000" dirty="0" err="1">
                <a:sym typeface="Symbol" panose="05050102010706020507" pitchFamily="18" charset="2"/>
              </a:rPr>
              <a:t>j</a:t>
            </a:r>
            <a:endParaRPr lang="en-US" altLang="en-US" i="1" baseline="-25000" dirty="0">
              <a:sym typeface="Symbol" panose="05050102010706020507" pitchFamily="18" charset="2"/>
            </a:endParaRPr>
          </a:p>
          <a:p>
            <a:r>
              <a:rPr lang="en-US" altLang="en-US" dirty="0">
                <a:sym typeface="Symbol" panose="05050102010706020507" pitchFamily="18" charset="2"/>
              </a:rPr>
              <a:t>The request can be granted only if converting the request edge to an assignment edge does not result in the formation of a cycle in the resource allocation graph</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29A3144D-3E55-44DD-99C2-5A8149921420}"/>
              </a:ext>
            </a:extLst>
          </p:cNvPr>
          <p:cNvSpPr>
            <a:spLocks noGrp="1" noChangeArrowheads="1"/>
          </p:cNvSpPr>
          <p:nvPr>
            <p:ph type="title"/>
          </p:nvPr>
        </p:nvSpPr>
        <p:spPr>
          <a:xfrm>
            <a:off x="2438400" y="238549"/>
            <a:ext cx="7772400" cy="576262"/>
          </a:xfrm>
        </p:spPr>
        <p:txBody>
          <a:bodyPr/>
          <a:lstStyle/>
          <a:p>
            <a:pPr eaLnBrk="1" hangingPunct="1"/>
            <a:r>
              <a:rPr lang="en-US" altLang="en-US" dirty="0"/>
              <a:t>Banker’s Algorithm</a:t>
            </a:r>
          </a:p>
        </p:txBody>
      </p:sp>
      <p:sp>
        <p:nvSpPr>
          <p:cNvPr id="48130" name="Rectangle 3">
            <a:extLst>
              <a:ext uri="{FF2B5EF4-FFF2-40B4-BE49-F238E27FC236}">
                <a16:creationId xmlns:a16="http://schemas.microsoft.com/office/drawing/2014/main" id="{D051B137-35A8-4BCD-B97B-829EA95E2680}"/>
              </a:ext>
            </a:extLst>
          </p:cNvPr>
          <p:cNvSpPr>
            <a:spLocks noGrp="1" noChangeArrowheads="1"/>
          </p:cNvSpPr>
          <p:nvPr>
            <p:ph type="body" idx="1"/>
          </p:nvPr>
        </p:nvSpPr>
        <p:spPr>
          <a:xfrm>
            <a:off x="2382838" y="1128714"/>
            <a:ext cx="7706664" cy="4441825"/>
          </a:xfrm>
        </p:spPr>
        <p:txBody>
          <a:bodyPr/>
          <a:lstStyle/>
          <a:p>
            <a:r>
              <a:rPr lang="en-US" altLang="en-US" dirty="0"/>
              <a:t>Multiple instances of resources</a:t>
            </a:r>
            <a:br>
              <a:rPr lang="en-US" altLang="en-US" dirty="0"/>
            </a:br>
            <a:endParaRPr lang="en-US" altLang="en-US" dirty="0"/>
          </a:p>
          <a:p>
            <a:r>
              <a:rPr lang="en-US" altLang="en-US" dirty="0"/>
              <a:t>Each process must a priori claim maximum use</a:t>
            </a:r>
            <a:br>
              <a:rPr lang="en-US" altLang="en-US" dirty="0"/>
            </a:br>
            <a:endParaRPr lang="en-US" altLang="en-US" dirty="0"/>
          </a:p>
          <a:p>
            <a:r>
              <a:rPr lang="en-US" altLang="en-US" dirty="0"/>
              <a:t>When a process requests a resource it may have to wait  </a:t>
            </a:r>
            <a:br>
              <a:rPr lang="en-US" altLang="en-US" dirty="0"/>
            </a:br>
            <a:endParaRPr lang="en-US" altLang="en-US" dirty="0"/>
          </a:p>
          <a:p>
            <a:r>
              <a:rPr lang="en-US" altLang="en-US" dirty="0"/>
              <a:t>When a process gets all its resources it must return them in a finite amount of time</a:t>
            </a: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87FA0DF4-BE04-4A21-8DF8-1258C2593E40}"/>
              </a:ext>
            </a:extLst>
          </p:cNvPr>
          <p:cNvSpPr>
            <a:spLocks noGrp="1" noChangeArrowheads="1"/>
          </p:cNvSpPr>
          <p:nvPr>
            <p:ph type="title"/>
          </p:nvPr>
        </p:nvSpPr>
        <p:spPr>
          <a:xfrm>
            <a:off x="2588237" y="383009"/>
            <a:ext cx="7586662" cy="431800"/>
          </a:xfrm>
        </p:spPr>
        <p:txBody>
          <a:bodyPr/>
          <a:lstStyle/>
          <a:p>
            <a:pPr eaLnBrk="1" hangingPunct="1"/>
            <a:r>
              <a:rPr lang="en-US" altLang="en-US" sz="2800" dirty="0"/>
              <a:t>Data Structures for the Banker</a:t>
            </a:r>
            <a:r>
              <a:rPr lang="ja-JP" altLang="en-US" sz="2800" dirty="0"/>
              <a:t>’</a:t>
            </a:r>
            <a:r>
              <a:rPr lang="en-US" altLang="ja-JP" sz="2800" dirty="0"/>
              <a:t>s Algorithm </a:t>
            </a:r>
            <a:endParaRPr lang="en-US" altLang="en-US" sz="2800" dirty="0"/>
          </a:p>
        </p:txBody>
      </p:sp>
      <p:sp>
        <p:nvSpPr>
          <p:cNvPr id="50178" name="Rectangle 3">
            <a:extLst>
              <a:ext uri="{FF2B5EF4-FFF2-40B4-BE49-F238E27FC236}">
                <a16:creationId xmlns:a16="http://schemas.microsoft.com/office/drawing/2014/main" id="{9D3FB76A-D010-4081-9D81-A9865380F002}"/>
              </a:ext>
            </a:extLst>
          </p:cNvPr>
          <p:cNvSpPr>
            <a:spLocks noGrp="1" noChangeArrowheads="1"/>
          </p:cNvSpPr>
          <p:nvPr>
            <p:ph type="body" idx="1"/>
          </p:nvPr>
        </p:nvSpPr>
        <p:spPr>
          <a:xfrm>
            <a:off x="2716213" y="1654175"/>
            <a:ext cx="7370762" cy="4387850"/>
          </a:xfrm>
        </p:spPr>
        <p:txBody>
          <a:bodyPr/>
          <a:lstStyle/>
          <a:p>
            <a:r>
              <a:rPr lang="en-US" altLang="en-US" b="1" dirty="0"/>
              <a:t>Available</a:t>
            </a:r>
            <a:r>
              <a:rPr lang="en-US" altLang="en-US" i="1" dirty="0"/>
              <a:t>:</a:t>
            </a:r>
            <a:r>
              <a:rPr lang="en-US" altLang="en-US" dirty="0"/>
              <a:t>  Vector of length </a:t>
            </a:r>
            <a:r>
              <a:rPr lang="en-US" altLang="en-US" i="1" dirty="0"/>
              <a:t>m</a:t>
            </a:r>
            <a:r>
              <a:rPr lang="en-US" altLang="en-US" dirty="0"/>
              <a:t>. If available [</a:t>
            </a:r>
            <a:r>
              <a:rPr lang="en-US" altLang="en-US" i="1" dirty="0"/>
              <a:t>j</a:t>
            </a:r>
            <a:r>
              <a:rPr lang="en-US" altLang="en-US" dirty="0"/>
              <a:t>] = </a:t>
            </a:r>
            <a:r>
              <a:rPr lang="en-US" altLang="en-US" i="1" dirty="0"/>
              <a:t>k</a:t>
            </a:r>
            <a:r>
              <a:rPr lang="en-US" altLang="en-US" dirty="0"/>
              <a:t>, there are</a:t>
            </a:r>
            <a:r>
              <a:rPr lang="en-US" altLang="en-US" i="1" dirty="0"/>
              <a:t> k</a:t>
            </a:r>
            <a:r>
              <a:rPr lang="en-US" altLang="en-US" dirty="0"/>
              <a:t> instances of resource type </a:t>
            </a:r>
            <a:r>
              <a:rPr lang="en-US" altLang="en-US" i="1" dirty="0" err="1"/>
              <a:t>R</a:t>
            </a:r>
            <a:r>
              <a:rPr lang="en-US" altLang="en-US" i="1" baseline="-25000" dirty="0" err="1"/>
              <a:t>j</a:t>
            </a:r>
            <a:r>
              <a:rPr lang="en-US" altLang="en-US" baseline="-25000" dirty="0"/>
              <a:t>  </a:t>
            </a:r>
            <a:r>
              <a:rPr lang="en-US" altLang="en-US" dirty="0"/>
              <a:t>available</a:t>
            </a:r>
          </a:p>
          <a:p>
            <a:endParaRPr lang="en-US" altLang="en-US" sz="800" dirty="0"/>
          </a:p>
          <a:p>
            <a:r>
              <a:rPr lang="en-US" altLang="en-US" b="1" dirty="0">
                <a:solidFill>
                  <a:srgbClr val="000000"/>
                </a:solidFill>
              </a:rPr>
              <a:t>Max</a:t>
            </a:r>
            <a:r>
              <a:rPr lang="en-US" altLang="en-US" i="1" dirty="0"/>
              <a:t>: n x m</a:t>
            </a:r>
            <a:r>
              <a:rPr lang="en-US" altLang="en-US" dirty="0"/>
              <a:t> matrix.  If </a:t>
            </a:r>
            <a:r>
              <a:rPr lang="en-US" altLang="en-US" i="1" dirty="0"/>
              <a:t>Max </a:t>
            </a:r>
            <a:r>
              <a:rPr lang="en-US" altLang="en-US" dirty="0"/>
              <a:t>[</a:t>
            </a:r>
            <a:r>
              <a:rPr lang="en-US" altLang="en-US" i="1" dirty="0" err="1"/>
              <a:t>i,j</a:t>
            </a:r>
            <a:r>
              <a:rPr lang="en-US" altLang="en-US" dirty="0"/>
              <a:t>] = </a:t>
            </a:r>
            <a:r>
              <a:rPr lang="en-US" altLang="en-US" i="1" dirty="0"/>
              <a:t>k</a:t>
            </a:r>
            <a:r>
              <a:rPr lang="en-US" altLang="en-US" dirty="0"/>
              <a:t>, then process </a:t>
            </a:r>
            <a:r>
              <a:rPr lang="en-US" altLang="en-US" i="1" dirty="0"/>
              <a:t>P</a:t>
            </a:r>
            <a:r>
              <a:rPr lang="en-US" altLang="en-US" i="1" baseline="-25000" dirty="0"/>
              <a:t>i</a:t>
            </a:r>
            <a:r>
              <a:rPr lang="en-US" altLang="en-US" i="1" dirty="0"/>
              <a:t> </a:t>
            </a:r>
            <a:r>
              <a:rPr lang="en-US" altLang="en-US" dirty="0"/>
              <a:t>may request at most</a:t>
            </a:r>
            <a:r>
              <a:rPr lang="en-US" altLang="en-US" i="1" dirty="0"/>
              <a:t> k </a:t>
            </a:r>
            <a:r>
              <a:rPr lang="en-US" altLang="en-US" dirty="0"/>
              <a:t>instances of resource type </a:t>
            </a:r>
            <a:r>
              <a:rPr lang="en-US" altLang="en-US" i="1" dirty="0" err="1"/>
              <a:t>R</a:t>
            </a:r>
            <a:r>
              <a:rPr lang="en-US" altLang="en-US" i="1" baseline="-25000" dirty="0" err="1"/>
              <a:t>j</a:t>
            </a:r>
            <a:endParaRPr lang="en-US" altLang="en-US" i="1" baseline="-25000" dirty="0"/>
          </a:p>
          <a:p>
            <a:endParaRPr lang="en-US" altLang="en-US" sz="800" i="1" baseline="-25000" dirty="0"/>
          </a:p>
          <a:p>
            <a:r>
              <a:rPr lang="en-US" altLang="en-US" b="1" dirty="0">
                <a:solidFill>
                  <a:srgbClr val="000000"/>
                </a:solidFill>
              </a:rPr>
              <a:t>Allocation</a:t>
            </a:r>
            <a:r>
              <a:rPr lang="en-US" altLang="en-US" i="1" dirty="0"/>
              <a:t>:  n </a:t>
            </a:r>
            <a:r>
              <a:rPr lang="en-US" altLang="en-US" dirty="0"/>
              <a:t>x</a:t>
            </a:r>
            <a:r>
              <a:rPr lang="en-US" altLang="en-US" i="1" dirty="0"/>
              <a:t> m</a:t>
            </a:r>
            <a:r>
              <a:rPr lang="en-US" altLang="en-US" dirty="0"/>
              <a:t> matrix.  If Allocation[</a:t>
            </a:r>
            <a:r>
              <a:rPr lang="en-US" altLang="en-US" i="1" dirty="0" err="1"/>
              <a:t>i,j</a:t>
            </a:r>
            <a:r>
              <a:rPr lang="en-US" altLang="en-US" dirty="0"/>
              <a:t>] = </a:t>
            </a:r>
            <a:r>
              <a:rPr lang="en-US" altLang="en-US" i="1" dirty="0"/>
              <a:t>k</a:t>
            </a:r>
            <a:r>
              <a:rPr lang="en-US" altLang="en-US" dirty="0"/>
              <a:t> then</a:t>
            </a:r>
            <a:r>
              <a:rPr lang="en-US" altLang="en-US" i="1" dirty="0"/>
              <a:t> P</a:t>
            </a:r>
            <a:r>
              <a:rPr lang="en-US" altLang="en-US" i="1" baseline="-25000" dirty="0"/>
              <a:t>i</a:t>
            </a:r>
            <a:r>
              <a:rPr lang="en-US" altLang="en-US" dirty="0"/>
              <a:t> is currently allocated </a:t>
            </a:r>
            <a:r>
              <a:rPr lang="en-US" altLang="en-US" i="1" dirty="0"/>
              <a:t>k</a:t>
            </a:r>
            <a:r>
              <a:rPr lang="en-US" altLang="en-US" dirty="0"/>
              <a:t> instances of </a:t>
            </a:r>
            <a:r>
              <a:rPr lang="en-US" altLang="en-US" i="1" dirty="0" err="1"/>
              <a:t>R</a:t>
            </a:r>
            <a:r>
              <a:rPr lang="en-US" altLang="en-US" i="1" baseline="-25000" dirty="0" err="1"/>
              <a:t>j</a:t>
            </a:r>
            <a:endParaRPr lang="en-US" altLang="en-US" i="1" baseline="-25000" dirty="0"/>
          </a:p>
          <a:p>
            <a:endParaRPr lang="en-US" altLang="en-US" sz="800" i="1" baseline="-25000" dirty="0"/>
          </a:p>
          <a:p>
            <a:r>
              <a:rPr lang="en-US" altLang="en-US" b="1" dirty="0">
                <a:solidFill>
                  <a:srgbClr val="000000"/>
                </a:solidFill>
              </a:rPr>
              <a:t>Need</a:t>
            </a:r>
            <a:r>
              <a:rPr lang="en-US" altLang="en-US" i="1" dirty="0"/>
              <a:t>:  n </a:t>
            </a:r>
            <a:r>
              <a:rPr lang="en-US" altLang="en-US" dirty="0"/>
              <a:t>x</a:t>
            </a:r>
            <a:r>
              <a:rPr lang="en-US" altLang="en-US" i="1" dirty="0"/>
              <a:t> m</a:t>
            </a:r>
            <a:r>
              <a:rPr lang="en-US" altLang="en-US" dirty="0"/>
              <a:t> matrix. If </a:t>
            </a:r>
            <a:r>
              <a:rPr lang="en-US" altLang="en-US" i="1" dirty="0"/>
              <a:t>Need</a:t>
            </a:r>
            <a:r>
              <a:rPr lang="en-US" altLang="en-US" dirty="0"/>
              <a:t>[</a:t>
            </a:r>
            <a:r>
              <a:rPr lang="en-US" altLang="en-US" i="1" dirty="0" err="1"/>
              <a:t>i,j</a:t>
            </a:r>
            <a:r>
              <a:rPr lang="en-US" altLang="en-US" dirty="0"/>
              <a:t>] =</a:t>
            </a:r>
            <a:r>
              <a:rPr lang="en-US" altLang="en-US" i="1" dirty="0"/>
              <a:t> k</a:t>
            </a:r>
            <a:r>
              <a:rPr lang="en-US" altLang="en-US" dirty="0"/>
              <a:t>, then</a:t>
            </a:r>
            <a:r>
              <a:rPr lang="en-US" altLang="en-US" i="1" dirty="0"/>
              <a:t> P</a:t>
            </a:r>
            <a:r>
              <a:rPr lang="en-US" altLang="en-US" i="1" baseline="-25000" dirty="0"/>
              <a:t>i</a:t>
            </a:r>
            <a:r>
              <a:rPr lang="en-US" altLang="en-US" dirty="0"/>
              <a:t> may need </a:t>
            </a:r>
            <a:r>
              <a:rPr lang="en-US" altLang="en-US" i="1" dirty="0"/>
              <a:t>k</a:t>
            </a:r>
            <a:r>
              <a:rPr lang="en-US" altLang="en-US" dirty="0"/>
              <a:t> more instances of </a:t>
            </a:r>
            <a:r>
              <a:rPr lang="en-US" altLang="en-US" i="1" dirty="0" err="1"/>
              <a:t>R</a:t>
            </a:r>
            <a:r>
              <a:rPr lang="en-US" altLang="en-US" i="1" baseline="-25000" dirty="0" err="1"/>
              <a:t>j</a:t>
            </a:r>
            <a:r>
              <a:rPr lang="en-US" altLang="en-US" baseline="-25000" dirty="0"/>
              <a:t> </a:t>
            </a:r>
            <a:r>
              <a:rPr lang="en-US" altLang="en-US" dirty="0"/>
              <a:t>to complete its task</a:t>
            </a:r>
          </a:p>
          <a:p>
            <a:pPr lvl="2">
              <a:buFont typeface="Webdings" panose="05030102010509060703" pitchFamily="18" charset="2"/>
              <a:buNone/>
            </a:pPr>
            <a:br>
              <a:rPr lang="en-US" altLang="en-US" dirty="0"/>
            </a:br>
            <a:r>
              <a:rPr lang="en-US" altLang="en-US" i="1" dirty="0"/>
              <a:t>Need</a:t>
            </a:r>
            <a:r>
              <a:rPr lang="en-US" altLang="en-US" dirty="0"/>
              <a:t> [</a:t>
            </a:r>
            <a:r>
              <a:rPr lang="en-US" altLang="en-US" i="1" dirty="0" err="1"/>
              <a:t>i,j</a:t>
            </a:r>
            <a:r>
              <a:rPr lang="en-US" altLang="en-US" i="1" dirty="0"/>
              <a:t>]</a:t>
            </a:r>
            <a:r>
              <a:rPr lang="en-US" altLang="en-US" dirty="0"/>
              <a:t> = </a:t>
            </a:r>
            <a:r>
              <a:rPr lang="en-US" altLang="en-US" i="1" dirty="0"/>
              <a:t>Max</a:t>
            </a:r>
            <a:r>
              <a:rPr lang="en-US" altLang="en-US" dirty="0"/>
              <a:t>[</a:t>
            </a:r>
            <a:r>
              <a:rPr lang="en-US" altLang="en-US" i="1" dirty="0" err="1"/>
              <a:t>i,j</a:t>
            </a:r>
            <a:r>
              <a:rPr lang="en-US" altLang="en-US" dirty="0"/>
              <a:t>] – </a:t>
            </a:r>
            <a:r>
              <a:rPr lang="en-US" altLang="en-US" i="1" dirty="0"/>
              <a:t>Allocation</a:t>
            </a:r>
            <a:r>
              <a:rPr lang="en-US" altLang="en-US" dirty="0"/>
              <a:t> [</a:t>
            </a:r>
            <a:r>
              <a:rPr lang="en-US" altLang="en-US" i="1" dirty="0" err="1"/>
              <a:t>i,j</a:t>
            </a:r>
            <a:r>
              <a:rPr lang="en-US" altLang="en-US" dirty="0"/>
              <a:t>]</a:t>
            </a:r>
          </a:p>
        </p:txBody>
      </p:sp>
      <p:sp>
        <p:nvSpPr>
          <p:cNvPr id="50179" name="Text Box 4">
            <a:extLst>
              <a:ext uri="{FF2B5EF4-FFF2-40B4-BE49-F238E27FC236}">
                <a16:creationId xmlns:a16="http://schemas.microsoft.com/office/drawing/2014/main" id="{AE86C5C3-E474-4D7C-8E73-3297B5AF2937}"/>
              </a:ext>
            </a:extLst>
          </p:cNvPr>
          <p:cNvSpPr txBox="1">
            <a:spLocks noChangeArrowheads="1"/>
          </p:cNvSpPr>
          <p:nvPr/>
        </p:nvSpPr>
        <p:spPr bwMode="auto">
          <a:xfrm>
            <a:off x="2474913" y="1106766"/>
            <a:ext cx="70070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Let </a:t>
            </a:r>
            <a:r>
              <a:rPr kumimoji="0" lang="en-US" altLang="en-US" i="1" dirty="0"/>
              <a:t>n</a:t>
            </a:r>
            <a:r>
              <a:rPr kumimoji="0" lang="en-US" altLang="en-US" dirty="0"/>
              <a:t> = number of processes, and </a:t>
            </a:r>
            <a:r>
              <a:rPr kumimoji="0" lang="en-US" altLang="en-US" i="1" dirty="0"/>
              <a:t>m </a:t>
            </a:r>
            <a:r>
              <a:rPr kumimoji="0" lang="en-US" altLang="en-US" dirty="0"/>
              <a:t>= number of resources types.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1981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2346326" y="1169989"/>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2790C097-F637-4E56-9DE9-9732B5BC1693}"/>
              </a:ext>
            </a:extLst>
          </p:cNvPr>
          <p:cNvSpPr>
            <a:spLocks noGrp="1" noChangeArrowheads="1"/>
          </p:cNvSpPr>
          <p:nvPr>
            <p:ph type="title"/>
          </p:nvPr>
        </p:nvSpPr>
        <p:spPr>
          <a:xfrm>
            <a:off x="1981200" y="232005"/>
            <a:ext cx="8229600" cy="576262"/>
          </a:xfrm>
        </p:spPr>
        <p:txBody>
          <a:bodyPr/>
          <a:lstStyle/>
          <a:p>
            <a:pPr eaLnBrk="1" hangingPunct="1"/>
            <a:r>
              <a:rPr lang="en-US" altLang="en-US" dirty="0"/>
              <a:t>Safety Algorithm</a:t>
            </a:r>
          </a:p>
        </p:txBody>
      </p:sp>
      <p:sp>
        <p:nvSpPr>
          <p:cNvPr id="52226" name="Rectangle 3">
            <a:extLst>
              <a:ext uri="{FF2B5EF4-FFF2-40B4-BE49-F238E27FC236}">
                <a16:creationId xmlns:a16="http://schemas.microsoft.com/office/drawing/2014/main" id="{3636911B-2CB1-426E-842A-DA9B0800644E}"/>
              </a:ext>
            </a:extLst>
          </p:cNvPr>
          <p:cNvSpPr>
            <a:spLocks noGrp="1" noChangeArrowheads="1"/>
          </p:cNvSpPr>
          <p:nvPr>
            <p:ph type="body" idx="1"/>
          </p:nvPr>
        </p:nvSpPr>
        <p:spPr>
          <a:xfrm>
            <a:off x="2409825" y="1157289"/>
            <a:ext cx="7372350" cy="4943475"/>
          </a:xfrm>
        </p:spPr>
        <p:txBody>
          <a:bodyPr/>
          <a:lstStyle/>
          <a:p>
            <a:pPr>
              <a:buFont typeface="+mj-lt"/>
              <a:buAutoNum type="arabicPeriod"/>
            </a:pPr>
            <a:r>
              <a:rPr lang="en-US" altLang="en-US" dirty="0"/>
              <a:t>Let </a:t>
            </a:r>
            <a:r>
              <a:rPr lang="en-US" altLang="en-US" b="1" i="1" dirty="0">
                <a:solidFill>
                  <a:srgbClr val="000000"/>
                </a:solidFill>
              </a:rPr>
              <a:t>Work</a:t>
            </a:r>
            <a:r>
              <a:rPr lang="en-US" altLang="en-US" i="1" dirty="0">
                <a:solidFill>
                  <a:srgbClr val="000000"/>
                </a:solidFill>
              </a:rPr>
              <a:t> </a:t>
            </a:r>
            <a:r>
              <a:rPr lang="en-US" altLang="en-US" dirty="0"/>
              <a:t>and </a:t>
            </a:r>
            <a:r>
              <a:rPr lang="en-US" altLang="en-US" b="1" i="1" dirty="0">
                <a:solidFill>
                  <a:srgbClr val="000000"/>
                </a:solidFill>
              </a:rPr>
              <a:t>Finish</a:t>
            </a:r>
            <a:r>
              <a:rPr lang="en-US" altLang="en-US" dirty="0">
                <a:solidFill>
                  <a:srgbClr val="000000"/>
                </a:solidFill>
              </a:rPr>
              <a:t> </a:t>
            </a:r>
            <a:r>
              <a:rPr lang="en-US" altLang="en-US" dirty="0"/>
              <a:t>be vectors of length</a:t>
            </a:r>
            <a:r>
              <a:rPr lang="en-US" altLang="en-US" i="1" dirty="0"/>
              <a:t> m</a:t>
            </a:r>
            <a:r>
              <a:rPr lang="en-US" altLang="en-US" dirty="0"/>
              <a:t> and</a:t>
            </a:r>
            <a:r>
              <a:rPr lang="en-US" altLang="en-US" i="1" dirty="0"/>
              <a:t> n</a:t>
            </a:r>
            <a:r>
              <a:rPr lang="en-US" altLang="en-US" dirty="0"/>
              <a:t>, respectively.  Initialize:</a:t>
            </a:r>
          </a:p>
          <a:p>
            <a:pPr marL="1543050" lvl="3" indent="-342900">
              <a:lnSpc>
                <a:spcPct val="90000"/>
              </a:lnSpc>
              <a:buNone/>
            </a:pPr>
            <a:r>
              <a:rPr lang="en-US" altLang="en-US" b="1" i="1" dirty="0"/>
              <a:t>Work </a:t>
            </a:r>
            <a:r>
              <a:rPr lang="en-US" altLang="en-US" b="1" dirty="0"/>
              <a:t>= </a:t>
            </a:r>
            <a:r>
              <a:rPr lang="en-US" altLang="en-US" b="1" i="1" dirty="0"/>
              <a:t>Available</a:t>
            </a:r>
          </a:p>
          <a:p>
            <a:pPr marL="1543050" lvl="3" indent="-342900">
              <a:lnSpc>
                <a:spcPct val="90000"/>
              </a:lnSpc>
              <a:buNone/>
            </a:pPr>
            <a:r>
              <a:rPr lang="en-US" altLang="en-US" b="1" i="1" dirty="0"/>
              <a:t>Finish </a:t>
            </a:r>
            <a:r>
              <a:rPr lang="en-US" altLang="en-US" b="1" dirty="0"/>
              <a:t>[</a:t>
            </a:r>
            <a:r>
              <a:rPr lang="en-US" altLang="en-US" b="1" i="1" dirty="0"/>
              <a:t>i</a:t>
            </a:r>
            <a:r>
              <a:rPr lang="en-US" altLang="en-US" b="1" dirty="0"/>
              <a:t>] =</a:t>
            </a:r>
            <a:r>
              <a:rPr lang="en-US" altLang="en-US" b="1" i="1" dirty="0"/>
              <a:t> false </a:t>
            </a:r>
            <a:r>
              <a:rPr lang="en-US" altLang="en-US" b="1" dirty="0"/>
              <a:t>for</a:t>
            </a:r>
            <a:r>
              <a:rPr lang="en-US" altLang="en-US" b="1" i="1" dirty="0"/>
              <a:t> i</a:t>
            </a:r>
            <a:r>
              <a:rPr lang="en-US" altLang="en-US" b="1" dirty="0"/>
              <a:t> = 0, 1, …, </a:t>
            </a:r>
            <a:r>
              <a:rPr lang="en-US" altLang="en-US" b="1" i="1" dirty="0"/>
              <a:t>n- </a:t>
            </a:r>
            <a:r>
              <a:rPr lang="en-US" altLang="en-US" b="1" dirty="0"/>
              <a:t>1</a:t>
            </a:r>
          </a:p>
          <a:p>
            <a:pPr marL="1543050" lvl="3" indent="-342900">
              <a:lnSpc>
                <a:spcPct val="90000"/>
              </a:lnSpc>
              <a:buNone/>
            </a:pPr>
            <a:endParaRPr lang="en-US" altLang="en-US" sz="800" dirty="0"/>
          </a:p>
          <a:p>
            <a:pPr>
              <a:lnSpc>
                <a:spcPct val="90000"/>
              </a:lnSpc>
              <a:buFont typeface="+mj-lt"/>
              <a:buAutoNum type="arabicPeriod"/>
            </a:pPr>
            <a:r>
              <a:rPr lang="en-US" altLang="en-US" dirty="0"/>
              <a:t>Find an </a:t>
            </a:r>
            <a:r>
              <a:rPr lang="en-US" altLang="en-US" b="1" i="1" dirty="0"/>
              <a:t>i</a:t>
            </a:r>
            <a:r>
              <a:rPr lang="en-US" altLang="en-US" i="1" dirty="0"/>
              <a:t> </a:t>
            </a:r>
            <a:r>
              <a:rPr lang="en-US" altLang="en-US" dirty="0"/>
              <a:t>such that both: </a:t>
            </a:r>
          </a:p>
          <a:p>
            <a:pPr marL="800100" lvl="1" indent="-342900">
              <a:lnSpc>
                <a:spcPct val="90000"/>
              </a:lnSpc>
              <a:buNone/>
            </a:pPr>
            <a:r>
              <a:rPr lang="en-US" altLang="en-US" dirty="0"/>
              <a:t>  (a) </a:t>
            </a:r>
            <a:r>
              <a:rPr lang="en-US" altLang="en-US" b="1" i="1" dirty="0"/>
              <a:t>Finish</a:t>
            </a:r>
            <a:r>
              <a:rPr lang="en-US" altLang="en-US" b="1" dirty="0"/>
              <a:t> [</a:t>
            </a:r>
            <a:r>
              <a:rPr lang="en-US" altLang="en-US" b="1" i="1" dirty="0"/>
              <a:t>i</a:t>
            </a:r>
            <a:r>
              <a:rPr lang="en-US" altLang="en-US" b="1" dirty="0"/>
              <a:t>] = </a:t>
            </a:r>
            <a:r>
              <a:rPr lang="en-US" altLang="en-US" b="1" i="1" dirty="0"/>
              <a:t>false</a:t>
            </a:r>
            <a:endParaRPr lang="en-US" altLang="en-US" b="1" dirty="0"/>
          </a:p>
          <a:p>
            <a:pPr marL="800100" lvl="1" indent="-342900">
              <a:lnSpc>
                <a:spcPct val="90000"/>
              </a:lnSpc>
              <a:buNone/>
            </a:pPr>
            <a:r>
              <a:rPr lang="en-US" altLang="en-US" dirty="0"/>
              <a:t>  (b) </a:t>
            </a:r>
            <a:r>
              <a:rPr lang="en-US" altLang="en-US" b="1" i="1" dirty="0" err="1"/>
              <a:t>Need</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p>
          <a:p>
            <a:pPr marL="800100" lvl="1" indent="-342900">
              <a:lnSpc>
                <a:spcPct val="90000"/>
              </a:lnSpc>
              <a:buNone/>
            </a:pPr>
            <a:r>
              <a:rPr lang="en-US" altLang="en-US" dirty="0">
                <a:sym typeface="Symbol" panose="05050102010706020507" pitchFamily="18" charset="2"/>
              </a:rPr>
              <a:t>   If no such</a:t>
            </a:r>
            <a:r>
              <a:rPr lang="en-US" altLang="en-US" b="1" dirty="0">
                <a:sym typeface="Symbol" panose="05050102010706020507" pitchFamily="18" charset="2"/>
              </a:rPr>
              <a:t> </a:t>
            </a:r>
            <a:r>
              <a:rPr lang="en-US" altLang="en-US" b="1" i="1" dirty="0">
                <a:sym typeface="Symbol" panose="05050102010706020507" pitchFamily="18" charset="2"/>
              </a:rPr>
              <a:t>i </a:t>
            </a:r>
            <a:r>
              <a:rPr lang="en-US" altLang="en-US" dirty="0">
                <a:sym typeface="Symbol" panose="05050102010706020507" pitchFamily="18" charset="2"/>
              </a:rPr>
              <a:t>exists, go to step 4</a:t>
            </a:r>
          </a:p>
          <a:p>
            <a:pPr marL="800100" lvl="1" indent="-342900">
              <a:lnSpc>
                <a:spcPct val="90000"/>
              </a:lnSpc>
              <a:buNone/>
            </a:pPr>
            <a:endParaRPr lang="en-US" altLang="en-US" sz="800" dirty="0">
              <a:sym typeface="Symbol" panose="05050102010706020507" pitchFamily="18" charset="2"/>
            </a:endParaRPr>
          </a:p>
          <a:p>
            <a:pPr>
              <a:buFont typeface="+mj-lt"/>
              <a:buAutoNum type="arabicPeriod"/>
            </a:pPr>
            <a:r>
              <a:rPr lang="en-US" altLang="en-US" dirty="0"/>
              <a:t> </a:t>
            </a:r>
            <a:r>
              <a:rPr lang="en-US" altLang="en-US" b="1" i="1" dirty="0"/>
              <a:t>Work</a:t>
            </a:r>
            <a:r>
              <a:rPr lang="en-US" altLang="en-US" b="1" dirty="0"/>
              <a:t> = </a:t>
            </a:r>
            <a:r>
              <a:rPr lang="en-US" altLang="en-US" b="1" i="1" dirty="0"/>
              <a:t>Work </a:t>
            </a:r>
            <a:r>
              <a:rPr lang="en-US" altLang="en-US" b="1" dirty="0"/>
              <a:t>+ </a:t>
            </a:r>
            <a:r>
              <a:rPr lang="en-US" altLang="en-US" b="1" i="1" dirty="0" err="1"/>
              <a:t>Allocation</a:t>
            </a:r>
            <a:r>
              <a:rPr lang="en-US" altLang="en-US" b="1" i="1" baseline="-25000" dirty="0" err="1"/>
              <a:t>i</a:t>
            </a:r>
            <a:br>
              <a:rPr lang="en-US" altLang="en-US" b="1" dirty="0"/>
            </a:br>
            <a:r>
              <a:rPr lang="en-US" altLang="en-US" b="1" dirty="0"/>
              <a:t> </a:t>
            </a:r>
            <a:r>
              <a:rPr lang="en-US" altLang="en-US" b="1" i="1" dirty="0"/>
              <a:t>Finish</a:t>
            </a:r>
            <a:r>
              <a:rPr lang="en-US" altLang="en-US" b="1" dirty="0"/>
              <a:t>[</a:t>
            </a:r>
            <a:r>
              <a:rPr lang="en-US" altLang="en-US" b="1" i="1" dirty="0"/>
              <a:t>i</a:t>
            </a:r>
            <a:r>
              <a:rPr lang="en-US" altLang="en-US" b="1" dirty="0"/>
              <a:t>] =</a:t>
            </a:r>
            <a:r>
              <a:rPr lang="en-US" altLang="en-US" b="1" i="1" dirty="0"/>
              <a:t> true</a:t>
            </a:r>
            <a:br>
              <a:rPr lang="en-US" altLang="en-US" b="1" dirty="0"/>
            </a:br>
            <a:r>
              <a:rPr lang="en-US" altLang="en-US" b="1" dirty="0"/>
              <a:t>  </a:t>
            </a:r>
            <a:r>
              <a:rPr lang="en-US" altLang="en-US" dirty="0"/>
              <a:t>go to step 2</a:t>
            </a:r>
          </a:p>
          <a:p>
            <a:pPr>
              <a:lnSpc>
                <a:spcPct val="90000"/>
              </a:lnSpc>
              <a:buFont typeface="+mj-lt"/>
              <a:buAutoNum type="arabicPeriod"/>
            </a:pPr>
            <a:endParaRPr lang="en-US" altLang="en-US" sz="700" dirty="0"/>
          </a:p>
          <a:p>
            <a:pPr>
              <a:lnSpc>
                <a:spcPct val="90000"/>
              </a:lnSpc>
              <a:buFont typeface="+mj-lt"/>
              <a:buAutoNum type="arabicPeriod"/>
            </a:pPr>
            <a:r>
              <a:rPr lang="en-US" altLang="en-US" dirty="0"/>
              <a:t>If </a:t>
            </a:r>
            <a:r>
              <a:rPr lang="en-US" altLang="en-US" b="1" i="1" dirty="0"/>
              <a:t>Finish</a:t>
            </a:r>
            <a:r>
              <a:rPr lang="en-US" altLang="en-US" b="1" dirty="0"/>
              <a:t> [</a:t>
            </a:r>
            <a:r>
              <a:rPr lang="en-US" altLang="en-US" b="1" i="1" dirty="0"/>
              <a:t>i</a:t>
            </a:r>
            <a:r>
              <a:rPr lang="en-US" altLang="en-US" b="1" dirty="0"/>
              <a:t>] == </a:t>
            </a:r>
            <a:r>
              <a:rPr lang="en-US" altLang="en-US" b="1" i="1" dirty="0"/>
              <a:t>true</a:t>
            </a:r>
            <a:r>
              <a:rPr lang="en-US" altLang="en-US" b="1" dirty="0"/>
              <a:t> </a:t>
            </a:r>
            <a:r>
              <a:rPr lang="en-US" altLang="en-US" dirty="0"/>
              <a:t>for all </a:t>
            </a:r>
            <a:r>
              <a:rPr lang="en-US" altLang="en-US" b="1" i="1" dirty="0"/>
              <a:t>i</a:t>
            </a:r>
            <a:r>
              <a:rPr lang="en-US" altLang="en-US" dirty="0"/>
              <a:t>, then the system is in a safe state</a:t>
            </a: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AD555E4E-D656-4473-9631-EC334BFD82B2}"/>
              </a:ext>
            </a:extLst>
          </p:cNvPr>
          <p:cNvSpPr>
            <a:spLocks noGrp="1" noChangeArrowheads="1"/>
          </p:cNvSpPr>
          <p:nvPr>
            <p:ph type="title"/>
          </p:nvPr>
        </p:nvSpPr>
        <p:spPr>
          <a:xfrm>
            <a:off x="2423951" y="353078"/>
            <a:ext cx="7924800" cy="457200"/>
          </a:xfrm>
        </p:spPr>
        <p:txBody>
          <a:bodyPr/>
          <a:lstStyle/>
          <a:p>
            <a:pPr eaLnBrk="1" hangingPunct="1"/>
            <a:r>
              <a:rPr lang="en-US" altLang="en-US" sz="2800" dirty="0"/>
              <a:t>Resource-Request Algorithm for Process </a:t>
            </a:r>
            <a:r>
              <a:rPr lang="en-US" altLang="en-US" sz="2800" i="1" dirty="0"/>
              <a:t>P</a:t>
            </a:r>
            <a:r>
              <a:rPr lang="en-US" altLang="en-US" sz="2800" i="1" baseline="-25000" dirty="0"/>
              <a:t>i</a:t>
            </a:r>
            <a:endParaRPr lang="en-US" altLang="en-US" sz="2800" dirty="0"/>
          </a:p>
        </p:txBody>
      </p:sp>
      <p:sp>
        <p:nvSpPr>
          <p:cNvPr id="54274" name="Rectangle 3">
            <a:extLst>
              <a:ext uri="{FF2B5EF4-FFF2-40B4-BE49-F238E27FC236}">
                <a16:creationId xmlns:a16="http://schemas.microsoft.com/office/drawing/2014/main" id="{778FADBB-9076-4FBD-93D9-F75ADC967EFF}"/>
              </a:ext>
            </a:extLst>
          </p:cNvPr>
          <p:cNvSpPr>
            <a:spLocks noGrp="1" noChangeArrowheads="1"/>
          </p:cNvSpPr>
          <p:nvPr>
            <p:ph type="body" idx="1"/>
          </p:nvPr>
        </p:nvSpPr>
        <p:spPr>
          <a:xfrm>
            <a:off x="2346326" y="1114425"/>
            <a:ext cx="7642225" cy="4686300"/>
          </a:xfrm>
        </p:spPr>
        <p:txBody>
          <a:bodyPr/>
          <a:lstStyle/>
          <a:p>
            <a:pPr>
              <a:buFont typeface="Monotype Sorts" pitchFamily="-84" charset="2"/>
              <a:buNone/>
            </a:pPr>
            <a:r>
              <a:rPr lang="en-US" altLang="en-US" b="1" i="1" dirty="0"/>
              <a:t>     </a:t>
            </a:r>
            <a:r>
              <a:rPr lang="en-US" altLang="en-US" b="1" i="1" dirty="0" err="1"/>
              <a:t>Request</a:t>
            </a:r>
            <a:r>
              <a:rPr lang="en-US" altLang="en-US" b="1" i="1" baseline="-25000" dirty="0" err="1"/>
              <a:t>i</a:t>
            </a:r>
            <a:r>
              <a:rPr lang="en-US" altLang="en-US" dirty="0"/>
              <a:t> = request vector for process </a:t>
            </a:r>
            <a:r>
              <a:rPr lang="en-US" altLang="en-US" b="1" i="1" dirty="0"/>
              <a:t>P</a:t>
            </a:r>
            <a:r>
              <a:rPr lang="en-US" altLang="en-US" b="1" i="1" baseline="-25000" dirty="0"/>
              <a:t>i</a:t>
            </a:r>
            <a:r>
              <a:rPr lang="en-US" altLang="en-US" dirty="0"/>
              <a:t>.  If </a:t>
            </a:r>
            <a:r>
              <a:rPr lang="en-US" altLang="en-US" b="1" i="1" dirty="0" err="1"/>
              <a:t>Request</a:t>
            </a:r>
            <a:r>
              <a:rPr lang="en-US" altLang="en-US" b="1" i="1" baseline="-25000" dirty="0" err="1"/>
              <a:t>i</a:t>
            </a:r>
            <a:r>
              <a:rPr lang="en-US" altLang="en-US" b="1" baseline="-25000" dirty="0"/>
              <a:t> </a:t>
            </a:r>
            <a:r>
              <a:rPr lang="en-US" altLang="en-US" b="1" dirty="0"/>
              <a:t>[</a:t>
            </a:r>
            <a:r>
              <a:rPr lang="en-US" altLang="en-US" b="1" i="1" dirty="0"/>
              <a:t>j</a:t>
            </a:r>
            <a:r>
              <a:rPr lang="en-US" altLang="en-US" b="1" dirty="0"/>
              <a:t>] = </a:t>
            </a:r>
            <a:r>
              <a:rPr lang="en-US" altLang="en-US" b="1" i="1" dirty="0"/>
              <a:t>k</a:t>
            </a:r>
            <a:r>
              <a:rPr lang="en-US" altLang="en-US" b="1" dirty="0"/>
              <a:t> </a:t>
            </a:r>
            <a:r>
              <a:rPr lang="en-US" altLang="en-US" dirty="0"/>
              <a:t>then process </a:t>
            </a:r>
            <a:r>
              <a:rPr lang="en-US" altLang="en-US" b="1" i="1" dirty="0"/>
              <a:t>P</a:t>
            </a:r>
            <a:r>
              <a:rPr lang="en-US" altLang="en-US" b="1" i="1" baseline="-25000" dirty="0"/>
              <a:t>i</a:t>
            </a:r>
            <a:r>
              <a:rPr lang="en-US" altLang="en-US" dirty="0"/>
              <a:t> wants </a:t>
            </a:r>
            <a:r>
              <a:rPr lang="en-US" altLang="en-US" b="1" i="1" dirty="0"/>
              <a:t>k</a:t>
            </a:r>
            <a:r>
              <a:rPr lang="en-US" altLang="en-US" dirty="0"/>
              <a:t> instances of resource type </a:t>
            </a:r>
            <a:r>
              <a:rPr lang="en-US" altLang="en-US" b="1" i="1" dirty="0" err="1"/>
              <a:t>R</a:t>
            </a:r>
            <a:r>
              <a:rPr lang="en-US" altLang="en-US" b="1" i="1" baseline="-25000" dirty="0" err="1"/>
              <a:t>j</a:t>
            </a:r>
            <a:endParaRPr lang="en-US" altLang="en-US" b="1" baseline="-25000" dirty="0"/>
          </a:p>
          <a:p>
            <a:pPr marL="800100" lvl="1" indent="-342900">
              <a:buFont typeface="+mj-lt"/>
              <a:buAutoNum type="arabicPeriod"/>
            </a:pPr>
            <a:r>
              <a:rPr lang="en-US" altLang="en-US" dirty="0"/>
              <a:t>If </a:t>
            </a:r>
            <a:r>
              <a:rPr lang="en-US" altLang="en-US" b="1" i="1" dirty="0" err="1"/>
              <a:t>Request</a:t>
            </a:r>
            <a:r>
              <a:rPr lang="en-US" altLang="en-US" b="1" i="1" baseline="-25000" dirty="0" err="1"/>
              <a:t>i</a:t>
            </a:r>
            <a:r>
              <a:rPr lang="en-US" altLang="en-US" b="1" i="1" dirty="0"/>
              <a:t> </a:t>
            </a:r>
            <a:r>
              <a:rPr lang="en-US" altLang="en-US" b="1" dirty="0">
                <a:sym typeface="Symbol" panose="05050102010706020507" pitchFamily="18" charset="2"/>
              </a:rPr>
              <a:t> </a:t>
            </a:r>
            <a:r>
              <a:rPr lang="en-US" altLang="en-US" b="1" i="1" dirty="0" err="1">
                <a:sym typeface="Symbol" panose="05050102010706020507" pitchFamily="18" charset="2"/>
              </a:rPr>
              <a:t>Need</a:t>
            </a:r>
            <a:r>
              <a:rPr lang="en-US" altLang="en-US" b="1" i="1" baseline="-25000" dirty="0" err="1">
                <a:sym typeface="Symbol" panose="05050102010706020507" pitchFamily="18" charset="2"/>
              </a:rPr>
              <a:t>i</a:t>
            </a:r>
            <a:r>
              <a:rPr lang="en-US" altLang="en-US" b="1" i="1" dirty="0">
                <a:sym typeface="Symbol" panose="05050102010706020507" pitchFamily="18" charset="2"/>
              </a:rPr>
              <a:t> </a:t>
            </a:r>
            <a:r>
              <a:rPr lang="en-US" altLang="en-US" dirty="0">
                <a:sym typeface="Symbol" panose="05050102010706020507" pitchFamily="18" charset="2"/>
              </a:rPr>
              <a:t>go to step 2.  Otherwise, raise error condition, since process has exceeded its maximum claim</a:t>
            </a:r>
          </a:p>
          <a:p>
            <a:pPr marL="800100" lvl="1" indent="-342900">
              <a:buFont typeface="+mj-lt"/>
              <a:buAutoNum type="arabicPeriod"/>
            </a:pPr>
            <a:r>
              <a:rPr lang="en-US" altLang="en-US" dirty="0">
                <a:sym typeface="Symbol" panose="05050102010706020507" pitchFamily="18" charset="2"/>
              </a:rPr>
              <a:t>If </a:t>
            </a:r>
            <a:r>
              <a:rPr lang="en-US" altLang="en-US" b="1" i="1" dirty="0" err="1"/>
              <a:t>Request</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Available</a:t>
            </a:r>
            <a:r>
              <a:rPr lang="en-US" altLang="en-US" dirty="0">
                <a:sym typeface="Symbol" panose="05050102010706020507" pitchFamily="18" charset="2"/>
              </a:rPr>
              <a:t>, go to step 3.  Otherwise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dirty="0">
                <a:sym typeface="Symbol" panose="05050102010706020507" pitchFamily="18" charset="2"/>
              </a:rPr>
              <a:t>  must wait, since resources are not available</a:t>
            </a:r>
          </a:p>
          <a:p>
            <a:pPr marL="800100" lvl="1" indent="-342900">
              <a:buFont typeface="+mj-lt"/>
              <a:buAutoNum type="arabicPeriod"/>
            </a:pPr>
            <a:r>
              <a:rPr lang="en-US" altLang="en-US" dirty="0">
                <a:sym typeface="Symbol" panose="05050102010706020507" pitchFamily="18" charset="2"/>
              </a:rPr>
              <a:t>Pretend to allocate requested resources to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dirty="0">
                <a:sym typeface="Symbol" panose="05050102010706020507" pitchFamily="18" charset="2"/>
              </a:rPr>
              <a:t> by modifying the state as follows:</a:t>
            </a:r>
          </a:p>
          <a:p>
            <a:pPr lvl="3">
              <a:buFontTx/>
              <a:buNone/>
            </a:pPr>
            <a:r>
              <a:rPr lang="en-US" altLang="en-US" dirty="0">
                <a:sym typeface="Symbol" panose="05050102010706020507" pitchFamily="18" charset="2"/>
              </a:rPr>
              <a:t>		</a:t>
            </a:r>
            <a:r>
              <a:rPr lang="en-US" altLang="en-US" b="1" i="1" dirty="0">
                <a:sym typeface="Symbol" panose="05050102010706020507" pitchFamily="18" charset="2"/>
              </a:rPr>
              <a:t>Available</a:t>
            </a:r>
            <a:r>
              <a:rPr lang="en-US" altLang="en-US" b="1" dirty="0">
                <a:sym typeface="Symbol" panose="05050102010706020507" pitchFamily="18" charset="2"/>
              </a:rPr>
              <a:t> = </a:t>
            </a:r>
            <a:r>
              <a:rPr lang="en-US" altLang="en-US" b="1" i="1" dirty="0">
                <a:sym typeface="Symbol" panose="05050102010706020507" pitchFamily="18" charset="2"/>
              </a:rPr>
              <a:t>Available  </a:t>
            </a:r>
            <a:r>
              <a:rPr lang="en-US" altLang="en-US" b="1" dirty="0">
                <a:sym typeface="Symbol" panose="05050102010706020507" pitchFamily="18" charset="2"/>
              </a:rPr>
              <a:t>–</a:t>
            </a:r>
            <a:r>
              <a:rPr lang="en-US" altLang="en-US" b="1" i="1" dirty="0">
                <a:sym typeface="Symbol" panose="05050102010706020507" pitchFamily="18" charset="2"/>
              </a:rPr>
              <a:t> </a:t>
            </a:r>
            <a:r>
              <a:rPr lang="en-US" altLang="en-US" b="1" i="1" dirty="0" err="1">
                <a:sym typeface="Symbol" panose="05050102010706020507" pitchFamily="18" charset="2"/>
              </a:rPr>
              <a:t>Request</a:t>
            </a:r>
            <a:r>
              <a:rPr lang="en-US" altLang="en-US" b="1" i="1" baseline="-25000" dirty="0" err="1">
                <a:sym typeface="Symbol" panose="05050102010706020507" pitchFamily="18" charset="2"/>
              </a:rPr>
              <a:t>i</a:t>
            </a:r>
            <a:r>
              <a:rPr lang="en-US" altLang="en-US" b="1" i="1" dirty="0">
                <a:sym typeface="Symbol" panose="05050102010706020507" pitchFamily="18" charset="2"/>
              </a:rPr>
              <a:t>;</a:t>
            </a:r>
          </a:p>
          <a:p>
            <a:pPr lvl="3">
              <a:buFontTx/>
              <a:buNone/>
            </a:pPr>
            <a:r>
              <a:rPr lang="en-US" altLang="en-US" b="1" dirty="0">
                <a:sym typeface="Symbol" panose="05050102010706020507" pitchFamily="18" charset="2"/>
              </a:rPr>
              <a:t>		</a:t>
            </a:r>
            <a:r>
              <a:rPr lang="en-US" altLang="en-US" b="1" i="1" dirty="0" err="1">
                <a:sym typeface="Symbol" panose="05050102010706020507" pitchFamily="18" charset="2"/>
              </a:rPr>
              <a:t>Allocation</a:t>
            </a:r>
            <a:r>
              <a:rPr lang="en-US" altLang="en-US" b="1" i="1" baseline="-25000" dirty="0" err="1">
                <a:sym typeface="Symbol" panose="05050102010706020507" pitchFamily="18" charset="2"/>
              </a:rPr>
              <a:t>i</a:t>
            </a:r>
            <a:r>
              <a:rPr lang="en-US" altLang="en-US" b="1" baseline="-25000" dirty="0">
                <a:sym typeface="Symbol" panose="05050102010706020507" pitchFamily="18" charset="2"/>
              </a:rPr>
              <a:t> </a:t>
            </a:r>
            <a:r>
              <a:rPr lang="en-US" altLang="en-US" b="1" dirty="0">
                <a:sym typeface="Symbol" panose="05050102010706020507" pitchFamily="18" charset="2"/>
              </a:rPr>
              <a:t>= </a:t>
            </a:r>
            <a:r>
              <a:rPr lang="en-US" altLang="en-US" b="1" i="1" dirty="0" err="1">
                <a:sym typeface="Symbol" panose="05050102010706020507" pitchFamily="18" charset="2"/>
              </a:rPr>
              <a:t>Allocation</a:t>
            </a:r>
            <a:r>
              <a:rPr lang="en-US" altLang="en-US" b="1" i="1" baseline="-25000" dirty="0" err="1">
                <a:sym typeface="Symbol" panose="05050102010706020507" pitchFamily="18" charset="2"/>
              </a:rPr>
              <a:t>i</a:t>
            </a:r>
            <a:r>
              <a:rPr lang="en-US" altLang="en-US" b="1" dirty="0">
                <a:sym typeface="Symbol" panose="05050102010706020507" pitchFamily="18" charset="2"/>
              </a:rPr>
              <a:t> + </a:t>
            </a:r>
            <a:r>
              <a:rPr lang="en-US" altLang="en-US" b="1" i="1" dirty="0" err="1">
                <a:sym typeface="Symbol" panose="05050102010706020507" pitchFamily="18" charset="2"/>
              </a:rPr>
              <a:t>Request</a:t>
            </a:r>
            <a:r>
              <a:rPr lang="en-US" altLang="en-US" b="1" i="1" baseline="-25000" dirty="0" err="1">
                <a:sym typeface="Symbol" panose="05050102010706020507" pitchFamily="18" charset="2"/>
              </a:rPr>
              <a:t>i</a:t>
            </a:r>
            <a:r>
              <a:rPr lang="en-US" altLang="en-US" b="1" dirty="0">
                <a:sym typeface="Symbol" panose="05050102010706020507" pitchFamily="18" charset="2"/>
              </a:rPr>
              <a:t>;</a:t>
            </a:r>
          </a:p>
          <a:p>
            <a:pPr lvl="3">
              <a:buFontTx/>
              <a:buNone/>
            </a:pPr>
            <a:r>
              <a:rPr lang="en-US" altLang="en-US" b="1" dirty="0">
                <a:sym typeface="Symbol" panose="05050102010706020507" pitchFamily="18" charset="2"/>
              </a:rPr>
              <a:t>		</a:t>
            </a:r>
            <a:r>
              <a:rPr lang="en-US" altLang="en-US" b="1" i="1" dirty="0" err="1">
                <a:sym typeface="Symbol" panose="05050102010706020507" pitchFamily="18" charset="2"/>
              </a:rPr>
              <a:t>Need</a:t>
            </a:r>
            <a:r>
              <a:rPr lang="en-US" altLang="en-US" b="1" i="1" baseline="-25000" dirty="0" err="1">
                <a:sym typeface="Symbol" panose="05050102010706020507" pitchFamily="18" charset="2"/>
              </a:rPr>
              <a:t>i</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 </a:t>
            </a:r>
            <a:r>
              <a:rPr lang="en-US" altLang="en-US" b="1" i="1" dirty="0" err="1">
                <a:sym typeface="Symbol" panose="05050102010706020507" pitchFamily="18" charset="2"/>
              </a:rPr>
              <a:t>Need</a:t>
            </a:r>
            <a:r>
              <a:rPr lang="en-US" altLang="en-US" b="1" i="1" baseline="-25000" dirty="0" err="1">
                <a:sym typeface="Symbol" panose="05050102010706020507" pitchFamily="18" charset="2"/>
              </a:rPr>
              <a:t>i</a:t>
            </a:r>
            <a:r>
              <a:rPr lang="en-US" altLang="en-US" b="1" dirty="0">
                <a:sym typeface="Symbol" panose="05050102010706020507" pitchFamily="18" charset="2"/>
              </a:rPr>
              <a:t> – </a:t>
            </a:r>
            <a:r>
              <a:rPr lang="en-US" altLang="en-US" b="1" i="1" dirty="0" err="1">
                <a:sym typeface="Symbol" panose="05050102010706020507" pitchFamily="18" charset="2"/>
              </a:rPr>
              <a:t>Request</a:t>
            </a:r>
            <a:r>
              <a:rPr lang="en-US" altLang="en-US" b="1" i="1" baseline="-25000" dirty="0" err="1">
                <a:sym typeface="Symbol" panose="05050102010706020507" pitchFamily="18" charset="2"/>
              </a:rPr>
              <a:t>i</a:t>
            </a:r>
            <a:r>
              <a:rPr lang="en-US" altLang="en-US" b="1" i="1" dirty="0">
                <a:sym typeface="Symbol" panose="05050102010706020507" pitchFamily="18" charset="2"/>
              </a:rPr>
              <a:t>;</a:t>
            </a:r>
          </a:p>
          <a:p>
            <a:pPr lvl="2">
              <a:buClr>
                <a:srgbClr val="CC6600"/>
              </a:buClr>
              <a:buSzPct val="110000"/>
              <a:buFont typeface="Arial" panose="020B0604020202020204" pitchFamily="34" charset="0"/>
              <a:buChar char="•"/>
            </a:pPr>
            <a:r>
              <a:rPr lang="en-US" altLang="en-US" dirty="0">
                <a:sym typeface="Symbol" panose="05050102010706020507" pitchFamily="18" charset="2"/>
              </a:rPr>
              <a:t>If safe  the resources are allocated to </a:t>
            </a:r>
            <a:r>
              <a:rPr lang="en-US" altLang="en-US" b="1" i="1" dirty="0">
                <a:sym typeface="Symbol" panose="05050102010706020507" pitchFamily="18" charset="2"/>
              </a:rPr>
              <a:t>P</a:t>
            </a:r>
            <a:r>
              <a:rPr lang="en-US" altLang="en-US" b="1" i="1" baseline="-25000" dirty="0">
                <a:sym typeface="Symbol" panose="05050102010706020507" pitchFamily="18" charset="2"/>
              </a:rPr>
              <a:t>i</a:t>
            </a:r>
          </a:p>
          <a:p>
            <a:pPr lvl="2">
              <a:buClr>
                <a:srgbClr val="CC6600"/>
              </a:buClr>
              <a:buSzPct val="110000"/>
              <a:buFont typeface="Arial" panose="020B0604020202020204" pitchFamily="34" charset="0"/>
              <a:buChar char="•"/>
            </a:pPr>
            <a:r>
              <a:rPr lang="en-US" altLang="en-US" dirty="0">
                <a:sym typeface="Symbol" panose="05050102010706020507" pitchFamily="18" charset="2"/>
              </a:rPr>
              <a:t>If unsafe 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dirty="0">
                <a:sym typeface="Symbol" panose="05050102010706020507" pitchFamily="18" charset="2"/>
              </a:rPr>
              <a:t> must wait, and the old resource-allocation state is restored</a:t>
            </a: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2546350" y="236380"/>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p:sp>
        <p:nvSpPr>
          <p:cNvPr id="56322" name="Rectangle 3">
            <a:extLst>
              <a:ext uri="{FF2B5EF4-FFF2-40B4-BE49-F238E27FC236}">
                <a16:creationId xmlns:a16="http://schemas.microsoft.com/office/drawing/2014/main" id="{F9D491DD-A38E-475F-8906-6128AD1F3862}"/>
              </a:ext>
            </a:extLst>
          </p:cNvPr>
          <p:cNvSpPr>
            <a:spLocks noGrp="1" noChangeArrowheads="1"/>
          </p:cNvSpPr>
          <p:nvPr>
            <p:ph type="body" idx="1"/>
          </p:nvPr>
        </p:nvSpPr>
        <p:spPr>
          <a:xfrm>
            <a:off x="2376488" y="1360488"/>
            <a:ext cx="7923212" cy="4540250"/>
          </a:xfrm>
        </p:spPr>
        <p:txBody>
          <a:bodyPr/>
          <a:lstStyle/>
          <a:p>
            <a:pPr>
              <a:tabLst>
                <a:tab pos="1371600" algn="l"/>
                <a:tab pos="2395538" algn="ctr"/>
                <a:tab pos="3594100" algn="ctr"/>
                <a:tab pos="4805363" algn="ctr"/>
              </a:tabLst>
            </a:pPr>
            <a:r>
              <a:rPr lang="en-US" altLang="en-US" dirty="0"/>
              <a:t>5 processes </a:t>
            </a:r>
            <a:r>
              <a:rPr lang="en-US" altLang="en-US" i="1" dirty="0"/>
              <a:t>P</a:t>
            </a:r>
            <a:r>
              <a:rPr lang="en-US" altLang="en-US" baseline="-25000" dirty="0"/>
              <a:t>0  </a:t>
            </a:r>
            <a:r>
              <a:rPr lang="en-US" altLang="en-US" dirty="0"/>
              <a:t>through </a:t>
            </a:r>
            <a:r>
              <a:rPr lang="en-US" altLang="en-US" i="1" dirty="0"/>
              <a:t>P</a:t>
            </a:r>
            <a:r>
              <a:rPr lang="en-US" altLang="en-US" baseline="-25000" dirty="0"/>
              <a:t>4</a:t>
            </a:r>
            <a:r>
              <a:rPr lang="en-US" altLang="en-US" dirty="0"/>
              <a:t>; </a:t>
            </a:r>
          </a:p>
          <a:p>
            <a:pPr>
              <a:buNone/>
              <a:tabLst>
                <a:tab pos="1371600" algn="l"/>
                <a:tab pos="2395538" algn="ctr"/>
                <a:tab pos="3594100" algn="ctr"/>
                <a:tab pos="4805363" algn="ctr"/>
              </a:tabLst>
            </a:pPr>
            <a:r>
              <a:rPr lang="en-US" altLang="en-US" dirty="0"/>
              <a:t>      3 resource types:</a:t>
            </a:r>
          </a:p>
          <a:p>
            <a:pPr>
              <a:buNone/>
              <a:tabLst>
                <a:tab pos="1371600" algn="l"/>
                <a:tab pos="2395538" algn="ctr"/>
                <a:tab pos="3594100" algn="ctr"/>
                <a:tab pos="4805363" algn="ctr"/>
              </a:tabLst>
            </a:pPr>
            <a:r>
              <a:rPr lang="en-US" altLang="en-US" dirty="0"/>
              <a:t>              </a:t>
            </a:r>
            <a:r>
              <a:rPr lang="en-US" altLang="en-US" i="1" dirty="0"/>
              <a:t>A</a:t>
            </a:r>
            <a:r>
              <a:rPr lang="en-US" altLang="en-US" dirty="0"/>
              <a:t> (10 instances),  </a:t>
            </a:r>
            <a:r>
              <a:rPr lang="en-US" altLang="en-US" i="1" dirty="0"/>
              <a:t>B</a:t>
            </a:r>
            <a:r>
              <a:rPr lang="en-US" altLang="en-US" dirty="0"/>
              <a:t> (5instances), and </a:t>
            </a:r>
            <a:r>
              <a:rPr lang="en-US" altLang="en-US" i="1" dirty="0"/>
              <a:t>C</a:t>
            </a:r>
            <a:r>
              <a:rPr lang="en-US" altLang="en-US" dirty="0"/>
              <a:t> (7 instances)</a:t>
            </a:r>
          </a:p>
          <a:p>
            <a:pPr>
              <a:tabLst>
                <a:tab pos="1371600" algn="l"/>
                <a:tab pos="2395538" algn="ctr"/>
                <a:tab pos="3594100" algn="ctr"/>
                <a:tab pos="4805363" algn="ctr"/>
              </a:tabLst>
            </a:pPr>
            <a:r>
              <a:rPr lang="en-US" altLang="en-US" dirty="0"/>
              <a:t>Snapshot at time </a:t>
            </a:r>
            <a:r>
              <a:rPr lang="en-US" altLang="en-US" i="1" dirty="0"/>
              <a:t>T</a:t>
            </a:r>
            <a:r>
              <a:rPr lang="en-US" altLang="en-US" baseline="-25000" dirty="0"/>
              <a:t>0</a:t>
            </a:r>
            <a:r>
              <a:rPr lang="en-US" altLang="en-US" dirty="0"/>
              <a:t>:</a:t>
            </a:r>
          </a:p>
          <a:p>
            <a:pPr>
              <a:buNone/>
              <a:tabLst>
                <a:tab pos="1371600" algn="l"/>
                <a:tab pos="2395538" algn="ctr"/>
                <a:tab pos="3594100" algn="ctr"/>
                <a:tab pos="4805363" algn="ctr"/>
              </a:tabLst>
            </a:pPr>
            <a:r>
              <a:rPr lang="en-US" altLang="en-US" dirty="0"/>
              <a:t>			</a:t>
            </a:r>
            <a:r>
              <a:rPr lang="en-US" altLang="en-US" i="1" u="sng" dirty="0"/>
              <a:t>Allocation</a:t>
            </a:r>
            <a:r>
              <a:rPr lang="en-US" altLang="en-US" i="1" dirty="0"/>
              <a:t>	  </a:t>
            </a:r>
            <a:r>
              <a:rPr lang="en-US" altLang="en-US" i="1" u="sng" dirty="0"/>
              <a:t>Max</a:t>
            </a:r>
            <a:r>
              <a:rPr lang="en-US" altLang="en-US" i="1" dirty="0"/>
              <a:t>	</a:t>
            </a:r>
            <a:r>
              <a:rPr lang="en-US" altLang="en-US" i="1" u="sng" dirty="0"/>
              <a:t>Available</a:t>
            </a:r>
            <a:endParaRPr lang="en-US" altLang="en-US" i="1" dirty="0"/>
          </a:p>
          <a:p>
            <a:pPr>
              <a:buNone/>
              <a:tabLst>
                <a:tab pos="1371600" algn="l"/>
                <a:tab pos="2395538" algn="ctr"/>
                <a:tab pos="3594100" algn="ctr"/>
                <a:tab pos="4805363" algn="ctr"/>
              </a:tabLst>
            </a:pPr>
            <a:r>
              <a:rPr lang="en-US" altLang="en-US" i="1" dirty="0"/>
              <a:t>			A B C	       A B C 	A B C</a:t>
            </a:r>
          </a:p>
          <a:p>
            <a:pPr>
              <a:buNone/>
              <a:tabLst>
                <a:tab pos="1371600" algn="l"/>
                <a:tab pos="2395538" algn="ctr"/>
                <a:tab pos="3594100" algn="ctr"/>
                <a:tab pos="4805363" algn="ctr"/>
              </a:tabLst>
            </a:pPr>
            <a:r>
              <a:rPr lang="en-US" altLang="en-US" dirty="0"/>
              <a:t>		</a:t>
            </a:r>
            <a:r>
              <a:rPr lang="en-US" altLang="en-US" i="1" dirty="0"/>
              <a:t>P</a:t>
            </a:r>
            <a:r>
              <a:rPr lang="en-US" altLang="en-US" baseline="-25000" dirty="0"/>
              <a:t>0	</a:t>
            </a:r>
            <a:r>
              <a:rPr lang="en-US" altLang="en-US" dirty="0"/>
              <a:t>0 1 0	         7 5 3 	3 3 2</a:t>
            </a:r>
          </a:p>
          <a:p>
            <a:pPr>
              <a:buNone/>
              <a:tabLst>
                <a:tab pos="1371600" algn="l"/>
                <a:tab pos="2395538" algn="ctr"/>
                <a:tab pos="3594100" algn="ctr"/>
                <a:tab pos="4805363" algn="ctr"/>
              </a:tabLst>
            </a:pPr>
            <a:r>
              <a:rPr lang="en-US" altLang="en-US" dirty="0"/>
              <a:t>		 </a:t>
            </a:r>
            <a:r>
              <a:rPr lang="en-US" altLang="en-US" i="1" dirty="0"/>
              <a:t>P</a:t>
            </a:r>
            <a:r>
              <a:rPr lang="en-US" altLang="en-US" baseline="-25000" dirty="0"/>
              <a:t>1	</a:t>
            </a:r>
            <a:r>
              <a:rPr lang="en-US" altLang="en-US" dirty="0"/>
              <a:t>2 0 0 	        3 2 2  </a:t>
            </a:r>
          </a:p>
          <a:p>
            <a:pPr>
              <a:buNone/>
              <a:tabLst>
                <a:tab pos="1371600" algn="l"/>
                <a:tab pos="2395538" algn="ctr"/>
                <a:tab pos="3594100" algn="ctr"/>
                <a:tab pos="4805363" algn="ctr"/>
              </a:tabLst>
            </a:pPr>
            <a:r>
              <a:rPr lang="en-US" altLang="en-US" dirty="0"/>
              <a:t>		 </a:t>
            </a:r>
            <a:r>
              <a:rPr lang="en-US" altLang="en-US" i="1" dirty="0"/>
              <a:t>P</a:t>
            </a:r>
            <a:r>
              <a:rPr lang="en-US" altLang="en-US" baseline="-25000" dirty="0"/>
              <a:t>2</a:t>
            </a:r>
            <a:r>
              <a:rPr lang="en-US" altLang="en-US" dirty="0"/>
              <a:t>	3 0 2 	        9 0 2</a:t>
            </a:r>
          </a:p>
          <a:p>
            <a:pPr>
              <a:buNone/>
              <a:tabLst>
                <a:tab pos="1371600" algn="l"/>
                <a:tab pos="2395538" algn="ctr"/>
                <a:tab pos="3594100" algn="ctr"/>
                <a:tab pos="4805363" algn="ctr"/>
              </a:tabLst>
            </a:pPr>
            <a:r>
              <a:rPr lang="en-US" altLang="en-US" dirty="0"/>
              <a:t>		 </a:t>
            </a:r>
            <a:r>
              <a:rPr lang="en-US" altLang="en-US" i="1" dirty="0"/>
              <a:t>P</a:t>
            </a:r>
            <a:r>
              <a:rPr lang="en-US" altLang="en-US" baseline="-25000" dirty="0"/>
              <a:t>3</a:t>
            </a:r>
            <a:r>
              <a:rPr lang="en-US" altLang="en-US" dirty="0"/>
              <a:t>	2 1 1 	        2 2 2</a:t>
            </a:r>
          </a:p>
          <a:p>
            <a:pPr>
              <a:buNone/>
              <a:tabLst>
                <a:tab pos="1371600" algn="l"/>
                <a:tab pos="2395538" algn="ctr"/>
                <a:tab pos="3594100" algn="ctr"/>
                <a:tab pos="4805363" algn="ctr"/>
              </a:tabLst>
            </a:pPr>
            <a:r>
              <a:rPr lang="en-US" altLang="en-US" dirty="0"/>
              <a:t>		 </a:t>
            </a:r>
            <a:r>
              <a:rPr lang="en-US" altLang="en-US" i="1" dirty="0"/>
              <a:t>P</a:t>
            </a:r>
            <a:r>
              <a:rPr lang="en-US" altLang="en-US" baseline="-25000" dirty="0"/>
              <a:t>4</a:t>
            </a:r>
            <a:r>
              <a:rPr lang="en-US" altLang="en-US" dirty="0"/>
              <a:t>	0 0 2	         4 3 3  		</a:t>
            </a: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DB8887BD-D3BC-4339-B372-7CC9B71D77CF}"/>
              </a:ext>
            </a:extLst>
          </p:cNvPr>
          <p:cNvSpPr>
            <a:spLocks noGrp="1" noChangeArrowheads="1"/>
          </p:cNvSpPr>
          <p:nvPr>
            <p:ph type="title"/>
          </p:nvPr>
        </p:nvSpPr>
        <p:spPr>
          <a:xfrm>
            <a:off x="1981200" y="233314"/>
            <a:ext cx="8229600" cy="576262"/>
          </a:xfrm>
        </p:spPr>
        <p:txBody>
          <a:bodyPr/>
          <a:lstStyle/>
          <a:p>
            <a:pPr eaLnBrk="1" hangingPunct="1"/>
            <a:r>
              <a:rPr lang="en-US" altLang="en-US" dirty="0"/>
              <a:t>Example (Cont.)</a:t>
            </a:r>
          </a:p>
        </p:txBody>
      </p:sp>
      <p:sp>
        <p:nvSpPr>
          <p:cNvPr id="58370" name="Rectangle 3">
            <a:extLst>
              <a:ext uri="{FF2B5EF4-FFF2-40B4-BE49-F238E27FC236}">
                <a16:creationId xmlns:a16="http://schemas.microsoft.com/office/drawing/2014/main" id="{43FB620B-ED3D-4487-B4B3-8D8C1990193B}"/>
              </a:ext>
            </a:extLst>
          </p:cNvPr>
          <p:cNvSpPr>
            <a:spLocks noGrp="1" noChangeArrowheads="1"/>
          </p:cNvSpPr>
          <p:nvPr>
            <p:ph type="body" idx="1"/>
          </p:nvPr>
        </p:nvSpPr>
        <p:spPr>
          <a:xfrm>
            <a:off x="2326434" y="1136651"/>
            <a:ext cx="7854205" cy="4640263"/>
          </a:xfrm>
        </p:spPr>
        <p:txBody>
          <a:bodyPr/>
          <a:lstStyle/>
          <a:p>
            <a:pPr>
              <a:tabLst>
                <a:tab pos="2452688" algn="l"/>
                <a:tab pos="3492500" algn="ctr"/>
              </a:tabLst>
            </a:pPr>
            <a:r>
              <a:rPr lang="en-US" altLang="en-US" dirty="0"/>
              <a:t>The content of the matrix </a:t>
            </a:r>
            <a:r>
              <a:rPr lang="en-US" altLang="en-US" b="1" i="1" dirty="0"/>
              <a:t>Need</a:t>
            </a:r>
            <a:r>
              <a:rPr lang="en-US" altLang="en-US" dirty="0"/>
              <a:t> is defined to be </a:t>
            </a:r>
            <a:r>
              <a:rPr lang="en-US" altLang="en-US" b="1" i="1" dirty="0"/>
              <a:t>Max</a:t>
            </a:r>
            <a:r>
              <a:rPr lang="en-US" altLang="en-US" b="1" dirty="0"/>
              <a:t> – </a:t>
            </a:r>
            <a:r>
              <a:rPr lang="en-US" altLang="en-US" b="1" i="1" dirty="0"/>
              <a:t>Allocation</a:t>
            </a:r>
            <a:endParaRPr lang="en-US" altLang="en-US" b="1" dirty="0"/>
          </a:p>
          <a:p>
            <a:pPr>
              <a:buNone/>
              <a:tabLst>
                <a:tab pos="2452688" algn="l"/>
                <a:tab pos="3492500" algn="ctr"/>
              </a:tabLst>
            </a:pPr>
            <a:endParaRPr lang="en-US" altLang="en-US" dirty="0"/>
          </a:p>
          <a:p>
            <a:pPr>
              <a:buNone/>
              <a:tabLst>
                <a:tab pos="2452688" algn="l"/>
                <a:tab pos="3492500" algn="ctr"/>
              </a:tabLst>
            </a:pPr>
            <a:r>
              <a:rPr lang="en-US" altLang="en-US" dirty="0"/>
              <a:t>			</a:t>
            </a:r>
            <a:r>
              <a:rPr lang="en-US" altLang="en-US" i="1" u="sng" dirty="0"/>
              <a:t>Need</a:t>
            </a:r>
            <a:endParaRPr lang="en-US" altLang="en-US" u="sng" dirty="0"/>
          </a:p>
          <a:p>
            <a:pPr>
              <a:buNone/>
              <a:tabLst>
                <a:tab pos="2452688" algn="l"/>
                <a:tab pos="3492500" algn="ctr"/>
              </a:tabLst>
            </a:pPr>
            <a:r>
              <a:rPr lang="en-US" altLang="en-US" dirty="0"/>
              <a:t>			</a:t>
            </a:r>
            <a:r>
              <a:rPr lang="en-US" altLang="en-US" i="1" dirty="0"/>
              <a:t>A B C</a:t>
            </a:r>
          </a:p>
          <a:p>
            <a:pPr>
              <a:buNone/>
              <a:tabLst>
                <a:tab pos="2452688" algn="l"/>
                <a:tab pos="3492500" algn="ctr"/>
              </a:tabLst>
            </a:pPr>
            <a:r>
              <a:rPr lang="en-US" altLang="en-US" dirty="0"/>
              <a:t>		 </a:t>
            </a:r>
            <a:r>
              <a:rPr lang="en-US" altLang="en-US" i="1" dirty="0"/>
              <a:t>P</a:t>
            </a:r>
            <a:r>
              <a:rPr lang="en-US" altLang="en-US" baseline="-25000" dirty="0"/>
              <a:t>0	</a:t>
            </a:r>
            <a:r>
              <a:rPr lang="en-US" altLang="en-US" dirty="0"/>
              <a:t>7 4 3 </a:t>
            </a:r>
          </a:p>
          <a:p>
            <a:pPr>
              <a:buNone/>
              <a:tabLst>
                <a:tab pos="2452688" algn="l"/>
                <a:tab pos="3492500" algn="ctr"/>
              </a:tabLst>
            </a:pPr>
            <a:r>
              <a:rPr lang="en-US" altLang="en-US" dirty="0"/>
              <a:t>		 </a:t>
            </a:r>
            <a:r>
              <a:rPr lang="en-US" altLang="en-US" i="1" dirty="0"/>
              <a:t>P</a:t>
            </a:r>
            <a:r>
              <a:rPr lang="en-US" altLang="en-US" baseline="-25000" dirty="0"/>
              <a:t>1	</a:t>
            </a:r>
            <a:r>
              <a:rPr lang="en-US" altLang="en-US" dirty="0"/>
              <a:t>1 2 2 </a:t>
            </a:r>
          </a:p>
          <a:p>
            <a:pPr>
              <a:buNone/>
              <a:tabLst>
                <a:tab pos="2452688" algn="l"/>
                <a:tab pos="3492500" algn="ctr"/>
              </a:tabLst>
            </a:pPr>
            <a:r>
              <a:rPr lang="en-US" altLang="en-US" dirty="0"/>
              <a:t>		 </a:t>
            </a:r>
            <a:r>
              <a:rPr lang="en-US" altLang="en-US" i="1" dirty="0"/>
              <a:t>P</a:t>
            </a:r>
            <a:r>
              <a:rPr lang="en-US" altLang="en-US" baseline="-25000" dirty="0"/>
              <a:t>2</a:t>
            </a:r>
            <a:r>
              <a:rPr lang="en-US" altLang="en-US" dirty="0"/>
              <a:t>	6 0 0 </a:t>
            </a:r>
          </a:p>
          <a:p>
            <a:pPr>
              <a:buNone/>
              <a:tabLst>
                <a:tab pos="2452688" algn="l"/>
                <a:tab pos="3492500" algn="ctr"/>
              </a:tabLst>
            </a:pPr>
            <a:r>
              <a:rPr lang="en-US" altLang="en-US" dirty="0"/>
              <a:t>		 </a:t>
            </a:r>
            <a:r>
              <a:rPr lang="en-US" altLang="en-US" i="1" dirty="0"/>
              <a:t>P</a:t>
            </a:r>
            <a:r>
              <a:rPr lang="en-US" altLang="en-US" baseline="-25000" dirty="0"/>
              <a:t>3</a:t>
            </a:r>
            <a:r>
              <a:rPr lang="en-US" altLang="en-US" dirty="0"/>
              <a:t>	0 1 1</a:t>
            </a:r>
          </a:p>
          <a:p>
            <a:pPr>
              <a:buNone/>
              <a:tabLst>
                <a:tab pos="2452688" algn="l"/>
                <a:tab pos="3492500" algn="ctr"/>
              </a:tabLst>
            </a:pPr>
            <a:r>
              <a:rPr lang="en-US" altLang="en-US" dirty="0"/>
              <a:t>		 </a:t>
            </a:r>
            <a:r>
              <a:rPr lang="en-US" altLang="en-US" i="1" dirty="0"/>
              <a:t>P</a:t>
            </a:r>
            <a:r>
              <a:rPr lang="en-US" altLang="en-US" baseline="-25000" dirty="0"/>
              <a:t>4</a:t>
            </a:r>
            <a:r>
              <a:rPr lang="en-US" altLang="en-US" dirty="0"/>
              <a:t>	4 3 1 </a:t>
            </a:r>
            <a:br>
              <a:rPr lang="en-US" altLang="en-US" dirty="0"/>
            </a:br>
            <a:endParaRPr lang="en-US" altLang="en-US" dirty="0"/>
          </a:p>
          <a:p>
            <a:pPr>
              <a:tabLst>
                <a:tab pos="2452688" algn="l"/>
                <a:tab pos="3492500" algn="ctr"/>
              </a:tabLst>
            </a:pPr>
            <a:r>
              <a:rPr lang="en-US" altLang="en-US" dirty="0"/>
              <a:t>The system is in a safe state since the sequence &lt; </a:t>
            </a:r>
            <a:r>
              <a:rPr lang="en-US" altLang="en-US" i="1" dirty="0"/>
              <a:t>P</a:t>
            </a:r>
            <a:r>
              <a:rPr lang="en-US" altLang="en-US" baseline="-25000" dirty="0"/>
              <a:t>1</a:t>
            </a:r>
            <a:r>
              <a:rPr lang="en-US" altLang="en-US" dirty="0"/>
              <a:t>, </a:t>
            </a:r>
            <a:r>
              <a:rPr lang="en-US" altLang="en-US" i="1" dirty="0"/>
              <a:t>P</a:t>
            </a:r>
            <a:r>
              <a:rPr lang="en-US" altLang="en-US" baseline="-25000" dirty="0"/>
              <a:t>3</a:t>
            </a:r>
            <a:r>
              <a:rPr lang="en-US" altLang="en-US" dirty="0"/>
              <a:t>, </a:t>
            </a:r>
            <a:r>
              <a:rPr lang="en-US" altLang="en-US" i="1" dirty="0"/>
              <a:t>P</a:t>
            </a:r>
            <a:r>
              <a:rPr lang="en-US" altLang="en-US" baseline="-25000" dirty="0"/>
              <a:t>4</a:t>
            </a:r>
            <a:r>
              <a:rPr lang="en-US" altLang="en-US" dirty="0"/>
              <a:t>, </a:t>
            </a:r>
            <a:r>
              <a:rPr lang="en-US" altLang="en-US" i="1" dirty="0"/>
              <a:t>P</a:t>
            </a:r>
            <a:r>
              <a:rPr lang="en-US" altLang="en-US" baseline="-25000" dirty="0"/>
              <a:t>2</a:t>
            </a:r>
            <a:r>
              <a:rPr lang="en-US" altLang="en-US" dirty="0"/>
              <a:t>, </a:t>
            </a:r>
            <a:r>
              <a:rPr lang="en-US" altLang="en-US" i="1" dirty="0"/>
              <a:t>P</a:t>
            </a:r>
            <a:r>
              <a:rPr lang="en-US" altLang="en-US" baseline="-25000" dirty="0"/>
              <a:t>0</a:t>
            </a:r>
            <a:r>
              <a:rPr lang="en-US" altLang="en-US" dirty="0"/>
              <a:t>&gt; satisfies safety criteria</a:t>
            </a:r>
            <a:endParaRPr lang="en-US" altLang="en-US" baseline="-25000"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AD3E796E-9D4C-428C-896A-890447D904DD}"/>
              </a:ext>
            </a:extLst>
          </p:cNvPr>
          <p:cNvSpPr>
            <a:spLocks noGrp="1" noChangeArrowheads="1"/>
          </p:cNvSpPr>
          <p:nvPr>
            <p:ph type="title"/>
          </p:nvPr>
        </p:nvSpPr>
        <p:spPr>
          <a:xfrm>
            <a:off x="2341564" y="214313"/>
            <a:ext cx="7869237" cy="576262"/>
          </a:xfrm>
        </p:spPr>
        <p:txBody>
          <a:bodyPr/>
          <a:lstStyle/>
          <a:p>
            <a:pPr eaLnBrk="1" hangingPunct="1"/>
            <a:r>
              <a:rPr lang="en-US" altLang="en-US"/>
              <a:t>Example:  </a:t>
            </a:r>
            <a:r>
              <a:rPr lang="en-US" altLang="en-US" i="1"/>
              <a:t>P</a:t>
            </a:r>
            <a:r>
              <a:rPr lang="en-US" altLang="en-US" baseline="-25000"/>
              <a:t>1</a:t>
            </a:r>
            <a:r>
              <a:rPr lang="en-US" altLang="en-US"/>
              <a:t> Request (1,0,2)</a:t>
            </a:r>
          </a:p>
        </p:txBody>
      </p:sp>
      <p:sp>
        <p:nvSpPr>
          <p:cNvPr id="60418" name="Rectangle 3">
            <a:extLst>
              <a:ext uri="{FF2B5EF4-FFF2-40B4-BE49-F238E27FC236}">
                <a16:creationId xmlns:a16="http://schemas.microsoft.com/office/drawing/2014/main" id="{5866BF7C-1FA0-4840-882A-7A5E6F0E9A18}"/>
              </a:ext>
            </a:extLst>
          </p:cNvPr>
          <p:cNvSpPr>
            <a:spLocks noGrp="1" noChangeArrowheads="1"/>
          </p:cNvSpPr>
          <p:nvPr>
            <p:ph type="body" idx="1"/>
          </p:nvPr>
        </p:nvSpPr>
        <p:spPr>
          <a:xfrm>
            <a:off x="2336414" y="1103313"/>
            <a:ext cx="7869237" cy="5103812"/>
          </a:xfrm>
        </p:spPr>
        <p:txBody>
          <a:bodyPr/>
          <a:lstStyle/>
          <a:p>
            <a:pPr>
              <a:tabLst>
                <a:tab pos="1544638" algn="l"/>
                <a:tab pos="2452688" algn="ctr"/>
                <a:tab pos="3767138" algn="ctr"/>
                <a:tab pos="5022850" algn="ctr"/>
              </a:tabLst>
            </a:pPr>
            <a:r>
              <a:rPr lang="en-US" altLang="en-US" dirty="0"/>
              <a:t>Check that Request </a:t>
            </a:r>
            <a:r>
              <a:rPr lang="en-US" altLang="en-US" dirty="0">
                <a:sym typeface="Symbol" panose="05050102010706020507" pitchFamily="18" charset="2"/>
              </a:rPr>
              <a:t> Available (that is, (1,0,2)  (3,3,2)  true</a:t>
            </a:r>
            <a:endParaRPr lang="en-US" altLang="en-US" i="1" dirty="0">
              <a:sym typeface="Symbol" panose="05050102010706020507" pitchFamily="18" charset="2"/>
            </a:endParaRPr>
          </a:p>
          <a:p>
            <a:pPr>
              <a:buNone/>
              <a:tabLst>
                <a:tab pos="1544638" algn="l"/>
                <a:tab pos="2452688" algn="ctr"/>
                <a:tab pos="3767138" algn="ctr"/>
                <a:tab pos="5022850" algn="ctr"/>
              </a:tabLst>
            </a:pPr>
            <a:r>
              <a:rPr lang="en-US" altLang="en-US" i="1" dirty="0"/>
              <a:t>			</a:t>
            </a:r>
            <a:r>
              <a:rPr lang="en-US" altLang="en-US" i="1" u="sng" dirty="0"/>
              <a:t>Allocation</a:t>
            </a:r>
            <a:r>
              <a:rPr lang="en-US" altLang="en-US" i="1" dirty="0"/>
              <a:t>	</a:t>
            </a:r>
            <a:r>
              <a:rPr lang="en-US" altLang="en-US" i="1" u="sng" dirty="0"/>
              <a:t>Need</a:t>
            </a:r>
            <a:r>
              <a:rPr lang="en-US" altLang="en-US" i="1" dirty="0"/>
              <a:t>	   </a:t>
            </a:r>
            <a:r>
              <a:rPr lang="en-US" altLang="en-US" i="1" u="sng" dirty="0"/>
              <a:t>Available</a:t>
            </a:r>
            <a:endParaRPr lang="en-US" altLang="en-US" i="1" dirty="0"/>
          </a:p>
          <a:p>
            <a:pPr>
              <a:buNone/>
              <a:tabLst>
                <a:tab pos="1544638" algn="l"/>
                <a:tab pos="2452688" algn="ctr"/>
                <a:tab pos="3767138" algn="ctr"/>
                <a:tab pos="5022850" algn="ctr"/>
              </a:tabLst>
            </a:pPr>
            <a:r>
              <a:rPr lang="en-US" altLang="en-US" i="1" dirty="0"/>
              <a:t>			A B C	A B C	 A B C </a:t>
            </a:r>
          </a:p>
          <a:p>
            <a:pPr>
              <a:buNone/>
              <a:tabLst>
                <a:tab pos="1544638" algn="l"/>
                <a:tab pos="2452688" algn="ctr"/>
                <a:tab pos="3767138" algn="ctr"/>
                <a:tab pos="5022850" algn="ctr"/>
              </a:tabLst>
            </a:pPr>
            <a:r>
              <a:rPr lang="en-US" altLang="en-US" dirty="0"/>
              <a:t>		</a:t>
            </a:r>
            <a:r>
              <a:rPr lang="en-US" altLang="en-US" i="1" dirty="0"/>
              <a:t>P</a:t>
            </a:r>
            <a:r>
              <a:rPr lang="en-US" altLang="en-US" baseline="-25000" dirty="0"/>
              <a:t>0</a:t>
            </a:r>
            <a:r>
              <a:rPr lang="en-US" altLang="en-US" dirty="0"/>
              <a:t>	0 1 0 	7 4 3 	2 3 0</a:t>
            </a:r>
          </a:p>
          <a:p>
            <a:pPr>
              <a:buNone/>
              <a:tabLst>
                <a:tab pos="1544638" algn="l"/>
                <a:tab pos="2452688" algn="ctr"/>
                <a:tab pos="3767138" algn="ctr"/>
                <a:tab pos="5022850" algn="ctr"/>
              </a:tabLst>
            </a:pPr>
            <a:r>
              <a:rPr lang="en-US" altLang="en-US" dirty="0"/>
              <a:t>		</a:t>
            </a:r>
            <a:r>
              <a:rPr lang="en-US" altLang="en-US" i="1" dirty="0"/>
              <a:t>P</a:t>
            </a:r>
            <a:r>
              <a:rPr lang="en-US" altLang="en-US" baseline="-25000" dirty="0"/>
              <a:t>1</a:t>
            </a:r>
            <a:r>
              <a:rPr lang="en-US" altLang="en-US" dirty="0"/>
              <a:t>	      3 0 2             0 2 0 	</a:t>
            </a:r>
          </a:p>
          <a:p>
            <a:pPr>
              <a:buNone/>
              <a:tabLst>
                <a:tab pos="1544638" algn="l"/>
                <a:tab pos="2452688" algn="ctr"/>
                <a:tab pos="3767138" algn="ctr"/>
                <a:tab pos="5022850" algn="ctr"/>
              </a:tabLst>
            </a:pPr>
            <a:r>
              <a:rPr lang="en-US" altLang="en-US" dirty="0"/>
              <a:t>		</a:t>
            </a:r>
            <a:r>
              <a:rPr lang="en-US" altLang="en-US" i="1" dirty="0"/>
              <a:t>P</a:t>
            </a:r>
            <a:r>
              <a:rPr lang="en-US" altLang="en-US" baseline="-25000" dirty="0"/>
              <a:t>2</a:t>
            </a:r>
            <a:r>
              <a:rPr lang="en-US" altLang="en-US" dirty="0"/>
              <a:t>	3 0 2 	 6 0 0 </a:t>
            </a:r>
          </a:p>
          <a:p>
            <a:pPr>
              <a:buNone/>
              <a:tabLst>
                <a:tab pos="1544638" algn="l"/>
                <a:tab pos="2452688" algn="ctr"/>
                <a:tab pos="3767138" algn="ctr"/>
                <a:tab pos="5022850" algn="ctr"/>
              </a:tabLst>
            </a:pPr>
            <a:r>
              <a:rPr lang="en-US" altLang="en-US" dirty="0"/>
              <a:t>		</a:t>
            </a:r>
            <a:r>
              <a:rPr lang="en-US" altLang="en-US" i="1" dirty="0"/>
              <a:t>P</a:t>
            </a:r>
            <a:r>
              <a:rPr lang="en-US" altLang="en-US" baseline="-25000" dirty="0"/>
              <a:t>3</a:t>
            </a:r>
            <a:r>
              <a:rPr lang="en-US" altLang="en-US" dirty="0"/>
              <a:t>	2 1 1 	0 1 1</a:t>
            </a:r>
          </a:p>
          <a:p>
            <a:pPr>
              <a:buNone/>
              <a:tabLst>
                <a:tab pos="1544638" algn="l"/>
                <a:tab pos="2452688" algn="ctr"/>
                <a:tab pos="3767138" algn="ctr"/>
                <a:tab pos="5022850" algn="ctr"/>
              </a:tabLst>
            </a:pPr>
            <a:r>
              <a:rPr lang="en-US" altLang="en-US" dirty="0"/>
              <a:t>		</a:t>
            </a:r>
            <a:r>
              <a:rPr lang="en-US" altLang="en-US" i="1" dirty="0"/>
              <a:t>P</a:t>
            </a:r>
            <a:r>
              <a:rPr lang="en-US" altLang="en-US" baseline="-25000" dirty="0"/>
              <a:t>4</a:t>
            </a:r>
            <a:r>
              <a:rPr lang="en-US" altLang="en-US" dirty="0"/>
              <a:t>	0 0 2 	 4 3 1 </a:t>
            </a:r>
          </a:p>
          <a:p>
            <a:pPr>
              <a:buNone/>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Executing safety algorithm shows that sequence &lt; </a:t>
            </a:r>
            <a:r>
              <a:rPr lang="en-US" altLang="en-US" b="1" i="1" dirty="0"/>
              <a:t>P</a:t>
            </a:r>
            <a:r>
              <a:rPr lang="en-US" altLang="en-US" b="1" baseline="-25000" dirty="0"/>
              <a:t>1</a:t>
            </a:r>
            <a:r>
              <a:rPr lang="en-US" altLang="en-US" b="1" dirty="0"/>
              <a:t>, </a:t>
            </a:r>
            <a:r>
              <a:rPr lang="en-US" altLang="en-US" b="1" i="1" dirty="0"/>
              <a:t>P</a:t>
            </a:r>
            <a:r>
              <a:rPr lang="en-US" altLang="en-US" b="1" baseline="-25000" dirty="0"/>
              <a:t>3</a:t>
            </a:r>
            <a:r>
              <a:rPr lang="en-US" altLang="en-US" b="1" dirty="0"/>
              <a:t>, </a:t>
            </a:r>
            <a:r>
              <a:rPr lang="en-US" altLang="en-US" b="1" i="1" dirty="0"/>
              <a:t>P</a:t>
            </a:r>
            <a:r>
              <a:rPr lang="en-US" altLang="en-US" b="1" baseline="-25000" dirty="0"/>
              <a:t>4</a:t>
            </a:r>
            <a:r>
              <a:rPr lang="en-US" altLang="en-US" b="1" dirty="0"/>
              <a:t>, </a:t>
            </a:r>
            <a:r>
              <a:rPr lang="en-US" altLang="en-US" b="1" i="1" dirty="0"/>
              <a:t>P</a:t>
            </a:r>
            <a:r>
              <a:rPr lang="en-US" altLang="en-US" b="1" baseline="-25000" dirty="0"/>
              <a:t>0</a:t>
            </a:r>
            <a:r>
              <a:rPr lang="en-US" altLang="en-US" b="1" dirty="0"/>
              <a:t>, </a:t>
            </a:r>
            <a:r>
              <a:rPr lang="en-US" altLang="en-US" b="1" i="1" dirty="0"/>
              <a:t>P</a:t>
            </a:r>
            <a:r>
              <a:rPr lang="en-US" altLang="en-US" b="1" baseline="-25000" dirty="0"/>
              <a:t>2</a:t>
            </a:r>
            <a:r>
              <a:rPr lang="en-US" altLang="en-US" dirty="0"/>
              <a:t>&gt; satisfies safety requirement</a:t>
            </a:r>
          </a:p>
          <a:p>
            <a:pPr>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Can request for (3,3,0) by </a:t>
            </a:r>
            <a:r>
              <a:rPr lang="en-US" altLang="en-US" b="1" i="1" dirty="0"/>
              <a:t>P</a:t>
            </a:r>
            <a:r>
              <a:rPr lang="en-US" altLang="en-US" b="1" baseline="-25000" dirty="0"/>
              <a:t>4</a:t>
            </a:r>
            <a:r>
              <a:rPr lang="en-US" altLang="en-US" dirty="0"/>
              <a:t> be granted?</a:t>
            </a:r>
          </a:p>
          <a:p>
            <a:pPr>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Can request for (0,2,0) by </a:t>
            </a:r>
            <a:r>
              <a:rPr lang="en-US" altLang="en-US" b="1" i="1" dirty="0"/>
              <a:t>P</a:t>
            </a:r>
            <a:r>
              <a:rPr lang="en-US" altLang="en-US" b="1" baseline="-25000" dirty="0"/>
              <a:t>0</a:t>
            </a:r>
            <a:r>
              <a:rPr lang="en-US" altLang="en-US" dirty="0"/>
              <a:t> be granted?</a:t>
            </a:r>
          </a:p>
          <a:p>
            <a:pPr>
              <a:buNone/>
              <a:tabLst>
                <a:tab pos="1544638" algn="l"/>
                <a:tab pos="2452688" algn="ctr"/>
                <a:tab pos="3767138" algn="ctr"/>
                <a:tab pos="5022850" algn="ctr"/>
              </a:tabLst>
            </a:pPr>
            <a:endParaRPr lang="en-US" altLang="en-US"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573354F7-D46C-481C-9D4A-3953C7C9966A}"/>
              </a:ext>
            </a:extLst>
          </p:cNvPr>
          <p:cNvSpPr>
            <a:spLocks noGrp="1" noChangeArrowheads="1"/>
          </p:cNvSpPr>
          <p:nvPr>
            <p:ph type="title"/>
          </p:nvPr>
        </p:nvSpPr>
        <p:spPr>
          <a:xfrm>
            <a:off x="2665413" y="235762"/>
            <a:ext cx="7421562" cy="576262"/>
          </a:xfrm>
        </p:spPr>
        <p:txBody>
          <a:bodyPr/>
          <a:lstStyle/>
          <a:p>
            <a:pPr eaLnBrk="1" hangingPunct="1"/>
            <a:r>
              <a:rPr lang="en-US" altLang="en-US" dirty="0"/>
              <a:t>Deadlock Detection</a:t>
            </a:r>
          </a:p>
        </p:txBody>
      </p:sp>
      <p:sp>
        <p:nvSpPr>
          <p:cNvPr id="62466" name="Rectangle 3">
            <a:extLst>
              <a:ext uri="{FF2B5EF4-FFF2-40B4-BE49-F238E27FC236}">
                <a16:creationId xmlns:a16="http://schemas.microsoft.com/office/drawing/2014/main" id="{B0C7DA51-11F7-430E-8F04-C804721EE6AB}"/>
              </a:ext>
            </a:extLst>
          </p:cNvPr>
          <p:cNvSpPr>
            <a:spLocks noGrp="1" noChangeArrowheads="1"/>
          </p:cNvSpPr>
          <p:nvPr>
            <p:ph type="body" idx="1"/>
          </p:nvPr>
        </p:nvSpPr>
        <p:spPr>
          <a:xfrm>
            <a:off x="2335765" y="1233489"/>
            <a:ext cx="7527990" cy="4530725"/>
          </a:xfrm>
        </p:spPr>
        <p:txBody>
          <a:bodyPr/>
          <a:lstStyle/>
          <a:p>
            <a:r>
              <a:rPr lang="en-US" altLang="en-US" dirty="0"/>
              <a:t>Allow system to enter deadlock state </a:t>
            </a:r>
            <a:br>
              <a:rPr lang="en-US" altLang="en-US" dirty="0"/>
            </a:br>
            <a:endParaRPr lang="en-US" altLang="en-US" dirty="0"/>
          </a:p>
          <a:p>
            <a:r>
              <a:rPr lang="en-US" altLang="en-US" dirty="0"/>
              <a:t>Detection algorithm</a:t>
            </a:r>
            <a:br>
              <a:rPr lang="en-US" altLang="en-US" dirty="0"/>
            </a:br>
            <a:endParaRPr lang="en-US" altLang="en-US" dirty="0"/>
          </a:p>
          <a:p>
            <a:r>
              <a:rPr lang="en-US" altLang="en-US" dirty="0"/>
              <a:t>Recovery scheme</a:t>
            </a: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E0AC6EB-98B0-4800-BA12-8164E36330A4}"/>
              </a:ext>
            </a:extLst>
          </p:cNvPr>
          <p:cNvSpPr>
            <a:spLocks noGrp="1" noChangeArrowheads="1"/>
          </p:cNvSpPr>
          <p:nvPr>
            <p:ph type="title"/>
          </p:nvPr>
        </p:nvSpPr>
        <p:spPr>
          <a:xfrm>
            <a:off x="2601686" y="-19986"/>
            <a:ext cx="7772400" cy="844551"/>
          </a:xfrm>
        </p:spPr>
        <p:txBody>
          <a:bodyPr/>
          <a:lstStyle/>
          <a:p>
            <a:pPr eaLnBrk="1" hangingPunct="1"/>
            <a:r>
              <a:rPr lang="en-US" altLang="en-US" dirty="0"/>
              <a:t>Single Instance of Each Resource Type</a:t>
            </a:r>
          </a:p>
        </p:txBody>
      </p:sp>
      <p:sp>
        <p:nvSpPr>
          <p:cNvPr id="64514" name="Rectangle 3">
            <a:extLst>
              <a:ext uri="{FF2B5EF4-FFF2-40B4-BE49-F238E27FC236}">
                <a16:creationId xmlns:a16="http://schemas.microsoft.com/office/drawing/2014/main" id="{9A96C6DF-1521-4C97-AEB7-B25DA22EF839}"/>
              </a:ext>
            </a:extLst>
          </p:cNvPr>
          <p:cNvSpPr>
            <a:spLocks noGrp="1" noChangeArrowheads="1"/>
          </p:cNvSpPr>
          <p:nvPr>
            <p:ph type="body" idx="1"/>
          </p:nvPr>
        </p:nvSpPr>
        <p:spPr>
          <a:xfrm>
            <a:off x="2351089" y="1173164"/>
            <a:ext cx="7585075" cy="4511675"/>
          </a:xfrm>
        </p:spPr>
        <p:txBody>
          <a:bodyPr/>
          <a:lstStyle/>
          <a:p>
            <a:r>
              <a:rPr lang="en-US" altLang="en-US" dirty="0"/>
              <a:t>Maintain </a:t>
            </a:r>
            <a:r>
              <a:rPr lang="en-US" altLang="en-US" b="1" dirty="0">
                <a:solidFill>
                  <a:srgbClr val="006699"/>
                </a:solidFill>
                <a:latin typeface="+mj-lt"/>
              </a:rPr>
              <a:t>wait-for</a:t>
            </a:r>
            <a:r>
              <a:rPr lang="en-US" altLang="en-US" b="1" dirty="0">
                <a:solidFill>
                  <a:srgbClr val="3366FF"/>
                </a:solidFill>
              </a:rPr>
              <a:t> </a:t>
            </a:r>
            <a:r>
              <a:rPr lang="en-US" altLang="en-US" dirty="0"/>
              <a:t>graph</a:t>
            </a:r>
          </a:p>
          <a:p>
            <a:pPr lvl="1"/>
            <a:r>
              <a:rPr lang="en-US" altLang="en-US" dirty="0"/>
              <a:t>Nodes are processes</a:t>
            </a:r>
          </a:p>
          <a:p>
            <a:pPr lvl="1"/>
            <a:r>
              <a:rPr lang="en-US" altLang="en-US" b="1" i="1" dirty="0"/>
              <a:t>P</a:t>
            </a:r>
            <a:r>
              <a:rPr lang="en-US" altLang="en-US" b="1" i="1" baseline="-25000" dirty="0"/>
              <a:t>i</a:t>
            </a:r>
            <a:r>
              <a:rPr lang="en-US" altLang="en-US" b="1" dirty="0"/>
              <a:t> </a:t>
            </a:r>
            <a:r>
              <a:rPr lang="en-US" altLang="en-US" b="1" dirty="0">
                <a:sym typeface="Symbol" panose="05050102010706020507" pitchFamily="18" charset="2"/>
              </a:rPr>
              <a:t> </a:t>
            </a:r>
            <a:r>
              <a:rPr lang="en-US" altLang="en-US" b="1" i="1" dirty="0" err="1">
                <a:sym typeface="Symbol" panose="05050102010706020507" pitchFamily="18" charset="2"/>
              </a:rPr>
              <a:t>P</a:t>
            </a:r>
            <a:r>
              <a:rPr lang="en-US" altLang="en-US" b="1" i="1" baseline="-25000" dirty="0" err="1">
                <a:sym typeface="Symbol" panose="05050102010706020507" pitchFamily="18" charset="2"/>
              </a:rPr>
              <a:t>j</a:t>
            </a:r>
            <a:r>
              <a:rPr lang="en-US" altLang="en-US" b="1" i="1" baseline="-25000" dirty="0">
                <a:sym typeface="Symbol" panose="05050102010706020507" pitchFamily="18" charset="2"/>
              </a:rPr>
              <a:t>   </a:t>
            </a:r>
            <a:r>
              <a:rPr lang="en-US" altLang="en-US" dirty="0">
                <a:sym typeface="Symbol" panose="05050102010706020507" pitchFamily="18" charset="2"/>
              </a:rPr>
              <a:t>if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is waiting for</a:t>
            </a:r>
            <a:r>
              <a:rPr lang="en-US" altLang="en-US" i="1" dirty="0">
                <a:sym typeface="Symbol" panose="05050102010706020507" pitchFamily="18" charset="2"/>
              </a:rPr>
              <a:t> </a:t>
            </a:r>
            <a:r>
              <a:rPr lang="en-US" altLang="en-US" b="1" i="1" dirty="0" err="1">
                <a:sym typeface="Symbol" panose="05050102010706020507" pitchFamily="18" charset="2"/>
              </a:rPr>
              <a:t>P</a:t>
            </a:r>
            <a:r>
              <a:rPr lang="en-US" altLang="en-US" b="1" i="1" baseline="-25000" dirty="0" err="1">
                <a:sym typeface="Symbol" panose="05050102010706020507" pitchFamily="18" charset="2"/>
              </a:rPr>
              <a:t>j</a:t>
            </a:r>
            <a:br>
              <a:rPr lang="en-US" altLang="en-US" b="1" i="1" dirty="0">
                <a:sym typeface="Symbol" panose="05050102010706020507" pitchFamily="18" charset="2"/>
              </a:rPr>
            </a:br>
            <a:endParaRPr lang="en-US" altLang="en-US" b="1" i="1" dirty="0">
              <a:sym typeface="Symbol" panose="05050102010706020507" pitchFamily="18" charset="2"/>
            </a:endParaRPr>
          </a:p>
          <a:p>
            <a:r>
              <a:rPr lang="en-US" altLang="en-US" dirty="0"/>
              <a:t>Periodically invoke an algorithm that searches for a cycle in the graph. If there is a cycle, there exists a deadlock</a:t>
            </a:r>
          </a:p>
          <a:p>
            <a:pPr>
              <a:buFont typeface="Monotype Sorts" pitchFamily="-84" charset="2"/>
              <a:buNone/>
            </a:pPr>
            <a:endParaRPr lang="en-US" altLang="en-US" dirty="0"/>
          </a:p>
          <a:p>
            <a:r>
              <a:rPr lang="en-US" altLang="en-US" dirty="0"/>
              <a:t>An algorithm to detect a cycle in a graph requires an order of</a:t>
            </a:r>
            <a:r>
              <a:rPr lang="en-US" altLang="en-US" i="1" dirty="0"/>
              <a:t> </a:t>
            </a:r>
            <a:r>
              <a:rPr lang="en-US" altLang="en-US" b="1" i="1" dirty="0"/>
              <a:t>n</a:t>
            </a:r>
            <a:r>
              <a:rPr lang="en-US" altLang="en-US" b="1" baseline="30000" dirty="0"/>
              <a:t>2</a:t>
            </a:r>
            <a:r>
              <a:rPr lang="en-US" altLang="en-US" b="1" dirty="0"/>
              <a:t> </a:t>
            </a:r>
            <a:r>
              <a:rPr lang="en-US" altLang="en-US" dirty="0"/>
              <a:t>operations, where </a:t>
            </a:r>
            <a:r>
              <a:rPr lang="en-US" altLang="en-US" b="1" i="1" dirty="0"/>
              <a:t>n</a:t>
            </a:r>
            <a:r>
              <a:rPr lang="en-US" altLang="en-US" dirty="0"/>
              <a:t> is the number of vertices in the graph</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0484A614-EAE8-49DD-A55B-4F7E12A56EA6}"/>
              </a:ext>
            </a:extLst>
          </p:cNvPr>
          <p:cNvSpPr>
            <a:spLocks noGrp="1" noChangeArrowheads="1"/>
          </p:cNvSpPr>
          <p:nvPr>
            <p:ph type="title"/>
          </p:nvPr>
        </p:nvSpPr>
        <p:spPr>
          <a:xfrm>
            <a:off x="2282165" y="270077"/>
            <a:ext cx="8288629" cy="457200"/>
          </a:xfrm>
        </p:spPr>
        <p:txBody>
          <a:bodyPr/>
          <a:lstStyle/>
          <a:p>
            <a:pPr eaLnBrk="1" hangingPunct="1"/>
            <a:r>
              <a:rPr lang="en-US" altLang="en-US" sz="2400" dirty="0"/>
              <a:t>Resource-Allocation Graph and  Wait-for Graph</a:t>
            </a:r>
          </a:p>
        </p:txBody>
      </p:sp>
      <p:sp>
        <p:nvSpPr>
          <p:cNvPr id="66562" name="Text Box 5">
            <a:extLst>
              <a:ext uri="{FF2B5EF4-FFF2-40B4-BE49-F238E27FC236}">
                <a16:creationId xmlns:a16="http://schemas.microsoft.com/office/drawing/2014/main" id="{FD3E6C09-91AB-4252-8558-115F273E58C9}"/>
              </a:ext>
            </a:extLst>
          </p:cNvPr>
          <p:cNvSpPr txBox="1">
            <a:spLocks noChangeArrowheads="1"/>
          </p:cNvSpPr>
          <p:nvPr/>
        </p:nvSpPr>
        <p:spPr bwMode="auto">
          <a:xfrm>
            <a:off x="3171825" y="5294313"/>
            <a:ext cx="292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Resource-Allocation Graph</a:t>
            </a:r>
          </a:p>
        </p:txBody>
      </p:sp>
      <p:sp>
        <p:nvSpPr>
          <p:cNvPr id="66563" name="Text Box 6">
            <a:extLst>
              <a:ext uri="{FF2B5EF4-FFF2-40B4-BE49-F238E27FC236}">
                <a16:creationId xmlns:a16="http://schemas.microsoft.com/office/drawing/2014/main" id="{4DB892FA-9656-4369-B039-CF364DF8033A}"/>
              </a:ext>
            </a:extLst>
          </p:cNvPr>
          <p:cNvSpPr txBox="1">
            <a:spLocks noChangeArrowheads="1"/>
          </p:cNvSpPr>
          <p:nvPr/>
        </p:nvSpPr>
        <p:spPr bwMode="auto">
          <a:xfrm>
            <a:off x="6334125" y="5294313"/>
            <a:ext cx="314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Corresponding wait-for graph</a:t>
            </a:r>
          </a:p>
        </p:txBody>
      </p:sp>
      <p:pic>
        <p:nvPicPr>
          <p:cNvPr id="66564" name="Picture 1">
            <a:extLst>
              <a:ext uri="{FF2B5EF4-FFF2-40B4-BE49-F238E27FC236}">
                <a16:creationId xmlns:a16="http://schemas.microsoft.com/office/drawing/2014/main" id="{0B62FAF8-3075-42AC-BA0B-5BDEAC7D4D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4388" y="1252539"/>
            <a:ext cx="57404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A3ED25FA-FD51-4DC3-9667-49F48E298265}"/>
              </a:ext>
            </a:extLst>
          </p:cNvPr>
          <p:cNvSpPr>
            <a:spLocks noGrp="1" noChangeArrowheads="1"/>
          </p:cNvSpPr>
          <p:nvPr>
            <p:ph type="title"/>
          </p:nvPr>
        </p:nvSpPr>
        <p:spPr>
          <a:xfrm>
            <a:off x="2740331" y="131947"/>
            <a:ext cx="7772400" cy="628650"/>
          </a:xfrm>
        </p:spPr>
        <p:txBody>
          <a:bodyPr/>
          <a:lstStyle/>
          <a:p>
            <a:pPr eaLnBrk="1" hangingPunct="1"/>
            <a:r>
              <a:rPr lang="en-US" altLang="en-US" dirty="0"/>
              <a:t>Several Instances of a Resource Type</a:t>
            </a:r>
          </a:p>
        </p:txBody>
      </p:sp>
      <p:sp>
        <p:nvSpPr>
          <p:cNvPr id="68610" name="Rectangle 3">
            <a:extLst>
              <a:ext uri="{FF2B5EF4-FFF2-40B4-BE49-F238E27FC236}">
                <a16:creationId xmlns:a16="http://schemas.microsoft.com/office/drawing/2014/main" id="{A408F457-CD45-48AA-8181-E44F8AA0A577}"/>
              </a:ext>
            </a:extLst>
          </p:cNvPr>
          <p:cNvSpPr>
            <a:spLocks noGrp="1" noChangeArrowheads="1"/>
          </p:cNvSpPr>
          <p:nvPr>
            <p:ph type="body" idx="1"/>
          </p:nvPr>
        </p:nvSpPr>
        <p:spPr>
          <a:xfrm>
            <a:off x="2406651" y="1187451"/>
            <a:ext cx="7580215" cy="3851275"/>
          </a:xfrm>
        </p:spPr>
        <p:txBody>
          <a:bodyPr/>
          <a:lstStyle/>
          <a:p>
            <a:r>
              <a:rPr lang="en-US" altLang="en-US" b="1" dirty="0">
                <a:solidFill>
                  <a:srgbClr val="000000"/>
                </a:solidFill>
              </a:rPr>
              <a:t>Available</a:t>
            </a:r>
            <a:r>
              <a:rPr lang="en-US" altLang="en-US" i="1" dirty="0"/>
              <a:t>:</a:t>
            </a:r>
            <a:r>
              <a:rPr lang="en-US" altLang="en-US" dirty="0"/>
              <a:t>  A vector of length </a:t>
            </a:r>
            <a:r>
              <a:rPr lang="en-US" altLang="en-US" b="1" i="1" dirty="0"/>
              <a:t>m</a:t>
            </a:r>
            <a:r>
              <a:rPr lang="en-US" altLang="en-US" dirty="0"/>
              <a:t> indicates the number of available resources of each type</a:t>
            </a:r>
          </a:p>
          <a:p>
            <a:r>
              <a:rPr lang="en-US" altLang="en-US" b="1" dirty="0">
                <a:solidFill>
                  <a:srgbClr val="000000"/>
                </a:solidFill>
              </a:rPr>
              <a:t>Allocation</a:t>
            </a:r>
            <a:r>
              <a:rPr lang="en-US" altLang="en-US" i="1" dirty="0"/>
              <a:t>:</a:t>
            </a:r>
            <a:r>
              <a:rPr lang="en-US" altLang="en-US" dirty="0"/>
              <a:t>  An </a:t>
            </a:r>
            <a:r>
              <a:rPr lang="en-US" altLang="en-US" b="1" i="1" dirty="0"/>
              <a:t>n </a:t>
            </a:r>
            <a:r>
              <a:rPr lang="en-US" altLang="en-US" b="1" dirty="0"/>
              <a:t>x</a:t>
            </a:r>
            <a:r>
              <a:rPr lang="en-US" altLang="en-US" b="1" i="1" dirty="0"/>
              <a:t> m</a:t>
            </a:r>
            <a:r>
              <a:rPr lang="en-US" altLang="en-US" b="1" dirty="0"/>
              <a:t> </a:t>
            </a:r>
            <a:r>
              <a:rPr lang="en-US" altLang="en-US" dirty="0"/>
              <a:t>matrix defines the number of resources of each type currently allocated to each process</a:t>
            </a:r>
          </a:p>
          <a:p>
            <a:r>
              <a:rPr lang="en-US" altLang="en-US" b="1" dirty="0">
                <a:solidFill>
                  <a:srgbClr val="000000"/>
                </a:solidFill>
              </a:rPr>
              <a:t>Request</a:t>
            </a:r>
            <a:r>
              <a:rPr lang="en-US" altLang="en-US" i="1" dirty="0"/>
              <a:t>:</a:t>
            </a:r>
            <a:r>
              <a:rPr lang="en-US" altLang="en-US" dirty="0"/>
              <a:t>  An </a:t>
            </a:r>
            <a:r>
              <a:rPr lang="en-US" altLang="en-US" b="1" i="1" dirty="0"/>
              <a:t>n </a:t>
            </a:r>
            <a:r>
              <a:rPr lang="en-US" altLang="en-US" b="1" dirty="0"/>
              <a:t>x</a:t>
            </a:r>
            <a:r>
              <a:rPr lang="en-US" altLang="en-US" b="1" i="1" dirty="0"/>
              <a:t> m</a:t>
            </a:r>
            <a:r>
              <a:rPr lang="en-US" altLang="en-US" b="1" dirty="0"/>
              <a:t> </a:t>
            </a:r>
            <a:r>
              <a:rPr lang="en-US" altLang="en-US" dirty="0"/>
              <a:t>matrix indicates the current request  of each process.  If </a:t>
            </a:r>
            <a:r>
              <a:rPr lang="en-US" altLang="en-US" b="1" i="1" dirty="0"/>
              <a:t>Request </a:t>
            </a:r>
            <a:r>
              <a:rPr lang="en-US" altLang="en-US" b="1" dirty="0"/>
              <a:t>[</a:t>
            </a:r>
            <a:r>
              <a:rPr lang="en-US" altLang="en-US" b="1" i="1" dirty="0"/>
              <a:t>i</a:t>
            </a:r>
            <a:r>
              <a:rPr lang="en-US" altLang="en-US" b="1" dirty="0"/>
              <a:t>][</a:t>
            </a:r>
            <a:r>
              <a:rPr lang="en-US" altLang="en-US" b="1" i="1" dirty="0"/>
              <a:t>j</a:t>
            </a:r>
            <a:r>
              <a:rPr lang="en-US" altLang="en-US" b="1" dirty="0"/>
              <a:t>] = </a:t>
            </a:r>
            <a:r>
              <a:rPr lang="en-US" altLang="en-US" b="1" i="1" dirty="0"/>
              <a:t>k</a:t>
            </a:r>
            <a:r>
              <a:rPr lang="en-US" altLang="en-US" dirty="0"/>
              <a:t>, then process</a:t>
            </a:r>
            <a:r>
              <a:rPr lang="en-US" altLang="en-US" i="1" dirty="0"/>
              <a:t> </a:t>
            </a:r>
            <a:r>
              <a:rPr lang="en-US" altLang="en-US" b="1" i="1" dirty="0"/>
              <a:t>P</a:t>
            </a:r>
            <a:r>
              <a:rPr lang="en-US" altLang="en-US" b="1" i="1" baseline="-25000" dirty="0"/>
              <a:t>i</a:t>
            </a:r>
            <a:r>
              <a:rPr lang="en-US" altLang="en-US" dirty="0"/>
              <a:t> is requesting</a:t>
            </a:r>
            <a:r>
              <a:rPr lang="en-US" altLang="en-US" i="1" dirty="0"/>
              <a:t> </a:t>
            </a:r>
            <a:r>
              <a:rPr lang="en-US" altLang="en-US" b="1" i="1" dirty="0"/>
              <a:t>k</a:t>
            </a:r>
            <a:r>
              <a:rPr lang="en-US" altLang="en-US" dirty="0"/>
              <a:t> more instances of resource type </a:t>
            </a:r>
            <a:r>
              <a:rPr lang="en-US" altLang="en-US" b="1" i="1" dirty="0" err="1"/>
              <a:t>R</a:t>
            </a:r>
            <a:r>
              <a:rPr lang="en-US" altLang="en-US" b="1" i="1" baseline="-25000" dirty="0" err="1"/>
              <a:t>j</a:t>
            </a:r>
            <a:r>
              <a:rPr lang="en-US" altLang="en-US" dirty="0"/>
              <a:t>.</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6A086C2B-A5AE-4F5F-8E2A-3790509946FF}"/>
              </a:ext>
            </a:extLst>
          </p:cNvPr>
          <p:cNvSpPr>
            <a:spLocks noGrp="1" noChangeArrowheads="1"/>
          </p:cNvSpPr>
          <p:nvPr>
            <p:ph type="title"/>
          </p:nvPr>
        </p:nvSpPr>
        <p:spPr>
          <a:xfrm>
            <a:off x="2255415" y="236380"/>
            <a:ext cx="7899400" cy="576263"/>
          </a:xfrm>
        </p:spPr>
        <p:txBody>
          <a:bodyPr/>
          <a:lstStyle/>
          <a:p>
            <a:pPr eaLnBrk="1" hangingPunct="1"/>
            <a:r>
              <a:rPr lang="en-US" altLang="en-US" dirty="0"/>
              <a:t>Detection Algorithm</a:t>
            </a:r>
          </a:p>
        </p:txBody>
      </p:sp>
      <p:sp>
        <p:nvSpPr>
          <p:cNvPr id="70658" name="Rectangle 3">
            <a:extLst>
              <a:ext uri="{FF2B5EF4-FFF2-40B4-BE49-F238E27FC236}">
                <a16:creationId xmlns:a16="http://schemas.microsoft.com/office/drawing/2014/main" id="{4F25B4FD-55C6-400C-B972-1DEDC818534C}"/>
              </a:ext>
            </a:extLst>
          </p:cNvPr>
          <p:cNvSpPr>
            <a:spLocks noGrp="1" noChangeArrowheads="1"/>
          </p:cNvSpPr>
          <p:nvPr>
            <p:ph type="body" idx="1"/>
          </p:nvPr>
        </p:nvSpPr>
        <p:spPr>
          <a:xfrm>
            <a:off x="2519363" y="1233489"/>
            <a:ext cx="7753350" cy="4530725"/>
          </a:xfrm>
        </p:spPr>
        <p:txBody>
          <a:bodyPr/>
          <a:lstStyle/>
          <a:p>
            <a:pPr>
              <a:buFont typeface="+mj-lt"/>
              <a:buAutoNum type="arabicPeriod"/>
            </a:pPr>
            <a:r>
              <a:rPr lang="en-US" altLang="en-US" dirty="0"/>
              <a:t>Let </a:t>
            </a:r>
            <a:r>
              <a:rPr lang="en-US" altLang="en-US" b="1" i="1" dirty="0"/>
              <a:t>Work</a:t>
            </a:r>
            <a:r>
              <a:rPr lang="en-US" altLang="en-US" dirty="0"/>
              <a:t> and </a:t>
            </a:r>
            <a:r>
              <a:rPr lang="en-US" altLang="en-US" b="1" i="1" dirty="0"/>
              <a:t>Finish</a:t>
            </a:r>
            <a:r>
              <a:rPr lang="en-US" altLang="en-US" dirty="0"/>
              <a:t> be vectors of length </a:t>
            </a:r>
            <a:r>
              <a:rPr lang="en-US" altLang="en-US" b="1" i="1" dirty="0"/>
              <a:t>m</a:t>
            </a:r>
            <a:r>
              <a:rPr lang="en-US" altLang="en-US" dirty="0"/>
              <a:t> and </a:t>
            </a:r>
            <a:r>
              <a:rPr lang="en-US" altLang="en-US" b="1" i="1" dirty="0"/>
              <a:t>n</a:t>
            </a:r>
            <a:r>
              <a:rPr lang="en-US" altLang="en-US" dirty="0"/>
              <a:t>, respectively Initialize:</a:t>
            </a:r>
          </a:p>
          <a:p>
            <a:pPr marL="850900" lvl="1" indent="-393700">
              <a:buFont typeface="+mj-lt"/>
              <a:buAutoNum type="alphaLcParenR"/>
            </a:pPr>
            <a:r>
              <a:rPr lang="en-US" altLang="en-US" i="1" dirty="0"/>
              <a:t> </a:t>
            </a:r>
            <a:r>
              <a:rPr lang="en-US" altLang="en-US" b="1" i="1" dirty="0"/>
              <a:t>Work</a:t>
            </a:r>
            <a:r>
              <a:rPr lang="en-US" altLang="en-US" b="1" dirty="0"/>
              <a:t> = </a:t>
            </a:r>
            <a:r>
              <a:rPr lang="en-US" altLang="en-US" b="1" i="1" dirty="0"/>
              <a:t>Available</a:t>
            </a:r>
            <a:endParaRPr lang="en-US" altLang="en-US" b="1" dirty="0"/>
          </a:p>
          <a:p>
            <a:pPr marL="850900" lvl="1" indent="-393700">
              <a:buFont typeface="+mj-lt"/>
              <a:buAutoNum type="alphaLcParenR"/>
            </a:pPr>
            <a:r>
              <a:rPr lang="en-US" altLang="en-US" dirty="0"/>
              <a:t> For </a:t>
            </a:r>
            <a:r>
              <a:rPr lang="en-US" altLang="en-US" b="1" i="1" dirty="0"/>
              <a:t>i</a:t>
            </a:r>
            <a:r>
              <a:rPr lang="en-US" altLang="en-US" b="1" dirty="0"/>
              <a:t> = 1,2, …,</a:t>
            </a:r>
            <a:r>
              <a:rPr lang="en-US" altLang="en-US" b="1" i="1" dirty="0"/>
              <a:t> n</a:t>
            </a:r>
            <a:r>
              <a:rPr lang="en-US" altLang="en-US" dirty="0"/>
              <a:t>, if </a:t>
            </a:r>
            <a:r>
              <a:rPr lang="en-US" altLang="en-US" b="1" i="1" dirty="0" err="1"/>
              <a:t>Allocation</a:t>
            </a:r>
            <a:r>
              <a:rPr lang="en-US" altLang="en-US" b="1" i="1" baseline="-25000" dirty="0" err="1"/>
              <a:t>i</a:t>
            </a:r>
            <a:r>
              <a:rPr lang="en-US" altLang="en-US" b="1" dirty="0"/>
              <a:t> </a:t>
            </a:r>
            <a:r>
              <a:rPr lang="en-US" altLang="en-US" b="1" dirty="0">
                <a:sym typeface="Symbol" panose="05050102010706020507" pitchFamily="18" charset="2"/>
              </a:rPr>
              <a:t> 0</a:t>
            </a:r>
            <a:r>
              <a:rPr lang="en-US" altLang="en-US" dirty="0">
                <a:sym typeface="Symbol" panose="05050102010706020507" pitchFamily="18" charset="2"/>
              </a:rPr>
              <a:t>, then </a:t>
            </a:r>
            <a:br>
              <a:rPr lang="en-US" altLang="en-US" dirty="0">
                <a:sym typeface="Symbol" panose="05050102010706020507" pitchFamily="18" charset="2"/>
              </a:rPr>
            </a:br>
            <a:r>
              <a:rPr lang="en-US" altLang="en-US" dirty="0">
                <a:sym typeface="Symbol" panose="05050102010706020507" pitchFamily="18" charset="2"/>
              </a:rPr>
              <a:t> </a:t>
            </a:r>
            <a:r>
              <a:rPr lang="en-US" altLang="en-US" b="1" i="1" dirty="0">
                <a:sym typeface="Symbol" panose="05050102010706020507" pitchFamily="18" charset="2"/>
              </a:rPr>
              <a:t>Finish</a:t>
            </a:r>
            <a:r>
              <a:rPr lang="en-US" altLang="en-US" b="1" dirty="0">
                <a:sym typeface="Symbol" panose="05050102010706020507" pitchFamily="18" charset="2"/>
              </a:rPr>
              <a:t>[i] </a:t>
            </a:r>
            <a:r>
              <a:rPr lang="en-US" altLang="en-US" b="1" i="1" dirty="0">
                <a:sym typeface="Symbol" panose="05050102010706020507" pitchFamily="18" charset="2"/>
              </a:rPr>
              <a:t>= false</a:t>
            </a:r>
            <a:r>
              <a:rPr lang="en-US" altLang="en-US" dirty="0">
                <a:sym typeface="Symbol" panose="05050102010706020507" pitchFamily="18" charset="2"/>
              </a:rPr>
              <a:t>; otherwise, </a:t>
            </a:r>
            <a:r>
              <a:rPr lang="en-US" altLang="en-US" b="1" i="1" dirty="0">
                <a:sym typeface="Symbol" panose="05050102010706020507" pitchFamily="18" charset="2"/>
              </a:rPr>
              <a:t>Finish</a:t>
            </a:r>
            <a:r>
              <a:rPr lang="en-US" altLang="en-US" b="1" dirty="0">
                <a:sym typeface="Symbol" panose="05050102010706020507" pitchFamily="18" charset="2"/>
              </a:rPr>
              <a:t>[i] = </a:t>
            </a:r>
            <a:r>
              <a:rPr lang="en-US" altLang="en-US" b="1" i="1" dirty="0">
                <a:sym typeface="Symbol" panose="05050102010706020507" pitchFamily="18" charset="2"/>
              </a:rPr>
              <a:t>true</a:t>
            </a:r>
          </a:p>
          <a:p>
            <a:pPr marL="850900" lvl="1" indent="-393700">
              <a:buNone/>
            </a:pPr>
            <a:endParaRPr lang="en-US" altLang="en-US" dirty="0">
              <a:sym typeface="Symbol" panose="05050102010706020507" pitchFamily="18" charset="2"/>
            </a:endParaRPr>
          </a:p>
          <a:p>
            <a:pPr>
              <a:buFont typeface="+mj-lt"/>
              <a:buAutoNum type="arabicPeriod"/>
            </a:pPr>
            <a:r>
              <a:rPr lang="en-US" altLang="en-US" dirty="0"/>
              <a:t>Find an index </a:t>
            </a:r>
            <a:r>
              <a:rPr lang="en-US" altLang="en-US" b="1" i="1" dirty="0"/>
              <a:t>i</a:t>
            </a:r>
            <a:r>
              <a:rPr lang="en-US" altLang="en-US" i="1" dirty="0"/>
              <a:t> </a:t>
            </a:r>
            <a:r>
              <a:rPr lang="en-US" altLang="en-US" dirty="0"/>
              <a:t>such that both:</a:t>
            </a:r>
          </a:p>
          <a:p>
            <a:pPr marL="850900" lvl="1" indent="-393700">
              <a:buFont typeface="+mj-lt"/>
              <a:buAutoNum type="alphaLcParenR"/>
            </a:pPr>
            <a:r>
              <a:rPr lang="en-US" altLang="en-US" i="1" dirty="0"/>
              <a:t> </a:t>
            </a:r>
            <a:r>
              <a:rPr lang="en-US" altLang="en-US" b="1" i="1" dirty="0"/>
              <a:t>Finish</a:t>
            </a:r>
            <a:r>
              <a:rPr lang="en-US" altLang="en-US" b="1" dirty="0"/>
              <a:t>[</a:t>
            </a:r>
            <a:r>
              <a:rPr lang="en-US" altLang="en-US" b="1" i="1" dirty="0"/>
              <a:t>i</a:t>
            </a:r>
            <a:r>
              <a:rPr lang="en-US" altLang="en-US" b="1" dirty="0"/>
              <a:t>] == </a:t>
            </a:r>
            <a:r>
              <a:rPr lang="en-US" altLang="en-US" b="1" i="1" dirty="0"/>
              <a:t>false</a:t>
            </a:r>
            <a:endParaRPr lang="en-US" altLang="en-US" b="1" dirty="0"/>
          </a:p>
          <a:p>
            <a:pPr marL="850900" lvl="1" indent="-393700">
              <a:buFont typeface="+mj-lt"/>
              <a:buAutoNum type="alphaLcParenR"/>
            </a:pPr>
            <a:r>
              <a:rPr lang="en-US" altLang="en-US" i="1" dirty="0"/>
              <a:t> </a:t>
            </a:r>
            <a:r>
              <a:rPr lang="en-US" altLang="en-US" b="1" i="1" dirty="0" err="1"/>
              <a:t>Request</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br>
              <a:rPr lang="en-US" altLang="en-US" b="1" i="1" dirty="0">
                <a:sym typeface="Symbol" panose="05050102010706020507" pitchFamily="18" charset="2"/>
              </a:rPr>
            </a:br>
            <a:endParaRPr lang="en-US" altLang="en-US" b="1" dirty="0">
              <a:sym typeface="Symbol" panose="05050102010706020507" pitchFamily="18" charset="2"/>
            </a:endParaRPr>
          </a:p>
          <a:p>
            <a:pPr marL="850900" lvl="1" indent="-393700">
              <a:buNone/>
            </a:pPr>
            <a:r>
              <a:rPr lang="en-US" altLang="en-US" dirty="0">
                <a:sym typeface="Symbol" panose="05050102010706020507" pitchFamily="18" charset="2"/>
              </a:rPr>
              <a:t>If no such </a:t>
            </a:r>
            <a:r>
              <a:rPr lang="en-US" altLang="en-US" b="1" i="1" dirty="0">
                <a:sym typeface="Symbol" panose="05050102010706020507" pitchFamily="18" charset="2"/>
              </a:rPr>
              <a:t>i</a:t>
            </a:r>
            <a:r>
              <a:rPr lang="en-US" altLang="en-US" b="1" dirty="0">
                <a:sym typeface="Symbol" panose="05050102010706020507" pitchFamily="18" charset="2"/>
              </a:rPr>
              <a:t> </a:t>
            </a:r>
            <a:r>
              <a:rPr lang="en-US" altLang="en-US" dirty="0">
                <a:sym typeface="Symbol" panose="05050102010706020507" pitchFamily="18" charset="2"/>
              </a:rPr>
              <a:t>exists, go to step 4</a:t>
            </a: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2546351"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2330451" y="1233489"/>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AC8DFB5C-1F8D-4190-83A2-9517D9381473}"/>
              </a:ext>
            </a:extLst>
          </p:cNvPr>
          <p:cNvSpPr>
            <a:spLocks noGrp="1" noChangeArrowheads="1"/>
          </p:cNvSpPr>
          <p:nvPr>
            <p:ph type="title"/>
          </p:nvPr>
        </p:nvSpPr>
        <p:spPr>
          <a:xfrm>
            <a:off x="2652714" y="214313"/>
            <a:ext cx="7558087" cy="576262"/>
          </a:xfrm>
        </p:spPr>
        <p:txBody>
          <a:bodyPr/>
          <a:lstStyle/>
          <a:p>
            <a:pPr eaLnBrk="1" hangingPunct="1"/>
            <a:r>
              <a:rPr lang="en-US" altLang="en-US" dirty="0"/>
              <a:t>Detection Algorithm (Cont.)</a:t>
            </a:r>
          </a:p>
        </p:txBody>
      </p:sp>
      <p:sp>
        <p:nvSpPr>
          <p:cNvPr id="72706" name="Rectangle 3">
            <a:extLst>
              <a:ext uri="{FF2B5EF4-FFF2-40B4-BE49-F238E27FC236}">
                <a16:creationId xmlns:a16="http://schemas.microsoft.com/office/drawing/2014/main" id="{1590227E-597D-4241-9B48-CEE17B87BD41}"/>
              </a:ext>
            </a:extLst>
          </p:cNvPr>
          <p:cNvSpPr>
            <a:spLocks noGrp="1" noChangeArrowheads="1"/>
          </p:cNvSpPr>
          <p:nvPr>
            <p:ph type="body" idx="1"/>
          </p:nvPr>
        </p:nvSpPr>
        <p:spPr>
          <a:xfrm>
            <a:off x="2471738" y="1171576"/>
            <a:ext cx="7218362" cy="2297113"/>
          </a:xfrm>
        </p:spPr>
        <p:txBody>
          <a:bodyPr/>
          <a:lstStyle/>
          <a:p>
            <a:pPr>
              <a:lnSpc>
                <a:spcPct val="90000"/>
              </a:lnSpc>
              <a:buAutoNum type="arabicPeriod" startAt="3"/>
            </a:pPr>
            <a:r>
              <a:rPr lang="en-US" altLang="en-US" i="1" dirty="0"/>
              <a:t> </a:t>
            </a:r>
            <a:r>
              <a:rPr lang="en-US" altLang="en-US" b="1" i="1" dirty="0"/>
              <a:t>Work</a:t>
            </a:r>
            <a:r>
              <a:rPr lang="en-US" altLang="en-US" b="1" dirty="0"/>
              <a:t> = </a:t>
            </a:r>
            <a:r>
              <a:rPr lang="en-US" altLang="en-US" b="1" i="1" dirty="0"/>
              <a:t>Work</a:t>
            </a:r>
            <a:r>
              <a:rPr lang="en-US" altLang="en-US" b="1" dirty="0"/>
              <a:t> + </a:t>
            </a:r>
            <a:r>
              <a:rPr lang="en-US" altLang="en-US" b="1" i="1" dirty="0" err="1"/>
              <a:t>Allocation</a:t>
            </a:r>
            <a:r>
              <a:rPr lang="en-US" altLang="en-US" b="1" i="1" baseline="-25000" dirty="0" err="1"/>
              <a:t>i</a:t>
            </a:r>
            <a:br>
              <a:rPr lang="en-US" altLang="en-US" b="1" dirty="0"/>
            </a:br>
            <a:r>
              <a:rPr lang="en-US" altLang="en-US" b="1" dirty="0"/>
              <a:t>     </a:t>
            </a:r>
            <a:r>
              <a:rPr lang="en-US" altLang="en-US" b="1" i="1" dirty="0"/>
              <a:t>Finish</a:t>
            </a:r>
            <a:r>
              <a:rPr lang="en-US" altLang="en-US" b="1" dirty="0"/>
              <a:t>[</a:t>
            </a:r>
            <a:r>
              <a:rPr lang="en-US" altLang="en-US" b="1" i="1" dirty="0"/>
              <a:t>i</a:t>
            </a:r>
            <a:r>
              <a:rPr lang="en-US" altLang="en-US" b="1" dirty="0"/>
              <a:t>] = </a:t>
            </a:r>
            <a:r>
              <a:rPr lang="en-US" altLang="en-US" b="1" i="1" dirty="0"/>
              <a:t>true</a:t>
            </a:r>
            <a:br>
              <a:rPr lang="en-US" altLang="en-US" b="1" dirty="0"/>
            </a:br>
            <a:r>
              <a:rPr lang="en-US" altLang="en-US" b="1" dirty="0"/>
              <a:t>     </a:t>
            </a:r>
            <a:r>
              <a:rPr lang="en-US" altLang="en-US" dirty="0"/>
              <a:t>go to step 2</a:t>
            </a:r>
            <a:br>
              <a:rPr lang="en-US" altLang="en-US" dirty="0"/>
            </a:br>
            <a:r>
              <a:rPr lang="en-US" altLang="en-US" dirty="0"/>
              <a:t> </a:t>
            </a:r>
          </a:p>
          <a:p>
            <a:pPr>
              <a:lnSpc>
                <a:spcPct val="90000"/>
              </a:lnSpc>
              <a:buAutoNum type="arabicPeriod" startAt="3"/>
            </a:pPr>
            <a:r>
              <a:rPr lang="en-US" altLang="en-US" dirty="0"/>
              <a:t>If </a:t>
            </a:r>
            <a:r>
              <a:rPr lang="en-US" altLang="en-US" b="1" i="1" dirty="0"/>
              <a:t>Finish[i] == false</a:t>
            </a:r>
            <a:r>
              <a:rPr lang="en-US" altLang="en-US" dirty="0"/>
              <a:t>, for some </a:t>
            </a:r>
            <a:r>
              <a:rPr lang="en-US" altLang="en-US" b="1" i="1" dirty="0"/>
              <a:t>i</a:t>
            </a:r>
            <a:r>
              <a:rPr lang="en-US" altLang="en-US" dirty="0"/>
              <a:t>, 1 </a:t>
            </a:r>
            <a:r>
              <a:rPr lang="en-US" altLang="en-US" dirty="0">
                <a:sym typeface="Symbol" panose="05050102010706020507" pitchFamily="18" charset="2"/>
              </a:rPr>
              <a:t> </a:t>
            </a:r>
            <a:r>
              <a:rPr lang="en-US" altLang="en-US" b="1" i="1" dirty="0">
                <a:sym typeface="Symbol" panose="05050102010706020507" pitchFamily="18" charset="2"/>
              </a:rPr>
              <a:t>i</a:t>
            </a:r>
            <a:r>
              <a:rPr lang="en-US" altLang="en-US" dirty="0">
                <a:sym typeface="Symbol" panose="05050102010706020507" pitchFamily="18" charset="2"/>
              </a:rPr>
              <a:t>   </a:t>
            </a:r>
            <a:r>
              <a:rPr lang="en-US" altLang="en-US" b="1" i="1" dirty="0">
                <a:sym typeface="Symbol" panose="05050102010706020507" pitchFamily="18" charset="2"/>
              </a:rPr>
              <a:t>n</a:t>
            </a:r>
            <a:r>
              <a:rPr lang="en-US" altLang="en-US" dirty="0">
                <a:sym typeface="Symbol" panose="05050102010706020507" pitchFamily="18" charset="2"/>
              </a:rPr>
              <a:t>, then the system is in   deadlock state. Moreover, if </a:t>
            </a:r>
            <a:r>
              <a:rPr lang="en-US" altLang="en-US" b="1" i="1" dirty="0">
                <a:sym typeface="Symbol" panose="05050102010706020507" pitchFamily="18" charset="2"/>
              </a:rPr>
              <a:t>Finish</a:t>
            </a:r>
            <a:r>
              <a:rPr lang="en-US" altLang="en-US" b="1" dirty="0">
                <a:sym typeface="Symbol" panose="05050102010706020507" pitchFamily="18" charset="2"/>
              </a:rPr>
              <a:t>[</a:t>
            </a:r>
            <a:r>
              <a:rPr lang="en-US" altLang="en-US" b="1" i="1" dirty="0">
                <a:sym typeface="Symbol" panose="05050102010706020507" pitchFamily="18" charset="2"/>
              </a:rPr>
              <a:t>i</a:t>
            </a:r>
            <a:r>
              <a:rPr lang="en-US" altLang="en-US" b="1" dirty="0">
                <a:sym typeface="Symbol" panose="05050102010706020507" pitchFamily="18" charset="2"/>
              </a:rPr>
              <a:t>] == </a:t>
            </a:r>
            <a:r>
              <a:rPr lang="en-US" altLang="en-US" b="1" i="1" dirty="0">
                <a:sym typeface="Symbol" panose="05050102010706020507" pitchFamily="18" charset="2"/>
              </a:rPr>
              <a:t>false</a:t>
            </a:r>
            <a:r>
              <a:rPr lang="en-US" altLang="en-US" dirty="0">
                <a:sym typeface="Symbol" panose="05050102010706020507" pitchFamily="18" charset="2"/>
              </a:rPr>
              <a:t>, then </a:t>
            </a:r>
            <a:r>
              <a:rPr lang="en-US" altLang="en-US" b="1" i="1" dirty="0">
                <a:sym typeface="Symbol" panose="05050102010706020507" pitchFamily="18" charset="2"/>
              </a:rPr>
              <a:t>P</a:t>
            </a:r>
            <a:r>
              <a:rPr lang="en-US" altLang="en-US" b="1" i="1" baseline="-25000" dirty="0">
                <a:sym typeface="Symbol" panose="05050102010706020507" pitchFamily="18" charset="2"/>
              </a:rPr>
              <a:t>i</a:t>
            </a:r>
            <a:r>
              <a:rPr lang="en-US" altLang="en-US" dirty="0">
                <a:sym typeface="Symbol" panose="05050102010706020507" pitchFamily="18" charset="2"/>
              </a:rPr>
              <a:t> is deadlocked</a:t>
            </a:r>
          </a:p>
          <a:p>
            <a:pPr>
              <a:lnSpc>
                <a:spcPct val="90000"/>
              </a:lnSpc>
              <a:buFont typeface="Monotype Sorts" pitchFamily="-84" charset="2"/>
              <a:buNone/>
            </a:pPr>
            <a:r>
              <a:rPr lang="en-US" altLang="en-US" dirty="0">
                <a:sym typeface="Symbol" panose="05050102010706020507" pitchFamily="18" charset="2"/>
              </a:rPr>
              <a:t>	</a:t>
            </a:r>
            <a:endParaRPr lang="en-US" altLang="en-US" dirty="0"/>
          </a:p>
        </p:txBody>
      </p:sp>
      <p:sp>
        <p:nvSpPr>
          <p:cNvPr id="72707" name="Text Box 4">
            <a:extLst>
              <a:ext uri="{FF2B5EF4-FFF2-40B4-BE49-F238E27FC236}">
                <a16:creationId xmlns:a16="http://schemas.microsoft.com/office/drawing/2014/main" id="{96085A5E-EEBE-4448-A0CB-F924E9CDA054}"/>
              </a:ext>
            </a:extLst>
          </p:cNvPr>
          <p:cNvSpPr txBox="1">
            <a:spLocks noChangeArrowheads="1"/>
          </p:cNvSpPr>
          <p:nvPr/>
        </p:nvSpPr>
        <p:spPr bwMode="auto">
          <a:xfrm>
            <a:off x="2376488" y="3824288"/>
            <a:ext cx="7694612"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solidFill>
                  <a:srgbClr val="FF0066"/>
                </a:solidFill>
                <a:sym typeface="Symbol" panose="05050102010706020507" pitchFamily="18" charset="2"/>
              </a:rPr>
              <a:t>Algorithm requires an order of O(</a:t>
            </a:r>
            <a:r>
              <a:rPr kumimoji="0" lang="en-US" altLang="en-US" b="1" i="1">
                <a:solidFill>
                  <a:srgbClr val="FF0066"/>
                </a:solidFill>
                <a:sym typeface="Symbol" panose="05050102010706020507" pitchFamily="18" charset="2"/>
              </a:rPr>
              <a:t>m </a:t>
            </a:r>
            <a:r>
              <a:rPr kumimoji="0" lang="en-US" altLang="en-US" b="1">
                <a:solidFill>
                  <a:srgbClr val="FF0066"/>
                </a:solidFill>
                <a:sym typeface="Symbol" panose="05050102010706020507" pitchFamily="18" charset="2"/>
              </a:rPr>
              <a:t>x</a:t>
            </a:r>
            <a:r>
              <a:rPr kumimoji="0" lang="en-US" altLang="en-US" b="1" i="1">
                <a:solidFill>
                  <a:srgbClr val="FF0066"/>
                </a:solidFill>
                <a:sym typeface="Symbol" panose="05050102010706020507" pitchFamily="18" charset="2"/>
              </a:rPr>
              <a:t> n</a:t>
            </a:r>
            <a:r>
              <a:rPr kumimoji="0" lang="en-US" altLang="en-US" b="1" baseline="30000">
                <a:solidFill>
                  <a:srgbClr val="FF0066"/>
                </a:solidFill>
                <a:sym typeface="Symbol" panose="05050102010706020507" pitchFamily="18" charset="2"/>
              </a:rPr>
              <a:t>2</a:t>
            </a:r>
            <a:r>
              <a:rPr kumimoji="0" lang="en-US" altLang="en-US" b="1">
                <a:solidFill>
                  <a:srgbClr val="FF0066"/>
                </a:solidFill>
                <a:sym typeface="Symbol" panose="05050102010706020507" pitchFamily="18" charset="2"/>
              </a:rPr>
              <a:t>) operations to detect whether the system is in deadlocked state</a:t>
            </a:r>
            <a:endParaRPr kumimoji="0" lang="en-US" altLang="en-US">
              <a:solidFill>
                <a:srgbClr val="FF0066"/>
              </a:solidFill>
            </a:endParaRPr>
          </a:p>
          <a:p>
            <a:pPr>
              <a:spcBef>
                <a:spcPct val="50000"/>
              </a:spcBef>
              <a:buClrTx/>
              <a:buSzTx/>
              <a:buFontTx/>
              <a:buNone/>
            </a:pPr>
            <a:endParaRPr kumimoji="0" lang="en-US" altLang="en-US">
              <a:solidFill>
                <a:srgbClr val="FF0066"/>
              </a:solidFil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20245696-9CE8-4FC7-BC3D-C43A860346C8}"/>
              </a:ext>
            </a:extLst>
          </p:cNvPr>
          <p:cNvSpPr>
            <a:spLocks noGrp="1" noChangeArrowheads="1"/>
          </p:cNvSpPr>
          <p:nvPr>
            <p:ph type="title"/>
          </p:nvPr>
        </p:nvSpPr>
        <p:spPr>
          <a:xfrm>
            <a:off x="2546350" y="214313"/>
            <a:ext cx="7664450" cy="576262"/>
          </a:xfrm>
        </p:spPr>
        <p:txBody>
          <a:bodyPr/>
          <a:lstStyle/>
          <a:p>
            <a:pPr eaLnBrk="1" hangingPunct="1"/>
            <a:r>
              <a:rPr lang="en-US" altLang="en-US" dirty="0"/>
              <a:t>Example of Detection Algorithm</a:t>
            </a:r>
          </a:p>
        </p:txBody>
      </p:sp>
      <p:sp>
        <p:nvSpPr>
          <p:cNvPr id="74754" name="Rectangle 3">
            <a:extLst>
              <a:ext uri="{FF2B5EF4-FFF2-40B4-BE49-F238E27FC236}">
                <a16:creationId xmlns:a16="http://schemas.microsoft.com/office/drawing/2014/main" id="{CBEDF2A5-8F09-4357-9519-FCAE0F3F3B32}"/>
              </a:ext>
            </a:extLst>
          </p:cNvPr>
          <p:cNvSpPr>
            <a:spLocks noGrp="1" noChangeArrowheads="1"/>
          </p:cNvSpPr>
          <p:nvPr>
            <p:ph type="body" idx="1"/>
          </p:nvPr>
        </p:nvSpPr>
        <p:spPr>
          <a:xfrm>
            <a:off x="2425701" y="1108076"/>
            <a:ext cx="8037513" cy="5121275"/>
          </a:xfrm>
        </p:spPr>
        <p:txBody>
          <a:bodyPr/>
          <a:lstStyle/>
          <a:p>
            <a:pPr>
              <a:tabLst>
                <a:tab pos="1428750" algn="l"/>
                <a:tab pos="2338388" algn="ctr"/>
                <a:tab pos="3594100" algn="ctr"/>
                <a:tab pos="4921250" algn="ctr"/>
              </a:tabLst>
            </a:pPr>
            <a:r>
              <a:rPr lang="en-US" altLang="en-US" dirty="0"/>
              <a:t>Five processes </a:t>
            </a:r>
            <a:r>
              <a:rPr lang="en-US" altLang="en-US" b="1" i="1" dirty="0"/>
              <a:t>P</a:t>
            </a:r>
            <a:r>
              <a:rPr lang="en-US" altLang="en-US" b="1" baseline="-25000" dirty="0"/>
              <a:t>0</a:t>
            </a:r>
            <a:r>
              <a:rPr lang="en-US" altLang="en-US" dirty="0"/>
              <a:t> through </a:t>
            </a:r>
            <a:r>
              <a:rPr lang="en-US" altLang="en-US" b="1" i="1" dirty="0"/>
              <a:t>P</a:t>
            </a:r>
            <a:r>
              <a:rPr lang="en-US" altLang="en-US" b="1" baseline="-25000" dirty="0"/>
              <a:t>4</a:t>
            </a:r>
            <a:r>
              <a:rPr lang="en-US" altLang="en-US" dirty="0"/>
              <a:t>;</a:t>
            </a:r>
            <a:r>
              <a:rPr lang="en-US" altLang="en-US" baseline="-25000" dirty="0"/>
              <a:t> </a:t>
            </a:r>
            <a:r>
              <a:rPr lang="en-US" altLang="en-US" dirty="0"/>
              <a:t>three resource types </a:t>
            </a:r>
            <a:br>
              <a:rPr lang="en-US" altLang="en-US" dirty="0"/>
            </a:br>
            <a:r>
              <a:rPr lang="en-US" altLang="en-US" dirty="0"/>
              <a:t>A (7 instances), </a:t>
            </a:r>
            <a:r>
              <a:rPr lang="en-US" altLang="en-US" i="1" dirty="0"/>
              <a:t>B </a:t>
            </a:r>
            <a:r>
              <a:rPr lang="en-US" altLang="en-US" dirty="0"/>
              <a:t>(2 instances), and </a:t>
            </a:r>
            <a:r>
              <a:rPr lang="en-US" altLang="en-US" i="1" dirty="0"/>
              <a:t>C</a:t>
            </a:r>
            <a:r>
              <a:rPr lang="en-US" altLang="en-US" dirty="0"/>
              <a:t> (6 instances)</a:t>
            </a:r>
          </a:p>
          <a:p>
            <a:pPr>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Snapshot at time </a:t>
            </a:r>
            <a:r>
              <a:rPr lang="en-US" altLang="en-US" b="1" i="1" dirty="0"/>
              <a:t>T</a:t>
            </a:r>
            <a:r>
              <a:rPr lang="en-US" altLang="en-US" b="1" baseline="-25000" dirty="0"/>
              <a:t>0</a:t>
            </a:r>
            <a:r>
              <a:rPr lang="en-US" altLang="en-US" dirty="0"/>
              <a:t>:</a:t>
            </a:r>
          </a:p>
          <a:p>
            <a:pPr>
              <a:buNone/>
              <a:tabLst>
                <a:tab pos="1428750" algn="l"/>
                <a:tab pos="2338388" algn="ctr"/>
                <a:tab pos="3594100" algn="ctr"/>
                <a:tab pos="4921250" algn="ctr"/>
              </a:tabLst>
            </a:pPr>
            <a:r>
              <a:rPr lang="en-US" altLang="en-US" dirty="0"/>
              <a:t>			 </a:t>
            </a:r>
            <a:r>
              <a:rPr lang="en-US" altLang="en-US" i="1" u="sng" dirty="0"/>
              <a:t>Allocation</a:t>
            </a:r>
            <a:r>
              <a:rPr lang="en-US" altLang="en-US" i="1" dirty="0"/>
              <a:t>	</a:t>
            </a:r>
            <a:r>
              <a:rPr lang="en-US" altLang="en-US" i="1" u="sng" dirty="0"/>
              <a:t>Request</a:t>
            </a:r>
            <a:r>
              <a:rPr lang="en-US" altLang="en-US" i="1" dirty="0"/>
              <a:t>	</a:t>
            </a:r>
            <a:r>
              <a:rPr lang="en-US" altLang="en-US" i="1" u="sng" dirty="0"/>
              <a:t>Available</a:t>
            </a:r>
          </a:p>
          <a:p>
            <a:pPr>
              <a:buNone/>
              <a:tabLst>
                <a:tab pos="1428750" algn="l"/>
                <a:tab pos="2338388" algn="ctr"/>
                <a:tab pos="3594100" algn="ctr"/>
                <a:tab pos="4921250" algn="ctr"/>
              </a:tabLst>
            </a:pPr>
            <a:r>
              <a:rPr lang="en-US" altLang="en-US" dirty="0"/>
              <a:t>			</a:t>
            </a:r>
            <a:r>
              <a:rPr lang="en-US" altLang="en-US" i="1" dirty="0"/>
              <a:t>A B C 	  A B C 	A B C</a:t>
            </a:r>
          </a:p>
          <a:p>
            <a:pPr>
              <a:buNone/>
              <a:tabLst>
                <a:tab pos="1428750" algn="l"/>
                <a:tab pos="2338388" algn="ctr"/>
                <a:tab pos="3594100" algn="ctr"/>
                <a:tab pos="4921250" algn="ctr"/>
              </a:tabLst>
            </a:pPr>
            <a:r>
              <a:rPr lang="en-US" altLang="en-US" dirty="0"/>
              <a:t>	        </a:t>
            </a:r>
            <a:r>
              <a:rPr lang="en-US" altLang="en-US" i="1" dirty="0"/>
              <a:t>P</a:t>
            </a:r>
            <a:r>
              <a:rPr lang="en-US" altLang="en-US" baseline="-25000" dirty="0"/>
              <a:t>0</a:t>
            </a:r>
            <a:r>
              <a:rPr lang="en-US" altLang="en-US" dirty="0"/>
              <a:t>	          0 1 0             0 0 0 	0 0 0</a:t>
            </a:r>
          </a:p>
          <a:p>
            <a:pPr>
              <a:buNone/>
              <a:tabLst>
                <a:tab pos="1428750" algn="l"/>
                <a:tab pos="2338388" algn="ctr"/>
                <a:tab pos="3594100" algn="ctr"/>
                <a:tab pos="4921250" algn="ctr"/>
              </a:tabLst>
            </a:pPr>
            <a:r>
              <a:rPr lang="en-US" altLang="en-US" i="1" dirty="0"/>
              <a:t>             P</a:t>
            </a:r>
            <a:r>
              <a:rPr lang="en-US" altLang="en-US" baseline="-25000" dirty="0"/>
              <a:t>1</a:t>
            </a:r>
            <a:r>
              <a:rPr lang="en-US" altLang="en-US" dirty="0"/>
              <a:t>	          	2 0 0 	  2 0 2</a:t>
            </a:r>
          </a:p>
          <a:p>
            <a:pPr>
              <a:buNone/>
              <a:tabLst>
                <a:tab pos="1428750" algn="l"/>
                <a:tab pos="2338388" algn="ctr"/>
                <a:tab pos="3594100" algn="ctr"/>
                <a:tab pos="4921250" algn="ctr"/>
              </a:tabLst>
            </a:pPr>
            <a:r>
              <a:rPr lang="en-US" altLang="en-US" i="1" dirty="0"/>
              <a:t>             P</a:t>
            </a:r>
            <a:r>
              <a:rPr lang="en-US" altLang="en-US" baseline="-25000" dirty="0"/>
              <a:t>2</a:t>
            </a:r>
            <a:r>
              <a:rPr lang="en-US" altLang="en-US" dirty="0"/>
              <a:t>		          3 0 3             0 0 0 </a:t>
            </a:r>
          </a:p>
          <a:p>
            <a:pPr>
              <a:buNone/>
              <a:tabLst>
                <a:tab pos="1428750" algn="l"/>
                <a:tab pos="2338388" algn="ctr"/>
                <a:tab pos="3594100" algn="ctr"/>
                <a:tab pos="4921250" algn="ctr"/>
              </a:tabLst>
            </a:pPr>
            <a:r>
              <a:rPr lang="en-US" altLang="en-US" i="1" dirty="0"/>
              <a:t>             P</a:t>
            </a:r>
            <a:r>
              <a:rPr lang="en-US" altLang="en-US" baseline="-25000" dirty="0"/>
              <a:t>3</a:t>
            </a:r>
            <a:r>
              <a:rPr lang="en-US" altLang="en-US" dirty="0"/>
              <a:t>		2 1 1 	   1 0 0 </a:t>
            </a:r>
          </a:p>
          <a:p>
            <a:pPr>
              <a:buNone/>
              <a:tabLst>
                <a:tab pos="1428750" algn="l"/>
                <a:tab pos="2338388" algn="ctr"/>
                <a:tab pos="3594100" algn="ctr"/>
                <a:tab pos="4921250" algn="ctr"/>
              </a:tabLst>
            </a:pPr>
            <a:r>
              <a:rPr lang="en-US" altLang="en-US" dirty="0"/>
              <a:t>	       </a:t>
            </a:r>
            <a:r>
              <a:rPr lang="en-US" altLang="en-US" i="1" dirty="0"/>
              <a:t>P</a:t>
            </a:r>
            <a:r>
              <a:rPr lang="en-US" altLang="en-US" baseline="-25000" dirty="0"/>
              <a:t>4	</a:t>
            </a:r>
            <a:r>
              <a:rPr lang="en-US" altLang="en-US" dirty="0"/>
              <a:t>	0 0 2 	   0 0 2</a:t>
            </a:r>
          </a:p>
          <a:p>
            <a:pPr>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Sequence &lt;</a:t>
            </a:r>
            <a:r>
              <a:rPr lang="en-US" altLang="en-US" b="1" i="1" dirty="0"/>
              <a:t>P</a:t>
            </a:r>
            <a:r>
              <a:rPr lang="en-US" altLang="en-US" b="1" i="1" baseline="-25000" dirty="0"/>
              <a:t>0</a:t>
            </a:r>
            <a:r>
              <a:rPr lang="en-US" altLang="en-US" b="1" i="1" dirty="0"/>
              <a:t>, P</a:t>
            </a:r>
            <a:r>
              <a:rPr lang="en-US" altLang="en-US" b="1" i="1" baseline="-25000" dirty="0"/>
              <a:t>2</a:t>
            </a:r>
            <a:r>
              <a:rPr lang="en-US" altLang="en-US" b="1" i="1" dirty="0"/>
              <a:t>, P</a:t>
            </a:r>
            <a:r>
              <a:rPr lang="en-US" altLang="en-US" b="1" i="1" baseline="-25000" dirty="0"/>
              <a:t>3</a:t>
            </a:r>
            <a:r>
              <a:rPr lang="en-US" altLang="en-US" b="1" i="1" dirty="0"/>
              <a:t>, P</a:t>
            </a:r>
            <a:r>
              <a:rPr lang="en-US" altLang="en-US" b="1" i="1" baseline="-25000" dirty="0"/>
              <a:t>1</a:t>
            </a:r>
            <a:r>
              <a:rPr lang="en-US" altLang="en-US" b="1" i="1" dirty="0"/>
              <a:t>, P</a:t>
            </a:r>
            <a:r>
              <a:rPr lang="en-US" altLang="en-US" b="1" i="1" baseline="-25000" dirty="0"/>
              <a:t>4</a:t>
            </a:r>
            <a:r>
              <a:rPr lang="en-US" altLang="en-US" dirty="0"/>
              <a:t>&gt; will result in </a:t>
            </a:r>
            <a:r>
              <a:rPr lang="en-US" altLang="en-US" b="1" i="1" dirty="0"/>
              <a:t>Finish[i] = true </a:t>
            </a:r>
            <a:r>
              <a:rPr lang="en-US" altLang="en-US" dirty="0"/>
              <a:t>for all </a:t>
            </a:r>
            <a:r>
              <a:rPr lang="en-US" altLang="en-US" b="1" i="1" dirty="0"/>
              <a:t>i</a:t>
            </a:r>
            <a:endParaRPr lang="en-US" altLang="en-US" b="1" dirty="0"/>
          </a:p>
          <a:p>
            <a:pPr>
              <a:buNone/>
              <a:tabLst>
                <a:tab pos="1428750" algn="l"/>
                <a:tab pos="2338388" algn="ctr"/>
                <a:tab pos="3594100" algn="ctr"/>
                <a:tab pos="4921250" algn="ctr"/>
              </a:tabLst>
            </a:pPr>
            <a:endParaRPr lang="en-US" altLang="en-US"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DA86E4C4-151E-4B29-AF3A-94D82C4FF0E6}"/>
              </a:ext>
            </a:extLst>
          </p:cNvPr>
          <p:cNvSpPr>
            <a:spLocks noGrp="1" noChangeArrowheads="1"/>
          </p:cNvSpPr>
          <p:nvPr>
            <p:ph type="title"/>
          </p:nvPr>
        </p:nvSpPr>
        <p:spPr>
          <a:xfrm>
            <a:off x="1981200" y="214313"/>
            <a:ext cx="8229600" cy="576262"/>
          </a:xfrm>
        </p:spPr>
        <p:txBody>
          <a:bodyPr/>
          <a:lstStyle/>
          <a:p>
            <a:pPr eaLnBrk="1" hangingPunct="1"/>
            <a:r>
              <a:rPr lang="en-US" altLang="en-US" dirty="0"/>
              <a:t>Example (Cont.)</a:t>
            </a:r>
          </a:p>
        </p:txBody>
      </p:sp>
      <p:sp>
        <p:nvSpPr>
          <p:cNvPr id="76802" name="Rectangle 3">
            <a:extLst>
              <a:ext uri="{FF2B5EF4-FFF2-40B4-BE49-F238E27FC236}">
                <a16:creationId xmlns:a16="http://schemas.microsoft.com/office/drawing/2014/main" id="{198FFF5E-8931-4A8B-8BF7-20846C289136}"/>
              </a:ext>
            </a:extLst>
          </p:cNvPr>
          <p:cNvSpPr>
            <a:spLocks noGrp="1" noChangeArrowheads="1"/>
          </p:cNvSpPr>
          <p:nvPr>
            <p:ph type="body" idx="1"/>
          </p:nvPr>
        </p:nvSpPr>
        <p:spPr>
          <a:xfrm>
            <a:off x="2330451" y="1233489"/>
            <a:ext cx="7781925" cy="5037137"/>
          </a:xfrm>
        </p:spPr>
        <p:txBody>
          <a:bodyPr/>
          <a:lstStyle/>
          <a:p>
            <a:pPr>
              <a:tabLst>
                <a:tab pos="2800350" algn="l"/>
                <a:tab pos="3708400" algn="ctr"/>
              </a:tabLst>
            </a:pPr>
            <a:r>
              <a:rPr lang="en-US" altLang="en-US" b="1" i="1" dirty="0"/>
              <a:t>P</a:t>
            </a:r>
            <a:r>
              <a:rPr lang="en-US" altLang="en-US" b="1" baseline="-25000" dirty="0"/>
              <a:t>2</a:t>
            </a:r>
            <a:r>
              <a:rPr lang="en-US" altLang="en-US" dirty="0"/>
              <a:t> requests an additional instance of type</a:t>
            </a:r>
            <a:r>
              <a:rPr lang="en-US" altLang="en-US" i="1" dirty="0"/>
              <a:t> </a:t>
            </a:r>
            <a:r>
              <a:rPr lang="en-US" altLang="en-US" b="1" i="1" dirty="0"/>
              <a:t>C</a:t>
            </a:r>
            <a:endParaRPr lang="en-US" altLang="en-US" b="1" dirty="0"/>
          </a:p>
          <a:p>
            <a:pPr>
              <a:buNone/>
              <a:tabLst>
                <a:tab pos="2800350" algn="l"/>
                <a:tab pos="3708400" algn="ctr"/>
              </a:tabLst>
            </a:pPr>
            <a:r>
              <a:rPr lang="en-US" altLang="en-US" dirty="0"/>
              <a:t>			</a:t>
            </a:r>
            <a:r>
              <a:rPr lang="en-US" altLang="en-US" i="1" u="sng" dirty="0"/>
              <a:t>Request</a:t>
            </a:r>
            <a:endParaRPr lang="en-US" altLang="en-US" i="1" dirty="0"/>
          </a:p>
          <a:p>
            <a:pPr>
              <a:buNone/>
              <a:tabLst>
                <a:tab pos="2800350" algn="l"/>
                <a:tab pos="3708400" algn="ctr"/>
              </a:tabLst>
            </a:pPr>
            <a:r>
              <a:rPr lang="en-US" altLang="en-US" i="1" dirty="0"/>
              <a:t>			A B C</a:t>
            </a:r>
          </a:p>
          <a:p>
            <a:pPr>
              <a:buNone/>
              <a:tabLst>
                <a:tab pos="2800350" algn="l"/>
                <a:tab pos="3708400" algn="ctr"/>
              </a:tabLst>
            </a:pPr>
            <a:r>
              <a:rPr lang="en-US" altLang="en-US" dirty="0"/>
              <a:t>		 </a:t>
            </a:r>
            <a:r>
              <a:rPr lang="en-US" altLang="en-US" i="1" dirty="0"/>
              <a:t>P</a:t>
            </a:r>
            <a:r>
              <a:rPr lang="en-US" altLang="en-US" baseline="-25000" dirty="0"/>
              <a:t>0</a:t>
            </a:r>
            <a:r>
              <a:rPr lang="en-US" altLang="en-US" dirty="0"/>
              <a:t>	0 0 0</a:t>
            </a:r>
          </a:p>
          <a:p>
            <a:pPr>
              <a:buNone/>
              <a:tabLst>
                <a:tab pos="2800350" algn="l"/>
                <a:tab pos="3708400" algn="ctr"/>
              </a:tabLst>
            </a:pPr>
            <a:r>
              <a:rPr lang="en-US" altLang="en-US" dirty="0"/>
              <a:t>		 </a:t>
            </a:r>
            <a:r>
              <a:rPr lang="en-US" altLang="en-US" i="1" dirty="0"/>
              <a:t>P</a:t>
            </a:r>
            <a:r>
              <a:rPr lang="en-US" altLang="en-US" baseline="-25000" dirty="0"/>
              <a:t>1</a:t>
            </a:r>
            <a:r>
              <a:rPr lang="en-US" altLang="en-US" dirty="0"/>
              <a:t>	2 0 2</a:t>
            </a:r>
          </a:p>
          <a:p>
            <a:pPr>
              <a:buNone/>
              <a:tabLst>
                <a:tab pos="2800350" algn="l"/>
                <a:tab pos="3708400" algn="ctr"/>
              </a:tabLst>
            </a:pPr>
            <a:r>
              <a:rPr lang="en-US" altLang="en-US" dirty="0"/>
              <a:t>		 </a:t>
            </a:r>
            <a:r>
              <a:rPr lang="en-US" altLang="en-US" i="1" dirty="0"/>
              <a:t>P</a:t>
            </a:r>
            <a:r>
              <a:rPr lang="en-US" altLang="en-US" baseline="-25000" dirty="0"/>
              <a:t>2</a:t>
            </a:r>
            <a:r>
              <a:rPr lang="en-US" altLang="en-US" dirty="0"/>
              <a:t>	0 0 1</a:t>
            </a:r>
          </a:p>
          <a:p>
            <a:pPr>
              <a:buNone/>
              <a:tabLst>
                <a:tab pos="2800350" algn="l"/>
                <a:tab pos="3708400" algn="ctr"/>
              </a:tabLst>
            </a:pPr>
            <a:r>
              <a:rPr lang="en-US" altLang="en-US" dirty="0"/>
              <a:t>		 </a:t>
            </a:r>
            <a:r>
              <a:rPr lang="en-US" altLang="en-US" i="1" dirty="0"/>
              <a:t>P</a:t>
            </a:r>
            <a:r>
              <a:rPr lang="en-US" altLang="en-US" baseline="-25000" dirty="0"/>
              <a:t>3</a:t>
            </a:r>
            <a:r>
              <a:rPr lang="en-US" altLang="en-US" dirty="0"/>
              <a:t>	1 0 0 </a:t>
            </a:r>
          </a:p>
          <a:p>
            <a:pPr>
              <a:buNone/>
              <a:tabLst>
                <a:tab pos="2800350" algn="l"/>
                <a:tab pos="3708400" algn="ctr"/>
              </a:tabLst>
            </a:pPr>
            <a:r>
              <a:rPr lang="en-US" altLang="en-US" dirty="0"/>
              <a:t>		 </a:t>
            </a:r>
            <a:r>
              <a:rPr lang="en-US" altLang="en-US" i="1" dirty="0"/>
              <a:t>P</a:t>
            </a:r>
            <a:r>
              <a:rPr lang="en-US" altLang="en-US" baseline="-25000" dirty="0"/>
              <a:t>4</a:t>
            </a:r>
            <a:r>
              <a:rPr lang="en-US" altLang="en-US" dirty="0"/>
              <a:t>	0 0 2</a:t>
            </a:r>
          </a:p>
          <a:p>
            <a:pPr>
              <a:buNone/>
              <a:tabLst>
                <a:tab pos="2800350" algn="l"/>
                <a:tab pos="3708400" algn="ctr"/>
              </a:tabLst>
            </a:pPr>
            <a:endParaRPr lang="en-US" altLang="en-US" sz="800" dirty="0"/>
          </a:p>
          <a:p>
            <a:pPr>
              <a:tabLst>
                <a:tab pos="2800350" algn="l"/>
                <a:tab pos="3708400" algn="ctr"/>
              </a:tabLst>
            </a:pPr>
            <a:r>
              <a:rPr lang="en-US" altLang="en-US" dirty="0"/>
              <a:t>State of system?</a:t>
            </a:r>
          </a:p>
          <a:p>
            <a:pPr lvl="1">
              <a:tabLst>
                <a:tab pos="2800350" algn="l"/>
                <a:tab pos="3708400" algn="ctr"/>
              </a:tabLst>
            </a:pPr>
            <a:r>
              <a:rPr lang="en-US" altLang="en-US" dirty="0"/>
              <a:t>Can reclaim resources held by process </a:t>
            </a:r>
            <a:r>
              <a:rPr lang="en-US" altLang="en-US" b="1" i="1" dirty="0"/>
              <a:t>P</a:t>
            </a:r>
            <a:r>
              <a:rPr lang="en-US" altLang="en-US" b="1" baseline="-25000" dirty="0"/>
              <a:t>0</a:t>
            </a:r>
            <a:r>
              <a:rPr lang="en-US" altLang="en-US" dirty="0"/>
              <a:t>, but insufficient resources to fulfill other processes; requests</a:t>
            </a:r>
          </a:p>
          <a:p>
            <a:pPr lvl="1">
              <a:tabLst>
                <a:tab pos="2800350" algn="l"/>
                <a:tab pos="3708400" algn="ctr"/>
              </a:tabLst>
            </a:pPr>
            <a:r>
              <a:rPr lang="en-US" altLang="en-US" dirty="0"/>
              <a:t>Deadlock exists, consisting of processes </a:t>
            </a:r>
            <a:r>
              <a:rPr lang="en-US" altLang="en-US" b="1" i="1" dirty="0"/>
              <a:t>P</a:t>
            </a:r>
            <a:r>
              <a:rPr lang="en-US" altLang="en-US" b="1" baseline="-25000" dirty="0"/>
              <a:t>1</a:t>
            </a:r>
            <a:r>
              <a:rPr lang="en-US" altLang="en-US" b="1" dirty="0"/>
              <a:t>, </a:t>
            </a:r>
            <a:r>
              <a:rPr lang="en-US" altLang="en-US" b="1" baseline="-25000" dirty="0"/>
              <a:t> </a:t>
            </a:r>
            <a:r>
              <a:rPr lang="en-US" altLang="en-US" b="1" i="1" dirty="0"/>
              <a:t>P</a:t>
            </a:r>
            <a:r>
              <a:rPr lang="en-US" altLang="en-US" b="1" baseline="-25000" dirty="0"/>
              <a:t>2</a:t>
            </a:r>
            <a:r>
              <a:rPr lang="en-US" altLang="en-US" b="1" dirty="0"/>
              <a:t>, </a:t>
            </a:r>
            <a:r>
              <a:rPr lang="en-US" altLang="en-US" b="1" i="1" dirty="0"/>
              <a:t>P</a:t>
            </a:r>
            <a:r>
              <a:rPr lang="en-US" altLang="en-US" b="1" baseline="-25000" dirty="0"/>
              <a:t>3</a:t>
            </a:r>
            <a:r>
              <a:rPr lang="en-US" altLang="en-US" dirty="0"/>
              <a:t>, and </a:t>
            </a:r>
            <a:r>
              <a:rPr lang="en-US" altLang="en-US" b="1" i="1" dirty="0"/>
              <a:t>P</a:t>
            </a:r>
            <a:r>
              <a:rPr lang="en-US" altLang="en-US" b="1" baseline="-25000" dirty="0"/>
              <a:t>4</a:t>
            </a:r>
            <a:endParaRPr lang="en-US" altLang="en-US" b="1"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0D4BC432-7638-454C-8A48-5A8BCB25F524}"/>
              </a:ext>
            </a:extLst>
          </p:cNvPr>
          <p:cNvSpPr>
            <a:spLocks noGrp="1" noChangeArrowheads="1"/>
          </p:cNvSpPr>
          <p:nvPr>
            <p:ph type="title"/>
          </p:nvPr>
        </p:nvSpPr>
        <p:spPr>
          <a:xfrm>
            <a:off x="2624138" y="230188"/>
            <a:ext cx="7586662" cy="576262"/>
          </a:xfrm>
        </p:spPr>
        <p:txBody>
          <a:bodyPr/>
          <a:lstStyle/>
          <a:p>
            <a:pPr eaLnBrk="1" hangingPunct="1"/>
            <a:r>
              <a:rPr lang="en-US" altLang="en-US" dirty="0"/>
              <a:t>Detection-Algorithm Usage</a:t>
            </a:r>
          </a:p>
        </p:txBody>
      </p:sp>
      <p:sp>
        <p:nvSpPr>
          <p:cNvPr id="78850" name="Rectangle 3">
            <a:extLst>
              <a:ext uri="{FF2B5EF4-FFF2-40B4-BE49-F238E27FC236}">
                <a16:creationId xmlns:a16="http://schemas.microsoft.com/office/drawing/2014/main" id="{158D4C12-F6CC-4793-92BE-5D929F7ED7C7}"/>
              </a:ext>
            </a:extLst>
          </p:cNvPr>
          <p:cNvSpPr>
            <a:spLocks noGrp="1" noChangeArrowheads="1"/>
          </p:cNvSpPr>
          <p:nvPr>
            <p:ph type="body" idx="1"/>
          </p:nvPr>
        </p:nvSpPr>
        <p:spPr>
          <a:xfrm>
            <a:off x="2393950" y="1122364"/>
            <a:ext cx="7742205" cy="4530725"/>
          </a:xfrm>
        </p:spPr>
        <p:txBody>
          <a:bodyPr/>
          <a:lstStyle/>
          <a:p>
            <a:r>
              <a:rPr lang="en-US" altLang="en-US" dirty="0"/>
              <a:t>When, and how often, to invoke depends on:</a:t>
            </a:r>
          </a:p>
          <a:p>
            <a:pPr lvl="1"/>
            <a:r>
              <a:rPr lang="en-US" altLang="en-US" dirty="0"/>
              <a:t>How often a deadlock is likely to occur?</a:t>
            </a:r>
          </a:p>
          <a:p>
            <a:pPr lvl="1"/>
            <a:r>
              <a:rPr lang="en-US" altLang="en-US" dirty="0"/>
              <a:t>How many processes will need to be rolled back?</a:t>
            </a:r>
          </a:p>
          <a:p>
            <a:pPr lvl="2"/>
            <a:r>
              <a:rPr lang="en-US" altLang="en-US" dirty="0"/>
              <a:t>one for each disjoint cycle</a:t>
            </a:r>
            <a:br>
              <a:rPr lang="en-US" altLang="en-US" dirty="0"/>
            </a:br>
            <a:endParaRPr lang="en-US" altLang="en-US" dirty="0"/>
          </a:p>
          <a:p>
            <a:r>
              <a:rPr lang="en-US" altLang="en-US" dirty="0"/>
              <a:t>If detection algorithm is invoked arbitrarily, there may be many cycles in the resource graph and so we would not be able to tell which of the many deadlocked processes </a:t>
            </a:r>
            <a:r>
              <a:rPr lang="ja-JP" altLang="en-US" dirty="0"/>
              <a:t>“</a:t>
            </a:r>
            <a:r>
              <a:rPr lang="en-US" altLang="ja-JP" dirty="0"/>
              <a:t>caused</a:t>
            </a:r>
            <a:r>
              <a:rPr lang="ja-JP" altLang="en-US" dirty="0"/>
              <a:t>”</a:t>
            </a:r>
            <a:r>
              <a:rPr lang="en-US" altLang="ja-JP" dirty="0"/>
              <a:t> the deadlock.</a:t>
            </a:r>
            <a:endParaRPr lang="en-US" altLang="en-US"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AC46895-F09F-4AA8-B270-CB5567B1C5B0}"/>
              </a:ext>
            </a:extLst>
          </p:cNvPr>
          <p:cNvSpPr>
            <a:spLocks noGrp="1" noChangeArrowheads="1"/>
          </p:cNvSpPr>
          <p:nvPr>
            <p:ph type="title"/>
          </p:nvPr>
        </p:nvSpPr>
        <p:spPr>
          <a:xfrm>
            <a:off x="2040732" y="359230"/>
            <a:ext cx="8588375" cy="457200"/>
          </a:xfrm>
        </p:spPr>
        <p:txBody>
          <a:bodyPr/>
          <a:lstStyle/>
          <a:p>
            <a:pPr eaLnBrk="1" hangingPunct="1"/>
            <a:r>
              <a:rPr lang="en-US" altLang="en-US" sz="2400" dirty="0"/>
              <a:t>Recovery from Deadlock:  Process Termination</a:t>
            </a:r>
          </a:p>
        </p:txBody>
      </p:sp>
      <p:sp>
        <p:nvSpPr>
          <p:cNvPr id="80898" name="Rectangle 3">
            <a:extLst>
              <a:ext uri="{FF2B5EF4-FFF2-40B4-BE49-F238E27FC236}">
                <a16:creationId xmlns:a16="http://schemas.microsoft.com/office/drawing/2014/main" id="{38916639-ABF6-4FC4-8E81-7F4537AFC987}"/>
              </a:ext>
            </a:extLst>
          </p:cNvPr>
          <p:cNvSpPr>
            <a:spLocks noGrp="1" noChangeArrowheads="1"/>
          </p:cNvSpPr>
          <p:nvPr>
            <p:ph type="body" idx="1"/>
          </p:nvPr>
        </p:nvSpPr>
        <p:spPr>
          <a:xfrm>
            <a:off x="2487613" y="1108076"/>
            <a:ext cx="7694612" cy="4530725"/>
          </a:xfrm>
        </p:spPr>
        <p:txBody>
          <a:bodyPr/>
          <a:lstStyle/>
          <a:p>
            <a:r>
              <a:rPr lang="en-US" altLang="en-US" dirty="0"/>
              <a:t>Abort all deadlocked processes</a:t>
            </a:r>
            <a:br>
              <a:rPr lang="en-US" altLang="en-US" dirty="0"/>
            </a:br>
            <a:endParaRPr lang="en-US" altLang="en-US" dirty="0"/>
          </a:p>
          <a:p>
            <a:r>
              <a:rPr lang="en-US" altLang="en-US" dirty="0"/>
              <a:t>Abort one process at a time until the deadlock cycle is eliminated</a:t>
            </a:r>
            <a:br>
              <a:rPr lang="en-US" altLang="en-US" dirty="0"/>
            </a:br>
            <a:endParaRPr lang="en-US" altLang="en-US" dirty="0"/>
          </a:p>
          <a:p>
            <a:r>
              <a:rPr lang="en-US" altLang="en-US" dirty="0"/>
              <a:t>In which order should we choose to abort?</a:t>
            </a:r>
          </a:p>
          <a:p>
            <a:pPr marL="800100" lvl="1" indent="-342900">
              <a:buFont typeface="Arial" panose="020B0604020202020204" pitchFamily="34" charset="0"/>
              <a:buAutoNum type="arabicPeriod"/>
            </a:pPr>
            <a:r>
              <a:rPr lang="en-US" altLang="en-US" dirty="0"/>
              <a:t>Priority of the process</a:t>
            </a:r>
          </a:p>
          <a:p>
            <a:pPr marL="800100" lvl="1" indent="-342900">
              <a:buFont typeface="Arial" panose="020B0604020202020204" pitchFamily="34" charset="0"/>
              <a:buAutoNum type="arabicPeriod"/>
            </a:pPr>
            <a:r>
              <a:rPr lang="en-US" altLang="en-US" dirty="0"/>
              <a:t>How long process has computed, and how much longer to completion</a:t>
            </a:r>
          </a:p>
          <a:p>
            <a:pPr marL="800100" lvl="1" indent="-342900">
              <a:buFont typeface="Arial" panose="020B0604020202020204" pitchFamily="34" charset="0"/>
              <a:buAutoNum type="arabicPeriod"/>
            </a:pPr>
            <a:r>
              <a:rPr lang="en-US" altLang="en-US" dirty="0"/>
              <a:t>Resources the process has used</a:t>
            </a:r>
          </a:p>
          <a:p>
            <a:pPr marL="800100" lvl="1" indent="-342900">
              <a:buFont typeface="Arial" panose="020B0604020202020204" pitchFamily="34" charset="0"/>
              <a:buAutoNum type="arabicPeriod"/>
            </a:pPr>
            <a:r>
              <a:rPr lang="en-US" altLang="en-US" dirty="0"/>
              <a:t>Resources process needs to complete</a:t>
            </a:r>
          </a:p>
          <a:p>
            <a:pPr marL="800100" lvl="1" indent="-342900">
              <a:buFont typeface="Arial" panose="020B0604020202020204" pitchFamily="34" charset="0"/>
              <a:buAutoNum type="arabicPeriod"/>
            </a:pPr>
            <a:r>
              <a:rPr lang="en-US" altLang="en-US" dirty="0"/>
              <a:t>How many processes will need to be terminated</a:t>
            </a:r>
          </a:p>
          <a:p>
            <a:pPr marL="800100" lvl="1" indent="-342900">
              <a:buFont typeface="Arial" panose="020B0604020202020204" pitchFamily="34" charset="0"/>
              <a:buAutoNum type="arabicPeriod"/>
            </a:pPr>
            <a:r>
              <a:rPr lang="en-US" altLang="en-US" dirty="0"/>
              <a:t>Is process interactive or batch?</a:t>
            </a: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019776DB-F4CF-4A0D-88E0-0C4A9C46D294}"/>
              </a:ext>
            </a:extLst>
          </p:cNvPr>
          <p:cNvSpPr>
            <a:spLocks noGrp="1" noChangeArrowheads="1"/>
          </p:cNvSpPr>
          <p:nvPr>
            <p:ph type="title"/>
          </p:nvPr>
        </p:nvSpPr>
        <p:spPr>
          <a:xfrm>
            <a:off x="2186572" y="348894"/>
            <a:ext cx="8020050" cy="457200"/>
          </a:xfrm>
        </p:spPr>
        <p:txBody>
          <a:bodyPr/>
          <a:lstStyle/>
          <a:p>
            <a:pPr eaLnBrk="1" hangingPunct="1"/>
            <a:r>
              <a:rPr lang="en-US" altLang="en-US" sz="2400" dirty="0"/>
              <a:t>Recovery from Deadlock:  Resource Preemption</a:t>
            </a:r>
          </a:p>
        </p:txBody>
      </p:sp>
      <p:sp>
        <p:nvSpPr>
          <p:cNvPr id="82946" name="Rectangle 3">
            <a:extLst>
              <a:ext uri="{FF2B5EF4-FFF2-40B4-BE49-F238E27FC236}">
                <a16:creationId xmlns:a16="http://schemas.microsoft.com/office/drawing/2014/main" id="{1EC2BE65-1915-4205-9A59-81178CB32515}"/>
              </a:ext>
            </a:extLst>
          </p:cNvPr>
          <p:cNvSpPr>
            <a:spLocks noGrp="1" noChangeArrowheads="1"/>
          </p:cNvSpPr>
          <p:nvPr>
            <p:ph type="body" idx="1"/>
          </p:nvPr>
        </p:nvSpPr>
        <p:spPr>
          <a:xfrm>
            <a:off x="2382839" y="1150938"/>
            <a:ext cx="6802437" cy="4483100"/>
          </a:xfrm>
        </p:spPr>
        <p:txBody>
          <a:bodyPr/>
          <a:lstStyle/>
          <a:p>
            <a:r>
              <a:rPr lang="en-US" altLang="en-US" b="1"/>
              <a:t>Selecting a victim </a:t>
            </a:r>
            <a:r>
              <a:rPr lang="en-US" altLang="en-US"/>
              <a:t>– minimize cost</a:t>
            </a:r>
            <a:br>
              <a:rPr lang="en-US" altLang="en-US"/>
            </a:br>
            <a:endParaRPr lang="en-US" altLang="en-US"/>
          </a:p>
          <a:p>
            <a:r>
              <a:rPr lang="en-US" altLang="en-US" b="1"/>
              <a:t>Rollback</a:t>
            </a:r>
            <a:r>
              <a:rPr lang="en-US" altLang="en-US"/>
              <a:t> – return to some safe state, restart process for that state</a:t>
            </a:r>
            <a:br>
              <a:rPr lang="en-US" altLang="en-US"/>
            </a:br>
            <a:endParaRPr lang="en-US" altLang="en-US"/>
          </a:p>
          <a:p>
            <a:r>
              <a:rPr lang="en-US" altLang="en-US" b="1"/>
              <a:t>Starvation</a:t>
            </a:r>
            <a:r>
              <a:rPr lang="en-US" altLang="en-US"/>
              <a:t> –  same process may always be picked as victim, include number of rollback in cost factor</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3030AF7D-20DF-4721-ADDB-52BDFA1CE740}"/>
              </a:ext>
            </a:extLst>
          </p:cNvPr>
          <p:cNvSpPr>
            <a:spLocks noGrp="1" noChangeArrowheads="1"/>
          </p:cNvSpPr>
          <p:nvPr>
            <p:ph type="ctrTitle"/>
          </p:nvPr>
        </p:nvSpPr>
        <p:spPr>
          <a:xfrm>
            <a:off x="2209800" y="814388"/>
            <a:ext cx="7772400" cy="2127250"/>
          </a:xfrm>
        </p:spPr>
        <p:txBody>
          <a:bodyPr/>
          <a:lstStyle/>
          <a:p>
            <a:pPr eaLnBrk="1" hangingPunct="1"/>
            <a:r>
              <a:rPr lang="en-US" altLang="en-US"/>
              <a:t>End of Chapter 8</a:t>
            </a: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79997BE-9BB1-4138-B224-8F7553DD5026}"/>
              </a:ext>
            </a:extLst>
          </p:cNvPr>
          <p:cNvSpPr>
            <a:spLocks noGrp="1" noChangeArrowheads="1"/>
          </p:cNvSpPr>
          <p:nvPr>
            <p:ph type="ctrTitle"/>
          </p:nvPr>
        </p:nvSpPr>
        <p:spPr>
          <a:xfrm>
            <a:off x="2209800" y="793750"/>
            <a:ext cx="7772400" cy="2128838"/>
          </a:xfrm>
        </p:spPr>
        <p:txBody>
          <a:bodyPr/>
          <a:lstStyle/>
          <a:p>
            <a:pPr eaLnBrk="1" hangingPunct="1"/>
            <a:r>
              <a:rPr lang="en-US" altLang="en-US"/>
              <a:t>Chapter 9:  Main Memory</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0C38B97-7795-4DED-B696-8AD40F968EA5}"/>
              </a:ext>
            </a:extLst>
          </p:cNvPr>
          <p:cNvSpPr>
            <a:spLocks noGrp="1" noChangeArrowheads="1"/>
          </p:cNvSpPr>
          <p:nvPr>
            <p:ph type="title"/>
          </p:nvPr>
        </p:nvSpPr>
        <p:spPr>
          <a:xfrm>
            <a:off x="2530476" y="214313"/>
            <a:ext cx="7743825" cy="576262"/>
          </a:xfrm>
        </p:spPr>
        <p:txBody>
          <a:bodyPr/>
          <a:lstStyle/>
          <a:p>
            <a:pPr eaLnBrk="1" hangingPunct="1"/>
            <a:r>
              <a:rPr lang="en-US" altLang="en-US" dirty="0"/>
              <a:t>Chapter 9:  Memory Management</a:t>
            </a:r>
          </a:p>
        </p:txBody>
      </p:sp>
      <p:sp>
        <p:nvSpPr>
          <p:cNvPr id="4099" name="Rectangle 3">
            <a:extLst>
              <a:ext uri="{FF2B5EF4-FFF2-40B4-BE49-F238E27FC236}">
                <a16:creationId xmlns:a16="http://schemas.microsoft.com/office/drawing/2014/main" id="{9427F6F0-7B2E-46E8-AA4D-0BCC9683CECC}"/>
              </a:ext>
            </a:extLst>
          </p:cNvPr>
          <p:cNvSpPr>
            <a:spLocks noGrp="1" noChangeArrowheads="1"/>
          </p:cNvSpPr>
          <p:nvPr>
            <p:ph type="body" idx="1"/>
          </p:nvPr>
        </p:nvSpPr>
        <p:spPr>
          <a:xfrm>
            <a:off x="2345095" y="1203325"/>
            <a:ext cx="7678381" cy="4483100"/>
          </a:xfrm>
        </p:spPr>
        <p:txBody>
          <a:bodyPr/>
          <a:lstStyle/>
          <a:p>
            <a:r>
              <a:rPr lang="en-US" altLang="en-US" dirty="0"/>
              <a:t>Background</a:t>
            </a:r>
          </a:p>
          <a:p>
            <a:r>
              <a:rPr lang="en-US" altLang="en-US" dirty="0"/>
              <a:t>Contiguous Memory Allocation</a:t>
            </a:r>
          </a:p>
          <a:p>
            <a:r>
              <a:rPr lang="en-US" altLang="en-US" dirty="0"/>
              <a:t>Paging</a:t>
            </a:r>
          </a:p>
          <a:p>
            <a:r>
              <a:rPr lang="en-US" altLang="en-US" dirty="0"/>
              <a:t>Structure of the Page Table</a:t>
            </a:r>
          </a:p>
          <a:p>
            <a:r>
              <a:rPr lang="en-US" altLang="en-US" dirty="0"/>
              <a:t>Swapping</a:t>
            </a:r>
          </a:p>
          <a:p>
            <a:r>
              <a:rPr lang="en-US" altLang="en-US" dirty="0"/>
              <a:t>Example: The Intel 32 and 64-bit Architectures</a:t>
            </a:r>
          </a:p>
          <a:p>
            <a:r>
              <a:rPr lang="en-US" altLang="en-US" dirty="0"/>
              <a:t>Example: ARMv8 Architecture</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CB8D04B-AD7F-49A8-9388-3AF72B45C930}"/>
              </a:ext>
            </a:extLst>
          </p:cNvPr>
          <p:cNvSpPr>
            <a:spLocks noGrp="1" noChangeArrowheads="1"/>
          </p:cNvSpPr>
          <p:nvPr>
            <p:ph type="title"/>
          </p:nvPr>
        </p:nvSpPr>
        <p:spPr>
          <a:xfrm>
            <a:off x="1981200" y="228054"/>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3B5605CA-B522-4E77-8066-64E77643554B}"/>
              </a:ext>
            </a:extLst>
          </p:cNvPr>
          <p:cNvSpPr>
            <a:spLocks noGrp="1" noChangeArrowheads="1"/>
          </p:cNvSpPr>
          <p:nvPr>
            <p:ph type="body" idx="1"/>
          </p:nvPr>
        </p:nvSpPr>
        <p:spPr>
          <a:xfrm>
            <a:off x="2354426" y="1262064"/>
            <a:ext cx="7735078" cy="4440237"/>
          </a:xfrm>
        </p:spPr>
        <p:txBody>
          <a:bodyPr/>
          <a:lstStyle/>
          <a:p>
            <a:r>
              <a:rPr lang="en-US" altLang="en-US" dirty="0"/>
              <a:t>To provide a detailed description of various ways of organizing memory hardware</a:t>
            </a:r>
          </a:p>
          <a:p>
            <a:r>
              <a:rPr lang="en-US" altLang="en-US" dirty="0"/>
              <a:t>To discuss various memory-management techniques, </a:t>
            </a:r>
          </a:p>
          <a:p>
            <a:r>
              <a:rPr lang="en-US" altLang="en-US" dirty="0"/>
              <a:t>To provide a detailed description of the Intel Pentium, which supports both pure segmentation and segmentation with paging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2792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2330450" y="1233489"/>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id="{14E85D12-A179-49DD-AB72-1C6EAAF20EF7}"/>
              </a:ext>
            </a:extLst>
          </p:cNvPr>
          <p:cNvSpPr>
            <a:spLocks noGrp="1" noChangeArrowheads="1"/>
          </p:cNvSpPr>
          <p:nvPr>
            <p:ph type="title"/>
          </p:nvPr>
        </p:nvSpPr>
        <p:spPr>
          <a:xfrm>
            <a:off x="2584450" y="228830"/>
            <a:ext cx="6764338" cy="576262"/>
          </a:xfrm>
        </p:spPr>
        <p:txBody>
          <a:bodyPr/>
          <a:lstStyle/>
          <a:p>
            <a:pPr eaLnBrk="1" hangingPunct="1"/>
            <a:r>
              <a:rPr lang="en-US" altLang="en-US" dirty="0"/>
              <a:t>Background</a:t>
            </a:r>
          </a:p>
        </p:txBody>
      </p:sp>
      <p:sp>
        <p:nvSpPr>
          <p:cNvPr id="6147" name="Rectangle 1027">
            <a:extLst>
              <a:ext uri="{FF2B5EF4-FFF2-40B4-BE49-F238E27FC236}">
                <a16:creationId xmlns:a16="http://schemas.microsoft.com/office/drawing/2014/main" id="{3919CD36-C961-4D2E-8F87-B9EA333CBE98}"/>
              </a:ext>
            </a:extLst>
          </p:cNvPr>
          <p:cNvSpPr>
            <a:spLocks noGrp="1" noChangeArrowheads="1"/>
          </p:cNvSpPr>
          <p:nvPr>
            <p:ph type="body" idx="1"/>
          </p:nvPr>
        </p:nvSpPr>
        <p:spPr>
          <a:xfrm>
            <a:off x="2373086" y="1208088"/>
            <a:ext cx="7669763" cy="4483100"/>
          </a:xfrm>
        </p:spPr>
        <p:txBody>
          <a:bodyPr/>
          <a:lstStyle/>
          <a:p>
            <a:r>
              <a:rPr lang="en-US" altLang="en-US" dirty="0"/>
              <a:t>Program must be brought (from disk)  into memory and placed within a process for it to be run</a:t>
            </a:r>
            <a:endParaRPr lang="en-US" altLang="en-US" sz="800" dirty="0"/>
          </a:p>
          <a:p>
            <a:r>
              <a:rPr lang="en-US" altLang="en-US" dirty="0"/>
              <a:t>Main memory and registers are only storage CPU can access directly</a:t>
            </a:r>
          </a:p>
          <a:p>
            <a:r>
              <a:rPr lang="en-US" altLang="en-US" dirty="0"/>
              <a:t>Memory unit only sees a stream of:</a:t>
            </a:r>
          </a:p>
          <a:p>
            <a:pPr lvl="1"/>
            <a:r>
              <a:rPr lang="en-US" altLang="en-US" dirty="0"/>
              <a:t>addresses + read requests, or </a:t>
            </a:r>
          </a:p>
          <a:p>
            <a:pPr lvl="1"/>
            <a:r>
              <a:rPr lang="en-US" altLang="en-US" dirty="0"/>
              <a:t>address + data and write requests</a:t>
            </a:r>
            <a:endParaRPr lang="en-US" altLang="en-US" sz="800" dirty="0"/>
          </a:p>
          <a:p>
            <a:r>
              <a:rPr lang="en-US" altLang="en-US" dirty="0"/>
              <a:t>Register access is done in one CPU clock (or less)</a:t>
            </a:r>
            <a:endParaRPr lang="en-US" altLang="en-US" sz="800" dirty="0"/>
          </a:p>
          <a:p>
            <a:r>
              <a:rPr lang="en-US" altLang="en-US" dirty="0"/>
              <a:t>Main memory can take many cycles, causing a </a:t>
            </a:r>
            <a:r>
              <a:rPr lang="en-US" altLang="en-US" b="1" dirty="0">
                <a:solidFill>
                  <a:srgbClr val="006699"/>
                </a:solidFill>
                <a:latin typeface="+mj-lt"/>
              </a:rPr>
              <a:t>stall</a:t>
            </a:r>
          </a:p>
          <a:p>
            <a:r>
              <a:rPr lang="en-US" altLang="en-US" b="1" dirty="0">
                <a:solidFill>
                  <a:srgbClr val="006699"/>
                </a:solidFill>
                <a:latin typeface="+mj-lt"/>
              </a:rPr>
              <a:t>Cache</a:t>
            </a:r>
            <a:r>
              <a:rPr lang="en-US" altLang="en-US" dirty="0">
                <a:solidFill>
                  <a:srgbClr val="3366FF"/>
                </a:solidFill>
              </a:rPr>
              <a:t> </a:t>
            </a:r>
            <a:r>
              <a:rPr lang="en-US" altLang="en-US" dirty="0"/>
              <a:t>sits between main memory and CPU registers</a:t>
            </a:r>
            <a:endParaRPr lang="en-US" altLang="en-US" sz="800" dirty="0"/>
          </a:p>
          <a:p>
            <a:r>
              <a:rPr lang="en-US" altLang="en-US" dirty="0"/>
              <a:t>Protection of memory required to ensure correct operation</a:t>
            </a:r>
          </a:p>
          <a:p>
            <a:pPr>
              <a:buFont typeface="Monotype Sorts" pitchFamily="-84" charset="2"/>
              <a:buNone/>
            </a:pPr>
            <a:endParaRPr lang="en-US" altLang="en-US" b="1"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E119B86-5C5B-4A93-AC7C-158FC121EE16}"/>
              </a:ext>
            </a:extLst>
          </p:cNvPr>
          <p:cNvSpPr>
            <a:spLocks noGrp="1" noChangeArrowheads="1"/>
          </p:cNvSpPr>
          <p:nvPr>
            <p:ph type="title"/>
          </p:nvPr>
        </p:nvSpPr>
        <p:spPr>
          <a:xfrm>
            <a:off x="2789238" y="224685"/>
            <a:ext cx="6559550" cy="576262"/>
          </a:xfrm>
        </p:spPr>
        <p:txBody>
          <a:bodyPr/>
          <a:lstStyle/>
          <a:p>
            <a:pPr eaLnBrk="1" hangingPunct="1"/>
            <a:r>
              <a:rPr lang="en-US" altLang="en-US" dirty="0"/>
              <a:t>Protection</a:t>
            </a:r>
          </a:p>
        </p:txBody>
      </p:sp>
      <p:sp>
        <p:nvSpPr>
          <p:cNvPr id="7171" name="Rectangle 3">
            <a:extLst>
              <a:ext uri="{FF2B5EF4-FFF2-40B4-BE49-F238E27FC236}">
                <a16:creationId xmlns:a16="http://schemas.microsoft.com/office/drawing/2014/main" id="{2CDF6D2A-F8C6-4CEA-AF47-307E410F6C37}"/>
              </a:ext>
            </a:extLst>
          </p:cNvPr>
          <p:cNvSpPr>
            <a:spLocks noGrp="1" noChangeArrowheads="1"/>
          </p:cNvSpPr>
          <p:nvPr>
            <p:ph type="body" idx="1"/>
          </p:nvPr>
        </p:nvSpPr>
        <p:spPr>
          <a:xfrm>
            <a:off x="2382416" y="1200637"/>
            <a:ext cx="7688424" cy="1690687"/>
          </a:xfrm>
        </p:spPr>
        <p:txBody>
          <a:bodyPr/>
          <a:lstStyle/>
          <a:p>
            <a:r>
              <a:rPr lang="en-US" altLang="en-US" dirty="0"/>
              <a:t>Need to censure that a process can access only access those addresses in it address space.</a:t>
            </a:r>
          </a:p>
          <a:p>
            <a:r>
              <a:rPr lang="en-US" altLang="en-US" dirty="0"/>
              <a:t>We can provide this protection by using  a pair of </a:t>
            </a:r>
            <a:r>
              <a:rPr lang="en-US" altLang="en-US" b="1" dirty="0">
                <a:solidFill>
                  <a:srgbClr val="006699"/>
                </a:solidFill>
                <a:latin typeface="+mj-lt"/>
              </a:rPr>
              <a:t>base</a:t>
            </a:r>
            <a:r>
              <a:rPr lang="en-US" altLang="en-US" dirty="0">
                <a:solidFill>
                  <a:srgbClr val="3366FF"/>
                </a:solidFill>
              </a:rPr>
              <a:t> </a:t>
            </a:r>
            <a:r>
              <a:rPr lang="en-US" altLang="en-US" dirty="0"/>
              <a:t>and</a:t>
            </a:r>
            <a:r>
              <a:rPr lang="en-US" altLang="en-US" b="1" dirty="0">
                <a:solidFill>
                  <a:srgbClr val="FF0000"/>
                </a:solidFill>
              </a:rPr>
              <a:t> </a:t>
            </a:r>
            <a:r>
              <a:rPr lang="en-US" altLang="en-US" b="1" dirty="0">
                <a:solidFill>
                  <a:srgbClr val="006699"/>
                </a:solidFill>
                <a:latin typeface="+mj-lt"/>
              </a:rPr>
              <a:t>limit registers</a:t>
            </a:r>
            <a:r>
              <a:rPr lang="en-US" altLang="en-US" dirty="0"/>
              <a:t> define the logical address space of a process</a:t>
            </a:r>
          </a:p>
        </p:txBody>
      </p:sp>
      <p:pic>
        <p:nvPicPr>
          <p:cNvPr id="7172" name="Picture 5" descr="W:\os-book\OS10\slide-dir\os-figures\9_01.jpg">
            <a:extLst>
              <a:ext uri="{FF2B5EF4-FFF2-40B4-BE49-F238E27FC236}">
                <a16:creationId xmlns:a16="http://schemas.microsoft.com/office/drawing/2014/main" id="{AFDDF805-A4EF-4AEB-B1EC-649AE0885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790" y="2725414"/>
            <a:ext cx="3263900" cy="318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0FEA4152-F51E-450F-8EB1-7EDAF762DFDB}"/>
              </a:ext>
            </a:extLst>
          </p:cNvPr>
          <p:cNvSpPr>
            <a:spLocks noGrp="1"/>
          </p:cNvSpPr>
          <p:nvPr>
            <p:ph type="title"/>
          </p:nvPr>
        </p:nvSpPr>
        <p:spPr>
          <a:xfrm>
            <a:off x="2465388" y="228636"/>
            <a:ext cx="7745412" cy="576262"/>
          </a:xfrm>
        </p:spPr>
        <p:txBody>
          <a:bodyPr/>
          <a:lstStyle/>
          <a:p>
            <a:r>
              <a:rPr lang="en-US" altLang="en-US" dirty="0"/>
              <a:t>Hardware Address Protection</a:t>
            </a:r>
          </a:p>
        </p:txBody>
      </p:sp>
      <p:sp>
        <p:nvSpPr>
          <p:cNvPr id="8195" name="Content Placeholder 3">
            <a:extLst>
              <a:ext uri="{FF2B5EF4-FFF2-40B4-BE49-F238E27FC236}">
                <a16:creationId xmlns:a16="http://schemas.microsoft.com/office/drawing/2014/main" id="{E339BA72-DE38-4DD0-AECD-94CEBF5B201D}"/>
              </a:ext>
            </a:extLst>
          </p:cNvPr>
          <p:cNvSpPr>
            <a:spLocks noGrp="1"/>
          </p:cNvSpPr>
          <p:nvPr>
            <p:ph idx="1"/>
          </p:nvPr>
        </p:nvSpPr>
        <p:spPr>
          <a:xfrm>
            <a:off x="2373086" y="1147763"/>
            <a:ext cx="7380514" cy="4610100"/>
          </a:xfrm>
        </p:spPr>
        <p:txBody>
          <a:bodyPr/>
          <a:lstStyle/>
          <a:p>
            <a:r>
              <a:rPr lang="en-US" altLang="en-US" dirty="0"/>
              <a:t>CPU must check every memory access generated in user mode to be sure it is between base and limit for that user</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the instructions to loading the base and limit registers are privileged </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pic>
        <p:nvPicPr>
          <p:cNvPr id="8196" name="Picture 4" descr="W:\os-book\OS10\slide-dir\os-figures\9_02.jpg">
            <a:extLst>
              <a:ext uri="{FF2B5EF4-FFF2-40B4-BE49-F238E27FC236}">
                <a16:creationId xmlns:a16="http://schemas.microsoft.com/office/drawing/2014/main" id="{174AFAC5-44F9-4ADE-8DC6-07277643F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275" y="2032000"/>
            <a:ext cx="5251450" cy="242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1270BE95-63FA-4E80-993B-493058D85F67}"/>
              </a:ext>
            </a:extLst>
          </p:cNvPr>
          <p:cNvSpPr>
            <a:spLocks noGrp="1"/>
          </p:cNvSpPr>
          <p:nvPr>
            <p:ph type="title"/>
          </p:nvPr>
        </p:nvSpPr>
        <p:spPr>
          <a:xfrm>
            <a:off x="1981200" y="235568"/>
            <a:ext cx="8229600" cy="576262"/>
          </a:xfrm>
        </p:spPr>
        <p:txBody>
          <a:bodyPr/>
          <a:lstStyle/>
          <a:p>
            <a:r>
              <a:rPr lang="en-US" altLang="en-US" dirty="0"/>
              <a:t>Address Binding</a:t>
            </a:r>
          </a:p>
        </p:txBody>
      </p:sp>
      <p:sp>
        <p:nvSpPr>
          <p:cNvPr id="9219" name="Content Placeholder 2">
            <a:extLst>
              <a:ext uri="{FF2B5EF4-FFF2-40B4-BE49-F238E27FC236}">
                <a16:creationId xmlns:a16="http://schemas.microsoft.com/office/drawing/2014/main" id="{8A5804ED-6C6C-4BF4-8BFF-7FB99CC306D3}"/>
              </a:ext>
            </a:extLst>
          </p:cNvPr>
          <p:cNvSpPr>
            <a:spLocks noGrp="1"/>
          </p:cNvSpPr>
          <p:nvPr>
            <p:ph idx="1"/>
          </p:nvPr>
        </p:nvSpPr>
        <p:spPr>
          <a:xfrm>
            <a:off x="2373085" y="1144588"/>
            <a:ext cx="7688424" cy="4926012"/>
          </a:xfrm>
        </p:spPr>
        <p:txBody>
          <a:bodyPr/>
          <a:lstStyle/>
          <a:p>
            <a:r>
              <a:rPr kumimoji="0" lang="en-US" altLang="en-US" dirty="0"/>
              <a:t>Programs on disk, ready to be brought into memory to execute form an </a:t>
            </a:r>
            <a:r>
              <a:rPr lang="en-US" altLang="en-US" b="1" dirty="0">
                <a:solidFill>
                  <a:srgbClr val="006699"/>
                </a:solidFill>
                <a:latin typeface="+mj-lt"/>
              </a:rPr>
              <a:t>input queue</a:t>
            </a:r>
          </a:p>
          <a:p>
            <a:pPr lvl="1"/>
            <a:r>
              <a:rPr kumimoji="0" lang="en-US" altLang="en-US" dirty="0"/>
              <a:t>Without support, must be loaded into address 0000</a:t>
            </a:r>
          </a:p>
          <a:p>
            <a:r>
              <a:rPr kumimoji="0" lang="en-US" altLang="en-US" dirty="0"/>
              <a:t>Inconvenient to have first user process physical address always at 0000 </a:t>
            </a:r>
          </a:p>
          <a:p>
            <a:pPr lvl="1"/>
            <a:r>
              <a:rPr kumimoji="0" lang="en-US" altLang="en-US" dirty="0"/>
              <a:t>How can it not be?</a:t>
            </a:r>
            <a:endParaRPr lang="en-US" altLang="en-US" dirty="0"/>
          </a:p>
          <a:p>
            <a:r>
              <a:rPr kumimoji="0" lang="en-US" altLang="en-US" dirty="0"/>
              <a:t>Addresses represented in different ways at different stages of a program</a:t>
            </a:r>
            <a:r>
              <a:rPr kumimoji="0" lang="ja-JP" altLang="en-US" dirty="0"/>
              <a:t>’</a:t>
            </a:r>
            <a:r>
              <a:rPr kumimoji="0" lang="en-US" altLang="ja-JP" dirty="0"/>
              <a:t>s life</a:t>
            </a:r>
          </a:p>
          <a:p>
            <a:pPr lvl="1"/>
            <a:r>
              <a:rPr kumimoji="0" lang="en-US" altLang="en-US" dirty="0"/>
              <a:t>Source code addresses usually symbolic</a:t>
            </a:r>
          </a:p>
          <a:p>
            <a:pPr lvl="1"/>
            <a:r>
              <a:rPr kumimoji="0" lang="en-US" altLang="en-US" dirty="0"/>
              <a:t>Compiled code addresses </a:t>
            </a:r>
            <a:r>
              <a:rPr lang="en-US" altLang="en-US" b="1" dirty="0">
                <a:solidFill>
                  <a:srgbClr val="006699"/>
                </a:solidFill>
                <a:latin typeface="+mj-lt"/>
              </a:rPr>
              <a:t>bind</a:t>
            </a:r>
            <a:r>
              <a:rPr kumimoji="0" lang="en-US" altLang="en-US" b="1" dirty="0">
                <a:solidFill>
                  <a:srgbClr val="0000FF"/>
                </a:solidFill>
              </a:rPr>
              <a:t> </a:t>
            </a:r>
            <a:r>
              <a:rPr kumimoji="0" lang="en-US" altLang="en-US" dirty="0"/>
              <a:t>to relocatable addresses</a:t>
            </a:r>
          </a:p>
          <a:p>
            <a:pPr lvl="2"/>
            <a:r>
              <a:rPr kumimoji="0" lang="en-US" altLang="en-US" dirty="0"/>
              <a:t>i.e., </a:t>
            </a:r>
            <a:r>
              <a:rPr kumimoji="0" lang="ja-JP" altLang="en-US" dirty="0"/>
              <a:t>“</a:t>
            </a:r>
            <a:r>
              <a:rPr kumimoji="0" lang="en-US" altLang="ja-JP" dirty="0"/>
              <a:t>14 bytes from beginning of this module</a:t>
            </a:r>
            <a:r>
              <a:rPr kumimoji="0" lang="ja-JP" altLang="en-US" dirty="0"/>
              <a:t>”</a:t>
            </a:r>
            <a:endParaRPr kumimoji="0" lang="en-US" altLang="ja-JP" dirty="0"/>
          </a:p>
          <a:p>
            <a:pPr lvl="1"/>
            <a:r>
              <a:rPr kumimoji="0" lang="en-US" altLang="en-US" dirty="0"/>
              <a:t>Linker or loader will bind relocatable addresses to absolute addresses</a:t>
            </a:r>
          </a:p>
          <a:p>
            <a:pPr lvl="2"/>
            <a:r>
              <a:rPr kumimoji="0" lang="en-US" altLang="en-US" dirty="0"/>
              <a:t>i.e., 74014</a:t>
            </a:r>
          </a:p>
          <a:p>
            <a:pPr lvl="1"/>
            <a:r>
              <a:rPr kumimoji="0" lang="en-US" altLang="en-US" dirty="0"/>
              <a:t>Each binding maps one address space to another</a:t>
            </a:r>
          </a:p>
          <a:p>
            <a:pPr>
              <a:buFont typeface="Monotype Sorts" pitchFamily="-84" charset="2"/>
              <a:buNone/>
            </a:pPr>
            <a:endParaRPr kumimoji="0" lang="en-US" altLang="en-US" dirty="0"/>
          </a:p>
          <a:p>
            <a:pPr lvl="1"/>
            <a:endParaRPr kumimoji="0" lang="en-US" altLang="en-US"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31FDCDF-862F-4130-9AC2-74FFC425A8A9}"/>
              </a:ext>
            </a:extLst>
          </p:cNvPr>
          <p:cNvSpPr>
            <a:spLocks noGrp="1" noChangeArrowheads="1"/>
          </p:cNvSpPr>
          <p:nvPr>
            <p:ph type="title"/>
          </p:nvPr>
        </p:nvSpPr>
        <p:spPr>
          <a:xfrm>
            <a:off x="2386692" y="346499"/>
            <a:ext cx="8134350" cy="457200"/>
          </a:xfrm>
        </p:spPr>
        <p:txBody>
          <a:bodyPr/>
          <a:lstStyle/>
          <a:p>
            <a:pPr eaLnBrk="1" hangingPunct="1"/>
            <a:r>
              <a:rPr lang="en-US" altLang="en-US" sz="2800" dirty="0"/>
              <a:t>Binding of Instructions and Data to Memory</a:t>
            </a:r>
          </a:p>
        </p:txBody>
      </p:sp>
      <p:sp>
        <p:nvSpPr>
          <p:cNvPr id="10243" name="Rectangle 3">
            <a:extLst>
              <a:ext uri="{FF2B5EF4-FFF2-40B4-BE49-F238E27FC236}">
                <a16:creationId xmlns:a16="http://schemas.microsoft.com/office/drawing/2014/main" id="{0EEA4A90-B04E-4456-A1FE-DC4568DFF5CA}"/>
              </a:ext>
            </a:extLst>
          </p:cNvPr>
          <p:cNvSpPr>
            <a:spLocks noGrp="1" noChangeArrowheads="1"/>
          </p:cNvSpPr>
          <p:nvPr>
            <p:ph type="body" idx="1"/>
          </p:nvPr>
        </p:nvSpPr>
        <p:spPr>
          <a:xfrm>
            <a:off x="2386692" y="1334278"/>
            <a:ext cx="7665488" cy="3860736"/>
          </a:xfrm>
        </p:spPr>
        <p:txBody>
          <a:bodyPr/>
          <a:lstStyle/>
          <a:p>
            <a:r>
              <a:rPr kumimoji="0" lang="en-US" altLang="en-US" dirty="0"/>
              <a:t>Address binding of instructions and data to memory addresses can happen at three different stages</a:t>
            </a:r>
          </a:p>
          <a:p>
            <a:pPr lvl="1"/>
            <a:r>
              <a:rPr lang="en-US" altLang="en-US" b="1" dirty="0"/>
              <a:t>Compile time</a:t>
            </a:r>
            <a:r>
              <a:rPr lang="en-US" altLang="en-US" dirty="0"/>
              <a:t>:  If memory location known a priori, </a:t>
            </a:r>
            <a:r>
              <a:rPr lang="en-US" altLang="en-US" b="1" dirty="0">
                <a:solidFill>
                  <a:srgbClr val="006699"/>
                </a:solidFill>
                <a:latin typeface="+mj-lt"/>
              </a:rPr>
              <a:t>absolute code </a:t>
            </a:r>
            <a:r>
              <a:rPr lang="en-US" altLang="en-US" dirty="0"/>
              <a:t>can be generated; must recompile code if starting location changes</a:t>
            </a:r>
          </a:p>
          <a:p>
            <a:pPr lvl="1"/>
            <a:r>
              <a:rPr lang="en-US" altLang="en-US" b="1" dirty="0"/>
              <a:t>Load time</a:t>
            </a:r>
            <a:r>
              <a:rPr lang="en-US" altLang="en-US" dirty="0"/>
              <a:t>:  Must generate </a:t>
            </a:r>
            <a:r>
              <a:rPr lang="en-US" altLang="en-US" b="1" dirty="0">
                <a:solidFill>
                  <a:srgbClr val="006699"/>
                </a:solidFill>
                <a:latin typeface="+mj-lt"/>
              </a:rPr>
              <a:t>relocatable code </a:t>
            </a:r>
            <a:r>
              <a:rPr lang="en-US" altLang="en-US" dirty="0"/>
              <a:t>if memory location is not known at compile time</a:t>
            </a:r>
          </a:p>
          <a:p>
            <a:pPr lvl="1"/>
            <a:r>
              <a:rPr lang="en-US" altLang="en-US" b="1" dirty="0"/>
              <a:t>Execution time</a:t>
            </a:r>
            <a:r>
              <a:rPr lang="en-US" altLang="en-US" dirty="0"/>
              <a:t>:  Binding delayed until run time if the process can be moved during its execution from one memory segment to another</a:t>
            </a:r>
          </a:p>
          <a:p>
            <a:pPr lvl="2"/>
            <a:r>
              <a:rPr lang="en-US" altLang="en-US" dirty="0"/>
              <a:t>Need hardware support for address maps (e.g., base and limit</a:t>
            </a:r>
            <a:r>
              <a:rPr lang="en-US" altLang="en-US" i="1" dirty="0"/>
              <a:t> </a:t>
            </a:r>
            <a:r>
              <a:rPr lang="en-US" altLang="en-US" dirty="0"/>
              <a:t>registers)</a:t>
            </a: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A256429-8A29-4AF1-9F8C-6CD506523C81}"/>
              </a:ext>
            </a:extLst>
          </p:cNvPr>
          <p:cNvSpPr>
            <a:spLocks noGrp="1" noChangeArrowheads="1"/>
          </p:cNvSpPr>
          <p:nvPr>
            <p:ph type="title"/>
          </p:nvPr>
        </p:nvSpPr>
        <p:spPr>
          <a:xfrm>
            <a:off x="2531705" y="239976"/>
            <a:ext cx="7632442" cy="576262"/>
          </a:xfrm>
        </p:spPr>
        <p:txBody>
          <a:bodyPr/>
          <a:lstStyle/>
          <a:p>
            <a:pPr eaLnBrk="1" hangingPunct="1"/>
            <a:r>
              <a:rPr lang="en-US" altLang="en-US" sz="3000" dirty="0"/>
              <a:t>Multistep Processing of a User Program </a:t>
            </a:r>
          </a:p>
        </p:txBody>
      </p:sp>
      <p:pic>
        <p:nvPicPr>
          <p:cNvPr id="11267" name="Picture 4" descr="8">
            <a:extLst>
              <a:ext uri="{FF2B5EF4-FFF2-40B4-BE49-F238E27FC236}">
                <a16:creationId xmlns:a16="http://schemas.microsoft.com/office/drawing/2014/main" id="{75CF92DA-1727-49A0-ABD7-10CB996C9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739" y="1231901"/>
            <a:ext cx="2554287" cy="4740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EE17CB2-3EF8-43F1-A8BB-98F682CD0EF3}"/>
              </a:ext>
            </a:extLst>
          </p:cNvPr>
          <p:cNvSpPr>
            <a:spLocks noGrp="1" noChangeArrowheads="1"/>
          </p:cNvSpPr>
          <p:nvPr>
            <p:ph type="title"/>
          </p:nvPr>
        </p:nvSpPr>
        <p:spPr>
          <a:xfrm>
            <a:off x="2517808" y="235762"/>
            <a:ext cx="7548562" cy="576262"/>
          </a:xfrm>
        </p:spPr>
        <p:txBody>
          <a:bodyPr/>
          <a:lstStyle/>
          <a:p>
            <a:pPr eaLnBrk="1" hangingPunct="1"/>
            <a:r>
              <a:rPr lang="en-US" altLang="en-US" dirty="0"/>
              <a:t>Logical vs. Physical Address Space</a:t>
            </a:r>
          </a:p>
        </p:txBody>
      </p:sp>
      <p:sp>
        <p:nvSpPr>
          <p:cNvPr id="12291" name="Rectangle 3">
            <a:extLst>
              <a:ext uri="{FF2B5EF4-FFF2-40B4-BE49-F238E27FC236}">
                <a16:creationId xmlns:a16="http://schemas.microsoft.com/office/drawing/2014/main" id="{C26127BF-B122-444D-8E10-A4BB1E147CB0}"/>
              </a:ext>
            </a:extLst>
          </p:cNvPr>
          <p:cNvSpPr>
            <a:spLocks noGrp="1" noChangeArrowheads="1"/>
          </p:cNvSpPr>
          <p:nvPr>
            <p:ph type="body" idx="1"/>
          </p:nvPr>
        </p:nvSpPr>
        <p:spPr>
          <a:xfrm>
            <a:off x="2363755" y="1236663"/>
            <a:ext cx="7702615" cy="4468812"/>
          </a:xfrm>
        </p:spPr>
        <p:txBody>
          <a:bodyPr/>
          <a:lstStyle/>
          <a:p>
            <a:r>
              <a:rPr lang="en-US" altLang="en-US" dirty="0"/>
              <a:t>The concept of a logical address space that is bound to a separate </a:t>
            </a:r>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address</a:t>
            </a:r>
            <a:r>
              <a:rPr lang="en-US" altLang="en-US" b="1" dirty="0">
                <a:solidFill>
                  <a:srgbClr val="3366FF"/>
                </a:solidFill>
              </a:rPr>
              <a:t> </a:t>
            </a:r>
            <a:r>
              <a:rPr lang="en-US" altLang="en-US" b="1" dirty="0">
                <a:solidFill>
                  <a:srgbClr val="006699"/>
                </a:solidFill>
                <a:latin typeface="+mj-lt"/>
              </a:rPr>
              <a:t>space</a:t>
            </a:r>
            <a:r>
              <a:rPr lang="en-US" altLang="en-US" dirty="0">
                <a:solidFill>
                  <a:srgbClr val="3366FF"/>
                </a:solidFill>
              </a:rPr>
              <a:t> </a:t>
            </a:r>
            <a:r>
              <a:rPr lang="en-US" altLang="en-US" dirty="0"/>
              <a:t>is central to proper memory management</a:t>
            </a:r>
          </a:p>
          <a:p>
            <a:pPr lvl="1"/>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address</a:t>
            </a:r>
            <a:r>
              <a:rPr lang="en-US" altLang="en-US" dirty="0">
                <a:solidFill>
                  <a:srgbClr val="3366FF"/>
                </a:solidFill>
              </a:rPr>
              <a:t> </a:t>
            </a:r>
            <a:r>
              <a:rPr lang="en-US" altLang="en-US" dirty="0"/>
              <a:t>– generated by the CPU; also referred to as </a:t>
            </a:r>
            <a:r>
              <a:rPr lang="en-US" altLang="en-US" b="1" dirty="0">
                <a:solidFill>
                  <a:srgbClr val="006699"/>
                </a:solidFill>
                <a:latin typeface="+mj-lt"/>
              </a:rPr>
              <a:t>virtual</a:t>
            </a:r>
            <a:r>
              <a:rPr lang="en-US" altLang="en-US" b="1" dirty="0">
                <a:solidFill>
                  <a:srgbClr val="3366FF"/>
                </a:solidFill>
              </a:rPr>
              <a:t> </a:t>
            </a:r>
            <a:r>
              <a:rPr lang="en-US" altLang="en-US" b="1" dirty="0">
                <a:solidFill>
                  <a:srgbClr val="006699"/>
                </a:solidFill>
                <a:latin typeface="+mj-lt"/>
              </a:rPr>
              <a:t>address</a:t>
            </a:r>
          </a:p>
          <a:p>
            <a:pPr lvl="1"/>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address</a:t>
            </a:r>
            <a:r>
              <a:rPr lang="en-US" altLang="en-US" dirty="0">
                <a:solidFill>
                  <a:srgbClr val="3366FF"/>
                </a:solidFill>
              </a:rPr>
              <a:t> </a:t>
            </a:r>
            <a:r>
              <a:rPr lang="en-US" altLang="en-US" dirty="0"/>
              <a:t>– address seen by the memory unit</a:t>
            </a:r>
          </a:p>
          <a:p>
            <a:r>
              <a:rPr lang="en-US" altLang="en-US" dirty="0"/>
              <a:t>Logical and physical addresses are the same in compile-time and load-time address-binding schemes; logical (virtual) and physical addresses differ in execution-time address-binding scheme</a:t>
            </a:r>
          </a:p>
          <a:p>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address</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dirty="0"/>
              <a:t>is the set of all logical addresses generated by a program</a:t>
            </a:r>
          </a:p>
          <a:p>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address</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dirty="0"/>
              <a:t>is the set of all physical addresses generated by a program</a:t>
            </a:r>
          </a:p>
          <a:p>
            <a:endParaRPr lang="en-US" altLang="en-US" dirty="0"/>
          </a:p>
          <a:p>
            <a:endParaRPr lang="en-US" altLang="en-US"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B95EF18-CDEF-4577-B2D3-2194188A6B2D}"/>
              </a:ext>
            </a:extLst>
          </p:cNvPr>
          <p:cNvSpPr>
            <a:spLocks noGrp="1" noChangeArrowheads="1"/>
          </p:cNvSpPr>
          <p:nvPr>
            <p:ph type="title"/>
          </p:nvPr>
        </p:nvSpPr>
        <p:spPr>
          <a:xfrm>
            <a:off x="2403476" y="225267"/>
            <a:ext cx="7839075" cy="576262"/>
          </a:xfrm>
        </p:spPr>
        <p:txBody>
          <a:bodyPr/>
          <a:lstStyle/>
          <a:p>
            <a:pPr eaLnBrk="1" hangingPunct="1"/>
            <a:r>
              <a:rPr lang="en-US" altLang="en-US" dirty="0"/>
              <a:t>Memory-Management Unit (</a:t>
            </a:r>
            <a:r>
              <a:rPr lang="en-US" altLang="en-US" sz="2800" dirty="0"/>
              <a:t>MMU</a:t>
            </a:r>
            <a:r>
              <a:rPr lang="en-US" altLang="en-US" dirty="0"/>
              <a:t>)</a:t>
            </a:r>
          </a:p>
        </p:txBody>
      </p:sp>
      <p:sp>
        <p:nvSpPr>
          <p:cNvPr id="13315" name="Rectangle 3">
            <a:extLst>
              <a:ext uri="{FF2B5EF4-FFF2-40B4-BE49-F238E27FC236}">
                <a16:creationId xmlns:a16="http://schemas.microsoft.com/office/drawing/2014/main" id="{48574B01-7329-4E5A-9F99-22E3D937557B}"/>
              </a:ext>
            </a:extLst>
          </p:cNvPr>
          <p:cNvSpPr>
            <a:spLocks noGrp="1" noChangeArrowheads="1"/>
          </p:cNvSpPr>
          <p:nvPr>
            <p:ph type="body" idx="1"/>
          </p:nvPr>
        </p:nvSpPr>
        <p:spPr>
          <a:xfrm>
            <a:off x="2363757" y="1147602"/>
            <a:ext cx="7623108" cy="4484688"/>
          </a:xfrm>
        </p:spPr>
        <p:txBody>
          <a:bodyPr/>
          <a:lstStyle/>
          <a:p>
            <a:r>
              <a:rPr lang="en-US" altLang="en-US" dirty="0"/>
              <a:t>Hardware device that at run time maps virtual to physical address</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Many methods possible, covered in the rest of this chapter</a:t>
            </a:r>
          </a:p>
          <a:p>
            <a:endParaRPr lang="en-US" altLang="en-US" dirty="0"/>
          </a:p>
          <a:p>
            <a:pPr>
              <a:buFont typeface="Monotype Sorts" pitchFamily="-84" charset="2"/>
              <a:buNone/>
            </a:pPr>
            <a:endParaRPr lang="en-US" altLang="en-US" sz="800" dirty="0"/>
          </a:p>
          <a:p>
            <a:pPr>
              <a:buFont typeface="Monotype Sorts" pitchFamily="-84" charset="2"/>
              <a:buNone/>
            </a:pPr>
            <a:endParaRPr lang="en-US" altLang="en-US" dirty="0"/>
          </a:p>
        </p:txBody>
      </p:sp>
      <p:pic>
        <p:nvPicPr>
          <p:cNvPr id="13316" name="Picture 4" descr="W:\os-book\OS10\slide-dir\os-figures\9_04.jpg">
            <a:extLst>
              <a:ext uri="{FF2B5EF4-FFF2-40B4-BE49-F238E27FC236}">
                <a16:creationId xmlns:a16="http://schemas.microsoft.com/office/drawing/2014/main" id="{2AB2E1F5-A2FA-4767-BE68-4BD3C62D7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388" y="1900238"/>
            <a:ext cx="5137150" cy="186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1853C0D-86FA-4ABD-BE59-06CB86C67253}"/>
              </a:ext>
            </a:extLst>
          </p:cNvPr>
          <p:cNvSpPr>
            <a:spLocks noGrp="1" noChangeArrowheads="1"/>
          </p:cNvSpPr>
          <p:nvPr>
            <p:ph type="title"/>
          </p:nvPr>
        </p:nvSpPr>
        <p:spPr>
          <a:xfrm>
            <a:off x="2403476" y="225265"/>
            <a:ext cx="7839075" cy="576262"/>
          </a:xfrm>
        </p:spPr>
        <p:txBody>
          <a:bodyPr/>
          <a:lstStyle/>
          <a:p>
            <a:pPr eaLnBrk="1" hangingPunct="1"/>
            <a:r>
              <a:rPr lang="en-US" altLang="en-US" dirty="0"/>
              <a:t>Memory-Management Unit (Cont.)</a:t>
            </a:r>
          </a:p>
        </p:txBody>
      </p:sp>
      <p:sp>
        <p:nvSpPr>
          <p:cNvPr id="13315" name="Rectangle 3">
            <a:extLst>
              <a:ext uri="{FF2B5EF4-FFF2-40B4-BE49-F238E27FC236}">
                <a16:creationId xmlns:a16="http://schemas.microsoft.com/office/drawing/2014/main" id="{CFED0DC6-3DA5-44F7-A884-CB2916BA4B49}"/>
              </a:ext>
            </a:extLst>
          </p:cNvPr>
          <p:cNvSpPr>
            <a:spLocks noGrp="1" noChangeArrowheads="1"/>
          </p:cNvSpPr>
          <p:nvPr>
            <p:ph type="body" idx="1"/>
          </p:nvPr>
        </p:nvSpPr>
        <p:spPr>
          <a:xfrm>
            <a:off x="2375483" y="1163639"/>
            <a:ext cx="7630045" cy="4484687"/>
          </a:xfrm>
        </p:spPr>
        <p:txBody>
          <a:bodyPr/>
          <a:lstStyle/>
          <a:p>
            <a:pPr>
              <a:defRPr/>
            </a:pPr>
            <a:r>
              <a:rPr lang="en-US" altLang="en-US" dirty="0"/>
              <a:t>Consider simple scheme. which is  a generalization of the base-register scheme.</a:t>
            </a:r>
          </a:p>
          <a:p>
            <a:pPr marL="285750" lvl="1">
              <a:buClr>
                <a:srgbClr val="993300"/>
              </a:buClr>
              <a:buFont typeface="Wingdings" panose="05000000000000000000" pitchFamily="2" charset="2"/>
              <a:buChar char="§"/>
              <a:defRPr/>
            </a:pPr>
            <a:r>
              <a:rPr lang="en-US" altLang="en-US" dirty="0"/>
              <a:t>The base register now called </a:t>
            </a:r>
            <a:r>
              <a:rPr lang="en-US" altLang="en-US" b="1" dirty="0">
                <a:solidFill>
                  <a:srgbClr val="006699"/>
                </a:solidFill>
                <a:latin typeface="+mj-lt"/>
              </a:rPr>
              <a:t>relocation</a:t>
            </a:r>
            <a:r>
              <a:rPr lang="en-US" altLang="en-US" b="1" dirty="0">
                <a:solidFill>
                  <a:srgbClr val="0000FF"/>
                </a:solidFill>
              </a:rPr>
              <a:t> </a:t>
            </a:r>
            <a:r>
              <a:rPr lang="en-US" altLang="en-US" b="1" dirty="0">
                <a:solidFill>
                  <a:srgbClr val="006699"/>
                </a:solidFill>
                <a:latin typeface="+mj-lt"/>
              </a:rPr>
              <a:t>register</a:t>
            </a:r>
          </a:p>
          <a:p>
            <a:pPr>
              <a:defRPr/>
            </a:pPr>
            <a:r>
              <a:rPr lang="en-US" altLang="en-US" dirty="0"/>
              <a:t>The value in the relocation register is added to every address generated by a user process at the time it is sent to memory</a:t>
            </a:r>
          </a:p>
          <a:p>
            <a:pPr>
              <a:defRPr/>
            </a:pPr>
            <a:r>
              <a:rPr lang="en-US" altLang="en-US" dirty="0"/>
              <a:t>The user program deals with </a:t>
            </a:r>
            <a:r>
              <a:rPr lang="en-US" altLang="en-US" i="1" dirty="0"/>
              <a:t>logical</a:t>
            </a:r>
            <a:r>
              <a:rPr lang="en-US" altLang="en-US" dirty="0"/>
              <a:t> addresses; it never sees the </a:t>
            </a:r>
            <a:r>
              <a:rPr lang="en-US" altLang="en-US" i="1" dirty="0"/>
              <a:t>real</a:t>
            </a:r>
            <a:r>
              <a:rPr lang="en-US" altLang="en-US" dirty="0"/>
              <a:t> physical addresses</a:t>
            </a:r>
          </a:p>
          <a:p>
            <a:pPr lvl="1">
              <a:defRPr/>
            </a:pPr>
            <a:r>
              <a:rPr lang="en-US" altLang="en-US" dirty="0"/>
              <a:t>Execution-time binding occurs when reference is made to location in memory</a:t>
            </a:r>
          </a:p>
          <a:p>
            <a:pPr lvl="1">
              <a:defRPr/>
            </a:pPr>
            <a:r>
              <a:rPr lang="en-US" altLang="en-US" dirty="0"/>
              <a:t>Logical address bound to physical addresses</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3BE3E9-3276-40C6-9019-A680702CA624}"/>
              </a:ext>
            </a:extLst>
          </p:cNvPr>
          <p:cNvSpPr>
            <a:spLocks noGrp="1" noChangeArrowheads="1"/>
          </p:cNvSpPr>
          <p:nvPr>
            <p:ph type="title"/>
          </p:nvPr>
        </p:nvSpPr>
        <p:spPr>
          <a:xfrm>
            <a:off x="2403476" y="225267"/>
            <a:ext cx="7839075" cy="576262"/>
          </a:xfrm>
        </p:spPr>
        <p:txBody>
          <a:bodyPr/>
          <a:lstStyle/>
          <a:p>
            <a:pPr eaLnBrk="1" hangingPunct="1"/>
            <a:r>
              <a:rPr lang="en-US" altLang="en-US" dirty="0"/>
              <a:t>Memory-Management Unit (Cont.)</a:t>
            </a:r>
          </a:p>
        </p:txBody>
      </p:sp>
      <p:sp>
        <p:nvSpPr>
          <p:cNvPr id="15363" name="Rectangle 3">
            <a:extLst>
              <a:ext uri="{FF2B5EF4-FFF2-40B4-BE49-F238E27FC236}">
                <a16:creationId xmlns:a16="http://schemas.microsoft.com/office/drawing/2014/main" id="{3112FE82-FDC2-4B07-9892-9E8699A75913}"/>
              </a:ext>
            </a:extLst>
          </p:cNvPr>
          <p:cNvSpPr>
            <a:spLocks noGrp="1" noChangeArrowheads="1"/>
          </p:cNvSpPr>
          <p:nvPr>
            <p:ph type="body" idx="1"/>
          </p:nvPr>
        </p:nvSpPr>
        <p:spPr>
          <a:xfrm>
            <a:off x="2375482" y="1163639"/>
            <a:ext cx="7704690" cy="4484687"/>
          </a:xfrm>
        </p:spPr>
        <p:txBody>
          <a:bodyPr/>
          <a:lstStyle/>
          <a:p>
            <a:r>
              <a:rPr lang="en-US" altLang="en-US" dirty="0"/>
              <a:t>Consider simple scheme. which is  a generalization of the base-register scheme.</a:t>
            </a:r>
          </a:p>
          <a:p>
            <a:pPr marL="285750" lvl="1">
              <a:buClr>
                <a:srgbClr val="993300"/>
              </a:buClr>
              <a:buFont typeface="Wingdings" panose="05000000000000000000" pitchFamily="2" charset="2"/>
              <a:buChar char="§"/>
            </a:pPr>
            <a:r>
              <a:rPr lang="en-US" altLang="en-US" dirty="0"/>
              <a:t>The base register now called </a:t>
            </a:r>
            <a:r>
              <a:rPr lang="en-US" altLang="en-US" b="1" dirty="0">
                <a:solidFill>
                  <a:srgbClr val="006699"/>
                </a:solidFill>
                <a:latin typeface="+mj-lt"/>
              </a:rPr>
              <a:t>relocation</a:t>
            </a:r>
            <a:r>
              <a:rPr lang="en-US" altLang="en-US" b="1" dirty="0">
                <a:solidFill>
                  <a:srgbClr val="0000FF"/>
                </a:solidFill>
              </a:rPr>
              <a:t> </a:t>
            </a:r>
            <a:r>
              <a:rPr lang="en-US" altLang="en-US" b="1" dirty="0">
                <a:solidFill>
                  <a:srgbClr val="006699"/>
                </a:solidFill>
                <a:latin typeface="+mj-lt"/>
              </a:rPr>
              <a:t>register</a:t>
            </a:r>
          </a:p>
          <a:p>
            <a:r>
              <a:rPr lang="en-US" altLang="en-US" dirty="0"/>
              <a:t>The value in the relocation register is added to every address generated by a user process at the time it is sent to memory</a:t>
            </a:r>
          </a:p>
        </p:txBody>
      </p:sp>
      <p:pic>
        <p:nvPicPr>
          <p:cNvPr id="15364" name="Picture 2" descr="W:\os-book\OS10\slide-dir\os-figures\9_05.jpg">
            <a:extLst>
              <a:ext uri="{FF2B5EF4-FFF2-40B4-BE49-F238E27FC236}">
                <a16:creationId xmlns:a16="http://schemas.microsoft.com/office/drawing/2014/main" id="{CBF084AF-4DAB-4818-B64F-34A63D30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763" y="2957514"/>
            <a:ext cx="3981450" cy="280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2641601" y="206376"/>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2330451" y="1233489"/>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17DA286-2F3A-47A5-A909-FB6B92D7C79F}"/>
              </a:ext>
            </a:extLst>
          </p:cNvPr>
          <p:cNvSpPr>
            <a:spLocks noGrp="1" noChangeArrowheads="1"/>
          </p:cNvSpPr>
          <p:nvPr>
            <p:ph type="title"/>
          </p:nvPr>
        </p:nvSpPr>
        <p:spPr>
          <a:xfrm>
            <a:off x="1976632" y="237998"/>
            <a:ext cx="8224837" cy="571500"/>
          </a:xfrm>
        </p:spPr>
        <p:txBody>
          <a:bodyPr/>
          <a:lstStyle/>
          <a:p>
            <a:pPr eaLnBrk="1" hangingPunct="1"/>
            <a:r>
              <a:rPr lang="en-US" altLang="en-US" dirty="0"/>
              <a:t>Dynamic Loading</a:t>
            </a:r>
          </a:p>
        </p:txBody>
      </p:sp>
      <p:sp>
        <p:nvSpPr>
          <p:cNvPr id="16387" name="Rectangle 3">
            <a:extLst>
              <a:ext uri="{FF2B5EF4-FFF2-40B4-BE49-F238E27FC236}">
                <a16:creationId xmlns:a16="http://schemas.microsoft.com/office/drawing/2014/main" id="{ADD2F991-6EF7-4E08-A73D-5D29F76031BC}"/>
              </a:ext>
            </a:extLst>
          </p:cNvPr>
          <p:cNvSpPr txBox="1">
            <a:spLocks noChangeArrowheads="1"/>
          </p:cNvSpPr>
          <p:nvPr/>
        </p:nvSpPr>
        <p:spPr bwMode="auto">
          <a:xfrm>
            <a:off x="2410407" y="1135063"/>
            <a:ext cx="7641772" cy="5211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The entire  program does need to be in memory to execute</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Routine is not loaded until it is called</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Better memory-space utilization; unused routine is never loaded</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All routines kept on disk in relocatable load format</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Useful when large amounts of code are needed to handle infrequently occurring cases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No special support from the operating system is required</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Implemented through program design</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OS can help by providing libraries to implement dynamic loading</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696C27A-FB51-40E7-91BD-D5EBFD1BE814}"/>
              </a:ext>
            </a:extLst>
          </p:cNvPr>
          <p:cNvSpPr>
            <a:spLocks noGrp="1" noChangeArrowheads="1"/>
          </p:cNvSpPr>
          <p:nvPr>
            <p:ph type="title"/>
          </p:nvPr>
        </p:nvSpPr>
        <p:spPr>
          <a:xfrm>
            <a:off x="1981200" y="237188"/>
            <a:ext cx="8229600" cy="576262"/>
          </a:xfrm>
        </p:spPr>
        <p:txBody>
          <a:bodyPr/>
          <a:lstStyle/>
          <a:p>
            <a:pPr eaLnBrk="1" hangingPunct="1"/>
            <a:r>
              <a:rPr lang="en-US" altLang="en-US" dirty="0"/>
              <a:t>Dynamic Linking</a:t>
            </a:r>
          </a:p>
        </p:txBody>
      </p:sp>
      <p:sp>
        <p:nvSpPr>
          <p:cNvPr id="17411" name="Rectangle 3">
            <a:extLst>
              <a:ext uri="{FF2B5EF4-FFF2-40B4-BE49-F238E27FC236}">
                <a16:creationId xmlns:a16="http://schemas.microsoft.com/office/drawing/2014/main" id="{7C59CC23-F8F4-463E-94EA-C3BD81D92617}"/>
              </a:ext>
            </a:extLst>
          </p:cNvPr>
          <p:cNvSpPr>
            <a:spLocks noGrp="1" noChangeArrowheads="1"/>
          </p:cNvSpPr>
          <p:nvPr>
            <p:ph type="body" idx="1"/>
          </p:nvPr>
        </p:nvSpPr>
        <p:spPr>
          <a:xfrm>
            <a:off x="2354424" y="1062038"/>
            <a:ext cx="7669764" cy="4660900"/>
          </a:xfrm>
        </p:spPr>
        <p:txBody>
          <a:bodyPr/>
          <a:lstStyle/>
          <a:p>
            <a:r>
              <a:rPr lang="en-US" altLang="en-US" b="1" dirty="0">
                <a:solidFill>
                  <a:srgbClr val="006699"/>
                </a:solidFill>
                <a:latin typeface="+mj-lt"/>
              </a:rPr>
              <a:t>Static</a:t>
            </a:r>
            <a:r>
              <a:rPr lang="en-US" altLang="en-US" b="1" dirty="0">
                <a:solidFill>
                  <a:srgbClr val="3366FF"/>
                </a:solidFill>
              </a:rPr>
              <a:t> </a:t>
            </a:r>
            <a:r>
              <a:rPr lang="en-US" altLang="en-US" b="1" dirty="0">
                <a:solidFill>
                  <a:srgbClr val="006699"/>
                </a:solidFill>
                <a:latin typeface="+mj-lt"/>
              </a:rPr>
              <a:t>linking</a:t>
            </a:r>
            <a:r>
              <a:rPr lang="en-US" altLang="en-US" b="1" dirty="0">
                <a:solidFill>
                  <a:srgbClr val="3366FF"/>
                </a:solidFill>
              </a:rPr>
              <a:t> </a:t>
            </a:r>
            <a:r>
              <a:rPr lang="en-US" altLang="en-US" dirty="0"/>
              <a:t>– system libraries and program code combined by the loader into the binary program image</a:t>
            </a:r>
          </a:p>
          <a:p>
            <a:r>
              <a:rPr lang="en-US" altLang="en-US" dirty="0"/>
              <a:t>Dynamic linking –linking postponed until execution time</a:t>
            </a:r>
            <a:endParaRPr lang="en-US" altLang="en-US" sz="800" dirty="0"/>
          </a:p>
          <a:p>
            <a:r>
              <a:rPr lang="en-US" altLang="en-US" dirty="0"/>
              <a:t>Small piece of code, </a:t>
            </a:r>
            <a:r>
              <a:rPr lang="en-US" altLang="en-US" b="1" dirty="0">
                <a:solidFill>
                  <a:srgbClr val="006699"/>
                </a:solidFill>
                <a:latin typeface="+mj-lt"/>
              </a:rPr>
              <a:t>stub</a:t>
            </a:r>
            <a:r>
              <a:rPr lang="en-US" altLang="en-US" dirty="0"/>
              <a:t>, used to locate the appropriate memory-resident library routine</a:t>
            </a:r>
            <a:endParaRPr lang="en-US" altLang="en-US" sz="800" dirty="0"/>
          </a:p>
          <a:p>
            <a:r>
              <a:rPr lang="en-US" altLang="en-US" dirty="0"/>
              <a:t>Stub replaces itself with the address of the routine, and executes the routine</a:t>
            </a:r>
            <a:endParaRPr lang="en-US" altLang="en-US" sz="800" dirty="0"/>
          </a:p>
          <a:p>
            <a:r>
              <a:rPr lang="en-US" altLang="en-US" dirty="0"/>
              <a:t>Operating system checks if routine is in processes</a:t>
            </a:r>
            <a:r>
              <a:rPr lang="ja-JP" altLang="en-US" dirty="0"/>
              <a:t>’</a:t>
            </a:r>
            <a:r>
              <a:rPr lang="en-US" altLang="ja-JP" dirty="0"/>
              <a:t> memory address</a:t>
            </a:r>
          </a:p>
          <a:p>
            <a:pPr lvl="1"/>
            <a:r>
              <a:rPr lang="en-US" altLang="en-US" dirty="0"/>
              <a:t>If not in address space, add to address space</a:t>
            </a:r>
            <a:endParaRPr lang="en-US" altLang="en-US" sz="800" dirty="0"/>
          </a:p>
          <a:p>
            <a:r>
              <a:rPr lang="en-US" altLang="en-US" dirty="0"/>
              <a:t>Dynamic linking is particularly useful for libraries</a:t>
            </a:r>
            <a:endParaRPr lang="en-US" altLang="en-US" sz="800" dirty="0"/>
          </a:p>
          <a:p>
            <a:r>
              <a:rPr lang="en-US" altLang="en-US" dirty="0"/>
              <a:t>System also known as </a:t>
            </a:r>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libraries</a:t>
            </a:r>
          </a:p>
          <a:p>
            <a:r>
              <a:rPr lang="en-US" altLang="en-US" dirty="0">
                <a:solidFill>
                  <a:srgbClr val="000000"/>
                </a:solidFill>
              </a:rPr>
              <a:t>Consider applicability to patching system libraries</a:t>
            </a:r>
          </a:p>
          <a:p>
            <a:pPr lvl="1"/>
            <a:r>
              <a:rPr lang="en-US" altLang="en-US" dirty="0">
                <a:solidFill>
                  <a:srgbClr val="000000"/>
                </a:solidFill>
              </a:rPr>
              <a:t>Versioning may be needed</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a:extLst>
              <a:ext uri="{FF2B5EF4-FFF2-40B4-BE49-F238E27FC236}">
                <a16:creationId xmlns:a16="http://schemas.microsoft.com/office/drawing/2014/main" id="{5A517565-09AB-4767-AA90-A8C1F0CB8474}"/>
              </a:ext>
            </a:extLst>
          </p:cNvPr>
          <p:cNvSpPr>
            <a:spLocks noGrp="1" noChangeArrowheads="1"/>
          </p:cNvSpPr>
          <p:nvPr>
            <p:ph type="title"/>
          </p:nvPr>
        </p:nvSpPr>
        <p:spPr>
          <a:xfrm>
            <a:off x="2390776" y="222674"/>
            <a:ext cx="7820025" cy="576262"/>
          </a:xfrm>
        </p:spPr>
        <p:txBody>
          <a:bodyPr/>
          <a:lstStyle/>
          <a:p>
            <a:pPr eaLnBrk="1" hangingPunct="1"/>
            <a:r>
              <a:rPr lang="en-US" altLang="en-US" dirty="0"/>
              <a:t>Contiguous Allocation</a:t>
            </a:r>
          </a:p>
        </p:txBody>
      </p:sp>
      <p:sp>
        <p:nvSpPr>
          <p:cNvPr id="18435" name="Rectangle 1027">
            <a:extLst>
              <a:ext uri="{FF2B5EF4-FFF2-40B4-BE49-F238E27FC236}">
                <a16:creationId xmlns:a16="http://schemas.microsoft.com/office/drawing/2014/main" id="{363EA7DD-91CF-4272-A490-C120271519AF}"/>
              </a:ext>
            </a:extLst>
          </p:cNvPr>
          <p:cNvSpPr>
            <a:spLocks noGrp="1" noChangeArrowheads="1"/>
          </p:cNvSpPr>
          <p:nvPr>
            <p:ph type="body" idx="1"/>
          </p:nvPr>
        </p:nvSpPr>
        <p:spPr>
          <a:xfrm>
            <a:off x="2390776" y="1077913"/>
            <a:ext cx="7633413" cy="4991100"/>
          </a:xfrm>
        </p:spPr>
        <p:txBody>
          <a:bodyPr/>
          <a:lstStyle/>
          <a:p>
            <a:r>
              <a:rPr lang="en-US" altLang="en-US" dirty="0"/>
              <a:t>Main memory must support both OS and user processes</a:t>
            </a:r>
          </a:p>
          <a:p>
            <a:r>
              <a:rPr lang="en-US" altLang="en-US" dirty="0"/>
              <a:t>Limited resource, must allocate efficiently</a:t>
            </a:r>
          </a:p>
          <a:p>
            <a:r>
              <a:rPr lang="en-US" altLang="en-US" dirty="0"/>
              <a:t>Contiguous allocation is one early method</a:t>
            </a:r>
          </a:p>
          <a:p>
            <a:r>
              <a:rPr lang="en-US" altLang="en-US" dirty="0"/>
              <a:t>Main memory usually into two </a:t>
            </a:r>
            <a:r>
              <a:rPr lang="en-US" altLang="en-US" b="1" dirty="0">
                <a:solidFill>
                  <a:srgbClr val="006699"/>
                </a:solidFill>
                <a:latin typeface="+mj-lt"/>
              </a:rPr>
              <a:t>partitions</a:t>
            </a:r>
            <a:r>
              <a:rPr lang="en-US" altLang="en-US" dirty="0"/>
              <a:t>:</a:t>
            </a:r>
          </a:p>
          <a:p>
            <a:pPr lvl="1"/>
            <a:r>
              <a:rPr lang="en-US" altLang="en-US" dirty="0"/>
              <a:t>Resident operating system, usually held in low memory with interrupt vector</a:t>
            </a:r>
          </a:p>
          <a:p>
            <a:pPr lvl="1"/>
            <a:r>
              <a:rPr lang="en-US" altLang="en-US" dirty="0"/>
              <a:t>User processes then held in high memory</a:t>
            </a:r>
          </a:p>
          <a:p>
            <a:pPr lvl="1"/>
            <a:r>
              <a:rPr lang="en-US" altLang="en-US" dirty="0"/>
              <a:t>Each process contained in single contiguous section of memory</a:t>
            </a:r>
          </a:p>
          <a:p>
            <a:endParaRPr lang="en-US" altLang="en-US"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8560E35A-794D-4ECB-A0B0-C5E4764E2BAF}"/>
              </a:ext>
            </a:extLst>
          </p:cNvPr>
          <p:cNvSpPr>
            <a:spLocks noGrp="1" noChangeArrowheads="1"/>
          </p:cNvSpPr>
          <p:nvPr>
            <p:ph type="title"/>
          </p:nvPr>
        </p:nvSpPr>
        <p:spPr>
          <a:xfrm>
            <a:off x="2390776" y="232005"/>
            <a:ext cx="7820025" cy="576262"/>
          </a:xfrm>
        </p:spPr>
        <p:txBody>
          <a:bodyPr/>
          <a:lstStyle/>
          <a:p>
            <a:pPr eaLnBrk="1" hangingPunct="1"/>
            <a:r>
              <a:rPr lang="en-US" altLang="en-US" dirty="0"/>
              <a:t>Contiguous Allocation (Cont.)</a:t>
            </a:r>
          </a:p>
        </p:txBody>
      </p:sp>
      <p:sp>
        <p:nvSpPr>
          <p:cNvPr id="19459" name="Rectangle 1027">
            <a:extLst>
              <a:ext uri="{FF2B5EF4-FFF2-40B4-BE49-F238E27FC236}">
                <a16:creationId xmlns:a16="http://schemas.microsoft.com/office/drawing/2014/main" id="{05D35068-7CB7-493B-864A-9C27D4AD815C}"/>
              </a:ext>
            </a:extLst>
          </p:cNvPr>
          <p:cNvSpPr>
            <a:spLocks noGrp="1" noChangeArrowheads="1"/>
          </p:cNvSpPr>
          <p:nvPr>
            <p:ph type="body" idx="1"/>
          </p:nvPr>
        </p:nvSpPr>
        <p:spPr>
          <a:xfrm>
            <a:off x="2390776" y="1093788"/>
            <a:ext cx="7605421" cy="4991100"/>
          </a:xfrm>
        </p:spPr>
        <p:txBody>
          <a:bodyPr/>
          <a:lstStyle/>
          <a:p>
            <a:r>
              <a:rPr lang="en-US" altLang="en-US" dirty="0"/>
              <a:t>Relocation registers used to protect user processes from each other, and from changing operating-system code and data</a:t>
            </a:r>
          </a:p>
          <a:p>
            <a:pPr lvl="1"/>
            <a:r>
              <a:rPr lang="en-US" altLang="en-US" dirty="0"/>
              <a:t>Base register contains value of smallest physical address</a:t>
            </a:r>
          </a:p>
          <a:p>
            <a:pPr lvl="1"/>
            <a:r>
              <a:rPr lang="en-US" altLang="en-US" dirty="0"/>
              <a:t>Limit register contains range of logical addresses – each logical address must be less than the limit register </a:t>
            </a:r>
          </a:p>
          <a:p>
            <a:pPr lvl="1"/>
            <a:r>
              <a:rPr lang="en-US" altLang="en-US" dirty="0"/>
              <a:t>MMU maps logical address </a:t>
            </a:r>
            <a:r>
              <a:rPr lang="en-US" altLang="en-US" i="1" dirty="0"/>
              <a:t>dynamically</a:t>
            </a:r>
          </a:p>
          <a:p>
            <a:pPr lvl="1"/>
            <a:r>
              <a:rPr lang="en-US" altLang="en-US" dirty="0"/>
              <a:t>Can then allow actions such as kernel code being </a:t>
            </a:r>
            <a:r>
              <a:rPr lang="en-US" altLang="en-US" b="1" dirty="0">
                <a:solidFill>
                  <a:srgbClr val="006699"/>
                </a:solidFill>
                <a:latin typeface="+mj-lt"/>
              </a:rPr>
              <a:t>transient</a:t>
            </a:r>
            <a:r>
              <a:rPr lang="en-US" altLang="en-US" b="1" dirty="0">
                <a:solidFill>
                  <a:srgbClr val="0000FF"/>
                </a:solidFill>
              </a:rPr>
              <a:t> </a:t>
            </a:r>
            <a:r>
              <a:rPr lang="en-US" altLang="en-US" dirty="0"/>
              <a:t>and kernel changing size</a:t>
            </a: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A539788-E800-4271-88C5-165DD45312EB}"/>
              </a:ext>
            </a:extLst>
          </p:cNvPr>
          <p:cNvSpPr>
            <a:spLocks noGrp="1" noChangeArrowheads="1"/>
          </p:cNvSpPr>
          <p:nvPr>
            <p:ph type="title"/>
          </p:nvPr>
        </p:nvSpPr>
        <p:spPr>
          <a:xfrm>
            <a:off x="2312694" y="232005"/>
            <a:ext cx="8442325" cy="576262"/>
          </a:xfrm>
        </p:spPr>
        <p:txBody>
          <a:bodyPr/>
          <a:lstStyle/>
          <a:p>
            <a:pPr eaLnBrk="1" hangingPunct="1"/>
            <a:r>
              <a:rPr lang="en-US" altLang="en-US" sz="2400" dirty="0"/>
              <a:t>Hardware Support for Relocation and Limit Registers</a:t>
            </a:r>
          </a:p>
        </p:txBody>
      </p:sp>
      <p:pic>
        <p:nvPicPr>
          <p:cNvPr id="20483" name="Picture 4" descr="8">
            <a:extLst>
              <a:ext uri="{FF2B5EF4-FFF2-40B4-BE49-F238E27FC236}">
                <a16:creationId xmlns:a16="http://schemas.microsoft.com/office/drawing/2014/main" id="{8B9138A6-75B5-441A-842E-43E123DF3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676" y="1347788"/>
            <a:ext cx="5845175" cy="290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E547A1C-BA00-4FD5-B75F-1BA0C14CB239}"/>
              </a:ext>
            </a:extLst>
          </p:cNvPr>
          <p:cNvSpPr>
            <a:spLocks noGrp="1" noChangeArrowheads="1"/>
          </p:cNvSpPr>
          <p:nvPr>
            <p:ph type="title"/>
          </p:nvPr>
        </p:nvSpPr>
        <p:spPr>
          <a:xfrm>
            <a:off x="2083838" y="184150"/>
            <a:ext cx="8438113" cy="615950"/>
          </a:xfrm>
        </p:spPr>
        <p:txBody>
          <a:bodyPr/>
          <a:lstStyle/>
          <a:p>
            <a:pPr eaLnBrk="1" hangingPunct="1"/>
            <a:br>
              <a:rPr lang="en-US" altLang="en-US" dirty="0"/>
            </a:br>
            <a:r>
              <a:rPr lang="en-US" altLang="en-US" dirty="0"/>
              <a:t>Variable Partition</a:t>
            </a:r>
          </a:p>
        </p:txBody>
      </p:sp>
      <p:sp>
        <p:nvSpPr>
          <p:cNvPr id="21507" name="Rectangle 3">
            <a:extLst>
              <a:ext uri="{FF2B5EF4-FFF2-40B4-BE49-F238E27FC236}">
                <a16:creationId xmlns:a16="http://schemas.microsoft.com/office/drawing/2014/main" id="{4B12B19D-5F62-4569-A4AE-2840954F1ED4}"/>
              </a:ext>
            </a:extLst>
          </p:cNvPr>
          <p:cNvSpPr>
            <a:spLocks noGrp="1" noChangeArrowheads="1"/>
          </p:cNvSpPr>
          <p:nvPr>
            <p:ph type="body" idx="1"/>
          </p:nvPr>
        </p:nvSpPr>
        <p:spPr>
          <a:xfrm>
            <a:off x="2311401" y="1076326"/>
            <a:ext cx="7770813" cy="3262313"/>
          </a:xfrm>
        </p:spPr>
        <p:txBody>
          <a:bodyPr/>
          <a:lstStyle/>
          <a:p>
            <a:r>
              <a:rPr lang="en-US" altLang="en-US" dirty="0"/>
              <a:t>Multiple-partition allocation</a:t>
            </a:r>
          </a:p>
          <a:p>
            <a:pPr lvl="1"/>
            <a:r>
              <a:rPr lang="en-US" altLang="en-US" sz="1600" dirty="0"/>
              <a:t>Degree of multiprogramming limited by number of partitions</a:t>
            </a:r>
          </a:p>
          <a:p>
            <a:pPr lvl="1"/>
            <a:r>
              <a:rPr lang="en-US" altLang="en-US" b="1" dirty="0">
                <a:solidFill>
                  <a:srgbClr val="006699"/>
                </a:solidFill>
                <a:latin typeface="+mj-lt"/>
              </a:rPr>
              <a:t>Variable-partition</a:t>
            </a:r>
            <a:r>
              <a:rPr lang="en-US" altLang="en-US" sz="1600" b="1" dirty="0">
                <a:solidFill>
                  <a:srgbClr val="0000FF"/>
                </a:solidFill>
              </a:rPr>
              <a:t> </a:t>
            </a:r>
            <a:r>
              <a:rPr lang="en-US" altLang="en-US" sz="1600" dirty="0"/>
              <a:t>sizes for efficiency (sized to a given process’ needs)</a:t>
            </a:r>
          </a:p>
          <a:p>
            <a:pPr lvl="1"/>
            <a:r>
              <a:rPr lang="en-US" altLang="en-US" b="1" dirty="0">
                <a:solidFill>
                  <a:srgbClr val="006699"/>
                </a:solidFill>
                <a:latin typeface="+mj-lt"/>
              </a:rPr>
              <a:t>Hole</a:t>
            </a:r>
            <a:r>
              <a:rPr lang="en-US" altLang="en-US" sz="1600" dirty="0"/>
              <a:t> – block of available memory; holes of various size are scattered throughout memory</a:t>
            </a:r>
          </a:p>
          <a:p>
            <a:pPr lvl="1"/>
            <a:r>
              <a:rPr lang="en-US" altLang="en-US" sz="1600" dirty="0"/>
              <a:t>When a process arrives, it is allocated memory from a hole large enough to accommodate it</a:t>
            </a:r>
          </a:p>
          <a:p>
            <a:pPr lvl="1"/>
            <a:r>
              <a:rPr lang="en-US" altLang="en-US" sz="1600" dirty="0"/>
              <a:t>Process exiting frees its partition, adjacent free partitions combined</a:t>
            </a:r>
          </a:p>
          <a:p>
            <a:pPr lvl="1"/>
            <a:r>
              <a:rPr lang="en-US" altLang="en-US" sz="1600" dirty="0"/>
              <a:t>Operating system maintains information about:</a:t>
            </a:r>
            <a:br>
              <a:rPr lang="en-US" altLang="en-US" sz="1600" dirty="0"/>
            </a:br>
            <a:r>
              <a:rPr lang="en-US" altLang="en-US" sz="1600" dirty="0"/>
              <a:t>a) allocated partitions    b) free partitions (hole)</a:t>
            </a:r>
          </a:p>
        </p:txBody>
      </p:sp>
      <p:pic>
        <p:nvPicPr>
          <p:cNvPr id="21508" name="Picture 5" descr="W:\os-book\OS10\slide-dir\os-figures\9_07.jpg">
            <a:extLst>
              <a:ext uri="{FF2B5EF4-FFF2-40B4-BE49-F238E27FC236}">
                <a16:creationId xmlns:a16="http://schemas.microsoft.com/office/drawing/2014/main" id="{6DDB2633-499B-427F-A2B7-19B399A9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26" y="4446588"/>
            <a:ext cx="4899025" cy="145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1A741CD-CC0B-4B8D-B4DA-1C981F6F7248}"/>
              </a:ext>
            </a:extLst>
          </p:cNvPr>
          <p:cNvSpPr>
            <a:spLocks noGrp="1" noChangeArrowheads="1"/>
          </p:cNvSpPr>
          <p:nvPr>
            <p:ph type="title"/>
          </p:nvPr>
        </p:nvSpPr>
        <p:spPr>
          <a:xfrm>
            <a:off x="2513886" y="235762"/>
            <a:ext cx="7772400" cy="576262"/>
          </a:xfrm>
        </p:spPr>
        <p:txBody>
          <a:bodyPr/>
          <a:lstStyle/>
          <a:p>
            <a:pPr eaLnBrk="1" hangingPunct="1"/>
            <a:r>
              <a:rPr lang="en-US" altLang="en-US" dirty="0"/>
              <a:t>Dynamic Storage-Allocation Problem</a:t>
            </a:r>
          </a:p>
        </p:txBody>
      </p:sp>
      <p:sp>
        <p:nvSpPr>
          <p:cNvPr id="22531" name="Rectangle 3">
            <a:extLst>
              <a:ext uri="{FF2B5EF4-FFF2-40B4-BE49-F238E27FC236}">
                <a16:creationId xmlns:a16="http://schemas.microsoft.com/office/drawing/2014/main" id="{046846F0-F200-438E-8BA7-F729921F7A72}"/>
              </a:ext>
            </a:extLst>
          </p:cNvPr>
          <p:cNvSpPr>
            <a:spLocks noGrp="1" noChangeArrowheads="1"/>
          </p:cNvSpPr>
          <p:nvPr>
            <p:ph type="body" idx="1"/>
          </p:nvPr>
        </p:nvSpPr>
        <p:spPr>
          <a:xfrm>
            <a:off x="3003551" y="1709739"/>
            <a:ext cx="7001977" cy="2605087"/>
          </a:xfrm>
        </p:spPr>
        <p:txBody>
          <a:bodyPr/>
          <a:lstStyle/>
          <a:p>
            <a:pPr>
              <a:lnSpc>
                <a:spcPct val="90000"/>
              </a:lnSpc>
            </a:pPr>
            <a:r>
              <a:rPr lang="en-US" altLang="en-US" b="1" dirty="0">
                <a:solidFill>
                  <a:srgbClr val="006699"/>
                </a:solidFill>
                <a:latin typeface="+mj-lt"/>
              </a:rPr>
              <a:t>First-fit</a:t>
            </a:r>
            <a:r>
              <a:rPr lang="en-US" altLang="en-US" dirty="0"/>
              <a:t>:  Allocate the </a:t>
            </a:r>
            <a:r>
              <a:rPr lang="en-US" altLang="en-US" b="1" i="1" dirty="0"/>
              <a:t>first</a:t>
            </a:r>
            <a:r>
              <a:rPr lang="en-US" altLang="en-US" dirty="0"/>
              <a:t> hole that is big enough</a:t>
            </a:r>
          </a:p>
          <a:p>
            <a:pPr>
              <a:lnSpc>
                <a:spcPct val="90000"/>
              </a:lnSpc>
            </a:pPr>
            <a:r>
              <a:rPr lang="en-US" altLang="en-US" b="1" dirty="0">
                <a:solidFill>
                  <a:srgbClr val="006699"/>
                </a:solidFill>
                <a:latin typeface="+mj-lt"/>
              </a:rPr>
              <a:t>Best-fit</a:t>
            </a:r>
            <a:r>
              <a:rPr lang="en-US" altLang="en-US" dirty="0"/>
              <a:t>:  Allocate the </a:t>
            </a:r>
            <a:r>
              <a:rPr lang="en-US" altLang="en-US" b="1" i="1" dirty="0"/>
              <a:t>smallest</a:t>
            </a:r>
            <a:r>
              <a:rPr lang="en-US" altLang="en-US" dirty="0"/>
              <a:t> hole that is big enough; must search entire list, unless ordered by size  </a:t>
            </a:r>
          </a:p>
          <a:p>
            <a:pPr lvl="1">
              <a:lnSpc>
                <a:spcPct val="90000"/>
              </a:lnSpc>
            </a:pPr>
            <a:r>
              <a:rPr lang="en-US" altLang="en-US" dirty="0"/>
              <a:t>Produces the smallest leftover hole</a:t>
            </a:r>
          </a:p>
          <a:p>
            <a:pPr>
              <a:lnSpc>
                <a:spcPct val="90000"/>
              </a:lnSpc>
            </a:pPr>
            <a:r>
              <a:rPr lang="en-US" altLang="en-US" b="1" dirty="0">
                <a:solidFill>
                  <a:srgbClr val="006699"/>
                </a:solidFill>
                <a:latin typeface="+mj-lt"/>
              </a:rPr>
              <a:t>Worst-fit</a:t>
            </a:r>
            <a:r>
              <a:rPr lang="en-US" altLang="en-US" dirty="0"/>
              <a:t>:  Allocate the </a:t>
            </a:r>
            <a:r>
              <a:rPr lang="en-US" altLang="en-US" b="1" i="1" dirty="0"/>
              <a:t>largest</a:t>
            </a:r>
            <a:r>
              <a:rPr lang="en-US" altLang="en-US" dirty="0"/>
              <a:t> hole; must also search entire list  </a:t>
            </a:r>
          </a:p>
          <a:p>
            <a:pPr lvl="1">
              <a:lnSpc>
                <a:spcPct val="90000"/>
              </a:lnSpc>
            </a:pPr>
            <a:r>
              <a:rPr lang="en-US" altLang="en-US" dirty="0"/>
              <a:t>Produces the largest leftover hole</a:t>
            </a:r>
          </a:p>
        </p:txBody>
      </p:sp>
      <p:sp>
        <p:nvSpPr>
          <p:cNvPr id="22532" name="Text Box 4">
            <a:extLst>
              <a:ext uri="{FF2B5EF4-FFF2-40B4-BE49-F238E27FC236}">
                <a16:creationId xmlns:a16="http://schemas.microsoft.com/office/drawing/2014/main" id="{21455A16-B9AD-4BA3-B8E6-118DAB62A415}"/>
              </a:ext>
            </a:extLst>
          </p:cNvPr>
          <p:cNvSpPr txBox="1">
            <a:spLocks noChangeArrowheads="1"/>
          </p:cNvSpPr>
          <p:nvPr/>
        </p:nvSpPr>
        <p:spPr bwMode="auto">
          <a:xfrm>
            <a:off x="2513886" y="1164447"/>
            <a:ext cx="61087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dirty="0">
                <a:latin typeface="Helvetica" panose="020B0604020202020204" pitchFamily="34" charset="0"/>
              </a:rPr>
              <a:t>How to satisfy a request of size </a:t>
            </a:r>
            <a:r>
              <a:rPr lang="en-US" altLang="en-US" b="1" i="1" dirty="0">
                <a:latin typeface="Helvetica" panose="020B0604020202020204" pitchFamily="34" charset="0"/>
              </a:rPr>
              <a:t>n</a:t>
            </a:r>
            <a:r>
              <a:rPr lang="en-US" altLang="en-US" dirty="0">
                <a:latin typeface="Helvetica" panose="020B0604020202020204" pitchFamily="34" charset="0"/>
              </a:rPr>
              <a:t> from a list of free holes?</a:t>
            </a:r>
          </a:p>
        </p:txBody>
      </p:sp>
      <p:sp>
        <p:nvSpPr>
          <p:cNvPr id="22533" name="Text Box 5">
            <a:extLst>
              <a:ext uri="{FF2B5EF4-FFF2-40B4-BE49-F238E27FC236}">
                <a16:creationId xmlns:a16="http://schemas.microsoft.com/office/drawing/2014/main" id="{6E8A16A6-712F-4B6F-B60A-954775598F68}"/>
              </a:ext>
            </a:extLst>
          </p:cNvPr>
          <p:cNvSpPr txBox="1">
            <a:spLocks noChangeArrowheads="1"/>
          </p:cNvSpPr>
          <p:nvPr/>
        </p:nvSpPr>
        <p:spPr bwMode="auto">
          <a:xfrm>
            <a:off x="2615456" y="3844116"/>
            <a:ext cx="7222121"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dirty="0">
                <a:latin typeface="Helvetica" panose="020B0604020202020204" pitchFamily="34" charset="0"/>
              </a:rPr>
              <a:t>First-fit and best-fit better than worst-fit in terms of speed and storage utilization</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34D9BC0-752C-49BF-81BD-50A1A3166DAB}"/>
              </a:ext>
            </a:extLst>
          </p:cNvPr>
          <p:cNvSpPr>
            <a:spLocks noGrp="1" noChangeArrowheads="1"/>
          </p:cNvSpPr>
          <p:nvPr>
            <p:ph type="title"/>
          </p:nvPr>
        </p:nvSpPr>
        <p:spPr>
          <a:xfrm>
            <a:off x="2379664" y="236380"/>
            <a:ext cx="7831137" cy="576263"/>
          </a:xfrm>
        </p:spPr>
        <p:txBody>
          <a:bodyPr/>
          <a:lstStyle/>
          <a:p>
            <a:pPr eaLnBrk="1" hangingPunct="1"/>
            <a:r>
              <a:rPr lang="en-US" altLang="en-US" dirty="0"/>
              <a:t>Fragmentation</a:t>
            </a:r>
          </a:p>
        </p:txBody>
      </p:sp>
      <p:sp>
        <p:nvSpPr>
          <p:cNvPr id="23555" name="Rectangle 1027">
            <a:extLst>
              <a:ext uri="{FF2B5EF4-FFF2-40B4-BE49-F238E27FC236}">
                <a16:creationId xmlns:a16="http://schemas.microsoft.com/office/drawing/2014/main" id="{C8EC98FB-DB12-4D53-B1D8-DA0D6EC9FEE0}"/>
              </a:ext>
            </a:extLst>
          </p:cNvPr>
          <p:cNvSpPr>
            <a:spLocks noGrp="1" noChangeArrowheads="1"/>
          </p:cNvSpPr>
          <p:nvPr>
            <p:ph type="body" idx="1"/>
          </p:nvPr>
        </p:nvSpPr>
        <p:spPr>
          <a:xfrm>
            <a:off x="2379663" y="1114425"/>
            <a:ext cx="7663186" cy="4999038"/>
          </a:xfrm>
        </p:spPr>
        <p:txBody>
          <a:bodyPr/>
          <a:lstStyle/>
          <a:p>
            <a:r>
              <a:rPr lang="en-US" altLang="en-US" b="1" dirty="0">
                <a:solidFill>
                  <a:srgbClr val="006699"/>
                </a:solidFill>
                <a:latin typeface="+mj-lt"/>
              </a:rPr>
              <a:t>External</a:t>
            </a:r>
            <a:r>
              <a:rPr lang="en-US" altLang="en-US" b="1" dirty="0">
                <a:solidFill>
                  <a:srgbClr val="3366FF"/>
                </a:solidFill>
              </a:rPr>
              <a:t> </a:t>
            </a:r>
            <a:r>
              <a:rPr lang="en-US" altLang="en-US" b="1" dirty="0">
                <a:solidFill>
                  <a:srgbClr val="006699"/>
                </a:solidFill>
                <a:latin typeface="+mj-lt"/>
              </a:rPr>
              <a:t>Fragmentation</a:t>
            </a:r>
            <a:r>
              <a:rPr lang="en-US" altLang="en-US" dirty="0">
                <a:solidFill>
                  <a:srgbClr val="3366FF"/>
                </a:solidFill>
              </a:rPr>
              <a:t> </a:t>
            </a:r>
            <a:r>
              <a:rPr lang="en-US" altLang="en-US" dirty="0"/>
              <a:t>– total memory space exists to satisfy a request, but it is not contiguous</a:t>
            </a:r>
            <a:endParaRPr lang="en-US" altLang="en-US" b="1" dirty="0">
              <a:solidFill>
                <a:srgbClr val="3366FF"/>
              </a:solidFill>
            </a:endParaRPr>
          </a:p>
          <a:p>
            <a:r>
              <a:rPr lang="en-US" altLang="en-US" b="1" dirty="0">
                <a:solidFill>
                  <a:srgbClr val="006699"/>
                </a:solidFill>
                <a:latin typeface="+mj-lt"/>
              </a:rPr>
              <a:t>Internal</a:t>
            </a:r>
            <a:r>
              <a:rPr lang="en-US" altLang="en-US" b="1" dirty="0">
                <a:solidFill>
                  <a:srgbClr val="3366FF"/>
                </a:solidFill>
              </a:rPr>
              <a:t> </a:t>
            </a:r>
            <a:r>
              <a:rPr lang="en-US" altLang="en-US" b="1" dirty="0">
                <a:solidFill>
                  <a:srgbClr val="006699"/>
                </a:solidFill>
                <a:latin typeface="+mj-lt"/>
              </a:rPr>
              <a:t>Fragmentation</a:t>
            </a:r>
            <a:r>
              <a:rPr lang="en-US" altLang="en-US" dirty="0">
                <a:solidFill>
                  <a:srgbClr val="3366FF"/>
                </a:solidFill>
              </a:rPr>
              <a:t> </a:t>
            </a:r>
            <a:r>
              <a:rPr lang="en-US" altLang="en-US" dirty="0"/>
              <a:t>– allocated memory may be slightly larger than requested memory; this size difference is memory internal to a partition, but not being used</a:t>
            </a:r>
          </a:p>
          <a:p>
            <a:r>
              <a:rPr lang="en-US" altLang="en-US" dirty="0"/>
              <a:t>First fit analysis reveals that given </a:t>
            </a:r>
            <a:r>
              <a:rPr lang="en-US" altLang="en-US" i="1" dirty="0"/>
              <a:t>N</a:t>
            </a:r>
            <a:r>
              <a:rPr lang="en-US" altLang="en-US" dirty="0"/>
              <a:t> blocks allocated, 0.5 </a:t>
            </a:r>
            <a:r>
              <a:rPr lang="en-US" altLang="en-US" i="1" dirty="0"/>
              <a:t>N</a:t>
            </a:r>
            <a:r>
              <a:rPr lang="en-US" altLang="en-US" dirty="0"/>
              <a:t> blocks lost to fragmentation</a:t>
            </a:r>
          </a:p>
          <a:p>
            <a:pPr lvl="1"/>
            <a:r>
              <a:rPr lang="en-US" altLang="en-US" dirty="0"/>
              <a:t>1/3 may be unusable -&gt; </a:t>
            </a:r>
            <a:r>
              <a:rPr lang="en-US" altLang="en-US" b="1" dirty="0">
                <a:solidFill>
                  <a:srgbClr val="006699"/>
                </a:solidFill>
                <a:latin typeface="+mj-lt"/>
              </a:rPr>
              <a:t>50-percent</a:t>
            </a:r>
            <a:r>
              <a:rPr lang="en-US" altLang="en-US" b="1" dirty="0">
                <a:solidFill>
                  <a:srgbClr val="3366FF"/>
                </a:solidFill>
              </a:rPr>
              <a:t> </a:t>
            </a:r>
            <a:r>
              <a:rPr lang="en-US" altLang="en-US" b="1" dirty="0">
                <a:solidFill>
                  <a:srgbClr val="006699"/>
                </a:solidFill>
                <a:latin typeface="+mj-lt"/>
              </a:rPr>
              <a:t>rule</a:t>
            </a: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08491A6-3C3E-4138-B669-0D4F9036684F}"/>
              </a:ext>
            </a:extLst>
          </p:cNvPr>
          <p:cNvSpPr>
            <a:spLocks noGrp="1"/>
          </p:cNvSpPr>
          <p:nvPr>
            <p:ph type="title"/>
          </p:nvPr>
        </p:nvSpPr>
        <p:spPr>
          <a:xfrm>
            <a:off x="1981200" y="248494"/>
            <a:ext cx="8229600" cy="576263"/>
          </a:xfrm>
        </p:spPr>
        <p:txBody>
          <a:bodyPr/>
          <a:lstStyle/>
          <a:p>
            <a:r>
              <a:rPr lang="en-US" altLang="en-US" dirty="0"/>
              <a:t>Fragmentation (Cont.)</a:t>
            </a:r>
          </a:p>
        </p:txBody>
      </p:sp>
      <p:sp>
        <p:nvSpPr>
          <p:cNvPr id="24579" name="Content Placeholder 2">
            <a:extLst>
              <a:ext uri="{FF2B5EF4-FFF2-40B4-BE49-F238E27FC236}">
                <a16:creationId xmlns:a16="http://schemas.microsoft.com/office/drawing/2014/main" id="{73A91733-AB03-41FF-84D0-DFF0EF0FE2D4}"/>
              </a:ext>
            </a:extLst>
          </p:cNvPr>
          <p:cNvSpPr>
            <a:spLocks noGrp="1"/>
          </p:cNvSpPr>
          <p:nvPr>
            <p:ph idx="1"/>
          </p:nvPr>
        </p:nvSpPr>
        <p:spPr>
          <a:xfrm>
            <a:off x="2373086" y="1154114"/>
            <a:ext cx="7651102" cy="4530725"/>
          </a:xfrm>
        </p:spPr>
        <p:txBody>
          <a:bodyPr/>
          <a:lstStyle/>
          <a:p>
            <a:r>
              <a:rPr lang="en-US" altLang="en-US" dirty="0"/>
              <a:t>Reduce external fragmentation by </a:t>
            </a:r>
            <a:r>
              <a:rPr lang="en-US" altLang="en-US" b="1" dirty="0">
                <a:solidFill>
                  <a:srgbClr val="006699"/>
                </a:solidFill>
                <a:latin typeface="+mj-lt"/>
              </a:rPr>
              <a:t>compaction</a:t>
            </a:r>
          </a:p>
          <a:p>
            <a:pPr lvl="1"/>
            <a:r>
              <a:rPr lang="en-US" altLang="en-US" dirty="0"/>
              <a:t>Shuffle memory contents to place all free memory together in one large block</a:t>
            </a:r>
          </a:p>
          <a:p>
            <a:pPr lvl="1"/>
            <a:r>
              <a:rPr lang="en-US" altLang="en-US" dirty="0"/>
              <a:t>Compaction is possible </a:t>
            </a:r>
            <a:r>
              <a:rPr lang="en-US" altLang="en-US" i="1" dirty="0"/>
              <a:t>only</a:t>
            </a:r>
            <a:r>
              <a:rPr lang="en-US" altLang="en-US" dirty="0"/>
              <a:t> if relocation is dynamic, and is done at execution time</a:t>
            </a:r>
          </a:p>
          <a:p>
            <a:pPr lvl="1"/>
            <a:r>
              <a:rPr lang="en-US" altLang="en-US" dirty="0"/>
              <a:t>I/O problem</a:t>
            </a:r>
          </a:p>
          <a:p>
            <a:pPr lvl="2"/>
            <a:r>
              <a:rPr lang="en-US" altLang="en-US" dirty="0"/>
              <a:t>Latch job in memory while it is involved in I/O</a:t>
            </a:r>
          </a:p>
          <a:p>
            <a:pPr lvl="2"/>
            <a:r>
              <a:rPr lang="en-US" altLang="en-US" dirty="0"/>
              <a:t>Do I/O only into OS buffers</a:t>
            </a:r>
          </a:p>
          <a:p>
            <a:r>
              <a:rPr lang="en-US" altLang="en-US" dirty="0"/>
              <a:t>Now consider that backing store has same fragmentation problems</a:t>
            </a: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E725BB56-A638-4160-B622-2B266E8E7972}"/>
              </a:ext>
            </a:extLst>
          </p:cNvPr>
          <p:cNvSpPr>
            <a:spLocks noGrp="1" noChangeArrowheads="1"/>
          </p:cNvSpPr>
          <p:nvPr>
            <p:ph type="title"/>
          </p:nvPr>
        </p:nvSpPr>
        <p:spPr>
          <a:xfrm>
            <a:off x="1981200" y="236380"/>
            <a:ext cx="8229600" cy="576263"/>
          </a:xfrm>
        </p:spPr>
        <p:txBody>
          <a:bodyPr/>
          <a:lstStyle/>
          <a:p>
            <a:pPr eaLnBrk="1" hangingPunct="1"/>
            <a:r>
              <a:rPr lang="en-US" altLang="en-US" dirty="0"/>
              <a:t>Paging</a:t>
            </a:r>
          </a:p>
        </p:txBody>
      </p:sp>
      <p:sp>
        <p:nvSpPr>
          <p:cNvPr id="25603" name="Rectangle 1027">
            <a:extLst>
              <a:ext uri="{FF2B5EF4-FFF2-40B4-BE49-F238E27FC236}">
                <a16:creationId xmlns:a16="http://schemas.microsoft.com/office/drawing/2014/main" id="{441B5E44-FE32-44C1-BCFC-248B4940F17D}"/>
              </a:ext>
            </a:extLst>
          </p:cNvPr>
          <p:cNvSpPr>
            <a:spLocks noGrp="1" noChangeArrowheads="1"/>
          </p:cNvSpPr>
          <p:nvPr>
            <p:ph type="body" idx="1"/>
          </p:nvPr>
        </p:nvSpPr>
        <p:spPr>
          <a:xfrm>
            <a:off x="2345094" y="1128714"/>
            <a:ext cx="7484706" cy="4764087"/>
          </a:xfrm>
        </p:spPr>
        <p:txBody>
          <a:bodyPr/>
          <a:lstStyle/>
          <a:p>
            <a:r>
              <a:rPr lang="en-US" altLang="en-US" dirty="0"/>
              <a:t>Physical  address space of a process can be noncontiguous; process is allocated physical memory whenever the latter is available</a:t>
            </a:r>
          </a:p>
          <a:p>
            <a:pPr lvl="1"/>
            <a:r>
              <a:rPr lang="en-US" altLang="en-US" dirty="0"/>
              <a:t>Avoids external fragmentation</a:t>
            </a:r>
          </a:p>
          <a:p>
            <a:pPr lvl="1"/>
            <a:r>
              <a:rPr lang="en-US" altLang="en-US" dirty="0"/>
              <a:t>Avoids problem of varying sized memory chunks</a:t>
            </a:r>
            <a:endParaRPr lang="en-US" altLang="en-US" sz="800" dirty="0"/>
          </a:p>
          <a:p>
            <a:r>
              <a:rPr lang="en-US" altLang="en-US" dirty="0"/>
              <a:t>Divide physical memory into fixed-sized blocks called </a:t>
            </a:r>
            <a:r>
              <a:rPr lang="en-US" altLang="en-US" b="1" dirty="0">
                <a:solidFill>
                  <a:srgbClr val="006699"/>
                </a:solidFill>
                <a:latin typeface="+mj-lt"/>
              </a:rPr>
              <a:t>frames</a:t>
            </a:r>
          </a:p>
          <a:p>
            <a:pPr lvl="1"/>
            <a:r>
              <a:rPr lang="en-US" altLang="en-US" dirty="0">
                <a:solidFill>
                  <a:srgbClr val="000000"/>
                </a:solidFill>
              </a:rPr>
              <a:t>Size </a:t>
            </a:r>
            <a:r>
              <a:rPr lang="en-US" altLang="en-US" dirty="0"/>
              <a:t>is power of 2, between 512 bytes and 16 Mbytes</a:t>
            </a:r>
            <a:endParaRPr lang="en-US" altLang="en-US" sz="800" dirty="0"/>
          </a:p>
          <a:p>
            <a:r>
              <a:rPr lang="en-US" altLang="en-US" dirty="0"/>
              <a:t>Divide logical memory into blocks of same size called </a:t>
            </a:r>
            <a:r>
              <a:rPr lang="en-US" altLang="en-US" b="1" dirty="0">
                <a:solidFill>
                  <a:srgbClr val="006699"/>
                </a:solidFill>
                <a:latin typeface="+mj-lt"/>
              </a:rPr>
              <a:t>pages</a:t>
            </a:r>
          </a:p>
          <a:p>
            <a:r>
              <a:rPr lang="en-US" altLang="en-US" dirty="0"/>
              <a:t>Keep track of all free frames</a:t>
            </a:r>
            <a:endParaRPr lang="en-US" altLang="en-US" sz="800" dirty="0"/>
          </a:p>
          <a:p>
            <a:r>
              <a:rPr lang="en-US" altLang="en-US" dirty="0"/>
              <a:t>To run a program of size </a:t>
            </a:r>
            <a:r>
              <a:rPr lang="en-US" altLang="en-US" b="1" i="1" dirty="0"/>
              <a:t>N</a:t>
            </a:r>
            <a:r>
              <a:rPr lang="en-US" altLang="en-US" i="1" dirty="0"/>
              <a:t> </a:t>
            </a:r>
            <a:r>
              <a:rPr lang="en-US" altLang="en-US" dirty="0"/>
              <a:t>pages, need to find </a:t>
            </a:r>
            <a:r>
              <a:rPr lang="en-US" altLang="en-US" b="1" i="1" dirty="0"/>
              <a:t>N</a:t>
            </a:r>
            <a:r>
              <a:rPr lang="en-US" altLang="en-US" dirty="0"/>
              <a:t> free frames and load program</a:t>
            </a:r>
            <a:endParaRPr lang="en-US" altLang="en-US" sz="800" dirty="0"/>
          </a:p>
          <a:p>
            <a:r>
              <a:rPr lang="en-US" altLang="en-US" dirty="0"/>
              <a:t>Set up a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r>
              <a:rPr lang="en-US" altLang="en-US" dirty="0"/>
              <a:t> to translate logical to physical addresses</a:t>
            </a:r>
            <a:endParaRPr lang="en-US" altLang="en-US" sz="800" dirty="0"/>
          </a:p>
          <a:p>
            <a:r>
              <a:rPr lang="en-US" altLang="en-US" dirty="0"/>
              <a:t>Backing store likewise split into pages</a:t>
            </a:r>
          </a:p>
          <a:p>
            <a:r>
              <a:rPr lang="en-US" altLang="en-US" dirty="0"/>
              <a:t>Still have Internal fragmentation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2644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2114" y="1554164"/>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a:extLst>
              <a:ext uri="{FF2B5EF4-FFF2-40B4-BE49-F238E27FC236}">
                <a16:creationId xmlns:a16="http://schemas.microsoft.com/office/drawing/2014/main" id="{576DB622-C30C-459E-B80D-9EEFF320C26D}"/>
              </a:ext>
            </a:extLst>
          </p:cNvPr>
          <p:cNvSpPr>
            <a:spLocks noGrp="1" noChangeArrowheads="1"/>
          </p:cNvSpPr>
          <p:nvPr>
            <p:ph type="title"/>
          </p:nvPr>
        </p:nvSpPr>
        <p:spPr>
          <a:xfrm>
            <a:off x="2370138" y="236380"/>
            <a:ext cx="7840662" cy="576263"/>
          </a:xfrm>
        </p:spPr>
        <p:txBody>
          <a:bodyPr/>
          <a:lstStyle/>
          <a:p>
            <a:pPr eaLnBrk="1" hangingPunct="1"/>
            <a:r>
              <a:rPr lang="en-US" altLang="en-US" dirty="0"/>
              <a:t>Address Translation Scheme</a:t>
            </a:r>
          </a:p>
        </p:txBody>
      </p:sp>
      <p:sp>
        <p:nvSpPr>
          <p:cNvPr id="33795" name="Rectangle 1027">
            <a:extLst>
              <a:ext uri="{FF2B5EF4-FFF2-40B4-BE49-F238E27FC236}">
                <a16:creationId xmlns:a16="http://schemas.microsoft.com/office/drawing/2014/main" id="{42BA3A11-5083-4DE6-80B0-272DB2FBA097}"/>
              </a:ext>
            </a:extLst>
          </p:cNvPr>
          <p:cNvSpPr>
            <a:spLocks noGrp="1" noChangeArrowheads="1"/>
          </p:cNvSpPr>
          <p:nvPr>
            <p:ph type="body" idx="1"/>
          </p:nvPr>
        </p:nvSpPr>
        <p:spPr>
          <a:xfrm>
            <a:off x="2365376" y="1125538"/>
            <a:ext cx="7299325" cy="4483100"/>
          </a:xfrm>
        </p:spPr>
        <p:txBody>
          <a:bodyPr/>
          <a:lstStyle/>
          <a:p>
            <a:pPr>
              <a:defRPr/>
            </a:pPr>
            <a:r>
              <a:rPr lang="en-US" altLang="en-US" dirty="0"/>
              <a:t>Address generated by CPU is divided into:</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number</a:t>
            </a:r>
            <a:r>
              <a:rPr lang="en-US" altLang="en-US" b="1" dirty="0">
                <a:solidFill>
                  <a:srgbClr val="3366FF"/>
                </a:solidFill>
              </a:rPr>
              <a:t> </a:t>
            </a:r>
            <a:r>
              <a:rPr lang="en-US" altLang="en-US" dirty="0"/>
              <a:t>(</a:t>
            </a:r>
            <a:r>
              <a:rPr lang="en-US" altLang="en-US" b="1" i="1" dirty="0">
                <a:solidFill>
                  <a:srgbClr val="006699"/>
                </a:solidFill>
                <a:latin typeface="+mj-lt"/>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which contains base address of each page in physical memory</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offset</a:t>
            </a:r>
            <a:r>
              <a:rPr lang="en-US" altLang="en-US" b="1" dirty="0">
                <a:solidFill>
                  <a:srgbClr val="3366FF"/>
                </a:solidFill>
              </a:rPr>
              <a:t> </a:t>
            </a:r>
            <a:r>
              <a:rPr lang="en-US" altLang="en-US" dirty="0"/>
              <a:t>(</a:t>
            </a:r>
            <a:r>
              <a:rPr lang="en-US" altLang="en-US" b="1" i="1" dirty="0">
                <a:solidFill>
                  <a:srgbClr val="006699"/>
                </a:solidFill>
                <a:latin typeface="+mj-lt"/>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defRPr/>
            </a:pPr>
            <a:endParaRPr lang="en-US" altLang="en-US" dirty="0"/>
          </a:p>
          <a:p>
            <a:pPr lvl="1">
              <a:defRPr/>
            </a:pPr>
            <a:endParaRPr lang="en-US" altLang="en-US" dirty="0"/>
          </a:p>
          <a:p>
            <a:pPr marL="457200" lvl="1" indent="0">
              <a:buNone/>
              <a:defRPr/>
            </a:pPr>
            <a:endParaRPr lang="en-US" altLang="en-US" dirty="0"/>
          </a:p>
          <a:p>
            <a:pPr lvl="1">
              <a:defRPr/>
            </a:pPr>
            <a:endParaRPr lang="en-US" altLang="en-US" dirty="0"/>
          </a:p>
          <a:p>
            <a:pPr lvl="1">
              <a:defRPr/>
            </a:pPr>
            <a:r>
              <a:rPr lang="en-US" altLang="en-US" dirty="0"/>
              <a:t>For given logical address space 2</a:t>
            </a:r>
            <a:r>
              <a:rPr lang="en-US" altLang="en-US" i="1" baseline="30000" dirty="0"/>
              <a:t>m </a:t>
            </a:r>
            <a:r>
              <a:rPr lang="en-US" altLang="en-US" dirty="0"/>
              <a:t>and page size</a:t>
            </a:r>
            <a:r>
              <a:rPr lang="en-US" altLang="en-US" baseline="30000" dirty="0"/>
              <a:t> </a:t>
            </a:r>
            <a:r>
              <a:rPr lang="en-US" altLang="en-US" i="1" dirty="0"/>
              <a:t>2</a:t>
            </a:r>
            <a:r>
              <a:rPr lang="en-US" altLang="en-US" baseline="30000" dirty="0"/>
              <a:t>n</a:t>
            </a:r>
          </a:p>
        </p:txBody>
      </p:sp>
      <p:pic>
        <p:nvPicPr>
          <p:cNvPr id="26628" name="Picture 3">
            <a:extLst>
              <a:ext uri="{FF2B5EF4-FFF2-40B4-BE49-F238E27FC236}">
                <a16:creationId xmlns:a16="http://schemas.microsoft.com/office/drawing/2014/main" id="{69904815-E7B7-455B-B35E-A1E6ACF08A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4364" y="2882901"/>
            <a:ext cx="3343275"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EF58487-042D-466C-B9C3-00E5052CDEC4}"/>
              </a:ext>
            </a:extLst>
          </p:cNvPr>
          <p:cNvSpPr>
            <a:spLocks noGrp="1" noChangeArrowheads="1"/>
          </p:cNvSpPr>
          <p:nvPr>
            <p:ph type="title"/>
          </p:nvPr>
        </p:nvSpPr>
        <p:spPr>
          <a:xfrm>
            <a:off x="2273300" y="223292"/>
            <a:ext cx="7937500" cy="576263"/>
          </a:xfrm>
        </p:spPr>
        <p:txBody>
          <a:bodyPr/>
          <a:lstStyle/>
          <a:p>
            <a:pPr eaLnBrk="1" hangingPunct="1"/>
            <a:r>
              <a:rPr lang="en-US" altLang="en-US" dirty="0"/>
              <a:t>Paging Hardware</a:t>
            </a:r>
          </a:p>
        </p:txBody>
      </p:sp>
      <p:pic>
        <p:nvPicPr>
          <p:cNvPr id="27651" name="Picture 7" descr="C:\Users\as668\Desktop\9_08.jpg">
            <a:extLst>
              <a:ext uri="{FF2B5EF4-FFF2-40B4-BE49-F238E27FC236}">
                <a16:creationId xmlns:a16="http://schemas.microsoft.com/office/drawing/2014/main" id="{D7F6073E-F3FF-45ED-A7D7-18DC3340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6" y="1666876"/>
            <a:ext cx="6589713" cy="3662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a:extLst>
              <a:ext uri="{FF2B5EF4-FFF2-40B4-BE49-F238E27FC236}">
                <a16:creationId xmlns:a16="http://schemas.microsoft.com/office/drawing/2014/main" id="{449B79E3-F191-44B4-954F-BE958071C149}"/>
              </a:ext>
            </a:extLst>
          </p:cNvPr>
          <p:cNvSpPr>
            <a:spLocks noGrp="1" noChangeArrowheads="1"/>
          </p:cNvSpPr>
          <p:nvPr>
            <p:ph type="title"/>
          </p:nvPr>
        </p:nvSpPr>
        <p:spPr>
          <a:xfrm>
            <a:off x="2460819" y="167340"/>
            <a:ext cx="8229600" cy="644525"/>
          </a:xfrm>
        </p:spPr>
        <p:txBody>
          <a:bodyPr/>
          <a:lstStyle/>
          <a:p>
            <a:pPr eaLnBrk="1" hangingPunct="1"/>
            <a:r>
              <a:rPr lang="en-US" altLang="en-US" sz="2600" dirty="0"/>
              <a:t>Paging Model of Logical and  Physical Memory</a:t>
            </a:r>
          </a:p>
        </p:txBody>
      </p:sp>
      <p:pic>
        <p:nvPicPr>
          <p:cNvPr id="28675" name="Picture 1030">
            <a:extLst>
              <a:ext uri="{FF2B5EF4-FFF2-40B4-BE49-F238E27FC236}">
                <a16:creationId xmlns:a16="http://schemas.microsoft.com/office/drawing/2014/main" id="{A17EFDC3-16BC-41C6-9509-A5486492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813" y="1203326"/>
            <a:ext cx="4938712" cy="4613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A627C9DD-1BF9-4605-A223-3B7680AC886E}"/>
              </a:ext>
            </a:extLst>
          </p:cNvPr>
          <p:cNvSpPr>
            <a:spLocks noGrp="1"/>
          </p:cNvSpPr>
          <p:nvPr>
            <p:ph type="title"/>
          </p:nvPr>
        </p:nvSpPr>
        <p:spPr>
          <a:xfrm>
            <a:off x="2012950" y="232623"/>
            <a:ext cx="8229600" cy="576263"/>
          </a:xfrm>
        </p:spPr>
        <p:txBody>
          <a:bodyPr/>
          <a:lstStyle/>
          <a:p>
            <a:r>
              <a:rPr lang="en-US" altLang="en-US" dirty="0"/>
              <a:t>Paging Example </a:t>
            </a:r>
          </a:p>
        </p:txBody>
      </p:sp>
      <p:sp>
        <p:nvSpPr>
          <p:cNvPr id="29699" name="Content Placeholder 2">
            <a:extLst>
              <a:ext uri="{FF2B5EF4-FFF2-40B4-BE49-F238E27FC236}">
                <a16:creationId xmlns:a16="http://schemas.microsoft.com/office/drawing/2014/main" id="{D53A6D79-A0D1-42C5-8E0A-4AF4B4E95529}"/>
              </a:ext>
            </a:extLst>
          </p:cNvPr>
          <p:cNvSpPr>
            <a:spLocks noGrp="1"/>
          </p:cNvSpPr>
          <p:nvPr>
            <p:ph idx="1"/>
          </p:nvPr>
        </p:nvSpPr>
        <p:spPr>
          <a:xfrm>
            <a:off x="2354425" y="1138239"/>
            <a:ext cx="7604449" cy="4821237"/>
          </a:xfrm>
        </p:spPr>
        <p:txBody>
          <a:bodyPr/>
          <a:lstStyle/>
          <a:p>
            <a:r>
              <a:rPr lang="en-US" altLang="en-US" dirty="0"/>
              <a:t>Logical address:  n = 2 and  m = 4. Using a page size of 4 bytes and a physical memory of 32 bytes (8 pages)</a:t>
            </a:r>
          </a:p>
        </p:txBody>
      </p:sp>
      <p:pic>
        <p:nvPicPr>
          <p:cNvPr id="29700" name="Picture 6">
            <a:extLst>
              <a:ext uri="{FF2B5EF4-FFF2-40B4-BE49-F238E27FC236}">
                <a16:creationId xmlns:a16="http://schemas.microsoft.com/office/drawing/2014/main" id="{5AE8FE82-D7E1-4A71-B46E-996A46A93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2014539"/>
            <a:ext cx="3384550" cy="4217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E1C42DCF-3AEE-42B0-9D55-FB1937751EBF}"/>
              </a:ext>
            </a:extLst>
          </p:cNvPr>
          <p:cNvSpPr>
            <a:spLocks noGrp="1"/>
          </p:cNvSpPr>
          <p:nvPr>
            <p:ph type="title"/>
          </p:nvPr>
        </p:nvSpPr>
        <p:spPr>
          <a:xfrm>
            <a:off x="2490594" y="175468"/>
            <a:ext cx="7491607" cy="636588"/>
          </a:xfrm>
        </p:spPr>
        <p:txBody>
          <a:bodyPr/>
          <a:lstStyle/>
          <a:p>
            <a:r>
              <a:rPr lang="en-US" altLang="en-US" sz="2600" dirty="0"/>
              <a:t>Paging -- Calculating internal fragmentation</a:t>
            </a:r>
          </a:p>
        </p:txBody>
      </p:sp>
      <p:sp>
        <p:nvSpPr>
          <p:cNvPr id="30723" name="Content Placeholder 2">
            <a:extLst>
              <a:ext uri="{FF2B5EF4-FFF2-40B4-BE49-F238E27FC236}">
                <a16:creationId xmlns:a16="http://schemas.microsoft.com/office/drawing/2014/main" id="{1E5EBE8C-22E3-4150-941E-4711C5E7D5AD}"/>
              </a:ext>
            </a:extLst>
          </p:cNvPr>
          <p:cNvSpPr>
            <a:spLocks noGrp="1"/>
          </p:cNvSpPr>
          <p:nvPr>
            <p:ph idx="1"/>
          </p:nvPr>
        </p:nvSpPr>
        <p:spPr>
          <a:xfrm>
            <a:off x="2350197" y="1112044"/>
            <a:ext cx="7491607" cy="4633912"/>
          </a:xfrm>
        </p:spPr>
        <p:txBody>
          <a:bodyPr/>
          <a:lstStyle/>
          <a:p>
            <a:r>
              <a:rPr lang="en-US" altLang="en-US" dirty="0"/>
              <a:t>Page size = 2,048 bytes</a:t>
            </a:r>
          </a:p>
          <a:p>
            <a:r>
              <a:rPr lang="en-US" altLang="en-US" dirty="0"/>
              <a:t>Process size = 72,766 bytes</a:t>
            </a:r>
          </a:p>
          <a:p>
            <a:r>
              <a:rPr lang="en-US" altLang="en-US" dirty="0"/>
              <a:t>35 pages + 1,086 bytes</a:t>
            </a:r>
          </a:p>
          <a:p>
            <a:r>
              <a:rPr lang="en-US" altLang="en-US" dirty="0"/>
              <a:t>Internal fragmentation of 2,048 - 1,086 = 962 bytes</a:t>
            </a:r>
          </a:p>
          <a:p>
            <a:r>
              <a:rPr lang="en-US" altLang="en-US" dirty="0"/>
              <a:t>Worst case fragmentation = 1 frame – 1 byte</a:t>
            </a:r>
          </a:p>
          <a:p>
            <a:r>
              <a:rPr lang="en-US" altLang="en-US" dirty="0"/>
              <a:t>On average fragmentation = 1 / 2 frame size</a:t>
            </a:r>
          </a:p>
          <a:p>
            <a:r>
              <a:rPr lang="en-US" altLang="en-US" dirty="0"/>
              <a:t>So small frame sizes desirable?</a:t>
            </a:r>
          </a:p>
          <a:p>
            <a:r>
              <a:rPr lang="en-US" altLang="en-US" dirty="0"/>
              <a:t>But each page table entry takes memory to track</a:t>
            </a:r>
          </a:p>
          <a:p>
            <a:r>
              <a:rPr lang="en-US" altLang="en-US" dirty="0"/>
              <a:t>Page sizes growing over time</a:t>
            </a:r>
          </a:p>
          <a:p>
            <a:pPr lvl="1"/>
            <a:r>
              <a:rPr lang="en-US" altLang="en-US" dirty="0"/>
              <a:t>Solaris supports two page sizes – 8 KB and 4 MB</a:t>
            </a: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11DB5D7-2090-4EB1-A4E3-DD891DD5BBF3}"/>
              </a:ext>
            </a:extLst>
          </p:cNvPr>
          <p:cNvSpPr>
            <a:spLocks noGrp="1" noChangeArrowheads="1"/>
          </p:cNvSpPr>
          <p:nvPr>
            <p:ph type="title"/>
          </p:nvPr>
        </p:nvSpPr>
        <p:spPr>
          <a:xfrm>
            <a:off x="1981200" y="236380"/>
            <a:ext cx="8229600" cy="576263"/>
          </a:xfrm>
        </p:spPr>
        <p:txBody>
          <a:bodyPr/>
          <a:lstStyle/>
          <a:p>
            <a:pPr eaLnBrk="1" hangingPunct="1"/>
            <a:r>
              <a:rPr lang="en-US" altLang="en-US" dirty="0"/>
              <a:t>Free Frames</a:t>
            </a:r>
          </a:p>
        </p:txBody>
      </p:sp>
      <p:sp>
        <p:nvSpPr>
          <p:cNvPr id="31747" name="Text Box 4">
            <a:extLst>
              <a:ext uri="{FF2B5EF4-FFF2-40B4-BE49-F238E27FC236}">
                <a16:creationId xmlns:a16="http://schemas.microsoft.com/office/drawing/2014/main" id="{2B35E02C-51CA-48A4-B94E-7860BD0EEC7C}"/>
              </a:ext>
            </a:extLst>
          </p:cNvPr>
          <p:cNvSpPr txBox="1">
            <a:spLocks noChangeArrowheads="1"/>
          </p:cNvSpPr>
          <p:nvPr/>
        </p:nvSpPr>
        <p:spPr bwMode="auto">
          <a:xfrm>
            <a:off x="3824289" y="5721350"/>
            <a:ext cx="1901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Before allocation</a:t>
            </a:r>
          </a:p>
        </p:txBody>
      </p:sp>
      <p:sp>
        <p:nvSpPr>
          <p:cNvPr id="31748" name="Text Box 5">
            <a:extLst>
              <a:ext uri="{FF2B5EF4-FFF2-40B4-BE49-F238E27FC236}">
                <a16:creationId xmlns:a16="http://schemas.microsoft.com/office/drawing/2014/main" id="{6981FAE5-4311-453C-B15C-45797AB0C7A9}"/>
              </a:ext>
            </a:extLst>
          </p:cNvPr>
          <p:cNvSpPr txBox="1">
            <a:spLocks noChangeArrowheads="1"/>
          </p:cNvSpPr>
          <p:nvPr/>
        </p:nvSpPr>
        <p:spPr bwMode="auto">
          <a:xfrm>
            <a:off x="6867526" y="5734050"/>
            <a:ext cx="17113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After allocation</a:t>
            </a:r>
          </a:p>
        </p:txBody>
      </p:sp>
      <p:pic>
        <p:nvPicPr>
          <p:cNvPr id="31749" name="Picture 7">
            <a:extLst>
              <a:ext uri="{FF2B5EF4-FFF2-40B4-BE49-F238E27FC236}">
                <a16:creationId xmlns:a16="http://schemas.microsoft.com/office/drawing/2014/main" id="{9684D19C-89A5-46D5-A831-8E02C3B93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26" y="1244600"/>
            <a:ext cx="5903913" cy="423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0F89E33-0E54-4551-A82B-37622A289F14}"/>
              </a:ext>
            </a:extLst>
          </p:cNvPr>
          <p:cNvSpPr>
            <a:spLocks noGrp="1" noChangeArrowheads="1"/>
          </p:cNvSpPr>
          <p:nvPr>
            <p:ph type="title"/>
          </p:nvPr>
        </p:nvSpPr>
        <p:spPr>
          <a:xfrm>
            <a:off x="2170113" y="235762"/>
            <a:ext cx="8229600" cy="576262"/>
          </a:xfrm>
        </p:spPr>
        <p:txBody>
          <a:bodyPr/>
          <a:lstStyle/>
          <a:p>
            <a:pPr eaLnBrk="1" hangingPunct="1"/>
            <a:r>
              <a:rPr lang="en-US" altLang="en-US" dirty="0"/>
              <a:t>Implementation of Page Table</a:t>
            </a:r>
          </a:p>
        </p:txBody>
      </p:sp>
      <p:sp>
        <p:nvSpPr>
          <p:cNvPr id="32771" name="Rectangle 3">
            <a:extLst>
              <a:ext uri="{FF2B5EF4-FFF2-40B4-BE49-F238E27FC236}">
                <a16:creationId xmlns:a16="http://schemas.microsoft.com/office/drawing/2014/main" id="{FB578CE8-E6A7-4D4B-8099-B7E1B8DD66E8}"/>
              </a:ext>
            </a:extLst>
          </p:cNvPr>
          <p:cNvSpPr>
            <a:spLocks noGrp="1" noChangeArrowheads="1"/>
          </p:cNvSpPr>
          <p:nvPr>
            <p:ph type="body" idx="1"/>
          </p:nvPr>
        </p:nvSpPr>
        <p:spPr>
          <a:xfrm>
            <a:off x="2326434" y="1146175"/>
            <a:ext cx="7725746" cy="4686300"/>
          </a:xfrm>
        </p:spPr>
        <p:txBody>
          <a:bodyPr/>
          <a:lstStyle/>
          <a:p>
            <a:r>
              <a:rPr lang="en-US" altLang="en-US" dirty="0"/>
              <a:t>Page table is kept in main memory</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base</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PTBR</a:t>
            </a:r>
            <a:r>
              <a:rPr lang="en-US" altLang="en-US" dirty="0"/>
              <a:t>)</a:t>
            </a:r>
            <a:r>
              <a:rPr lang="en-US" altLang="en-US" dirty="0">
                <a:solidFill>
                  <a:srgbClr val="3366FF"/>
                </a:solidFill>
              </a:rPr>
              <a:t> </a:t>
            </a:r>
            <a:r>
              <a:rPr lang="en-US" altLang="en-US" dirty="0"/>
              <a:t>points to the page table</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r>
              <a:rPr lang="en-US" altLang="en-US" dirty="0">
                <a:solidFill>
                  <a:srgbClr val="3366FF"/>
                </a:solidFill>
              </a:rPr>
              <a:t> </a:t>
            </a:r>
            <a:r>
              <a:rPr lang="en-US" altLang="en-US" dirty="0"/>
              <a:t>indicates size of the page table</a:t>
            </a:r>
          </a:p>
          <a:p>
            <a:r>
              <a:rPr lang="en-US" altLang="en-US" dirty="0"/>
              <a:t>In this scheme every data/instruction access requires two memory accesses</a:t>
            </a:r>
          </a:p>
          <a:p>
            <a:pPr lvl="1"/>
            <a:r>
              <a:rPr lang="en-US" altLang="en-US" dirty="0"/>
              <a:t>One for the page table and one for the data / instruction</a:t>
            </a:r>
          </a:p>
          <a:p>
            <a:r>
              <a:rPr lang="en-US" altLang="en-US" dirty="0"/>
              <a:t>The two-memory access problem can be solved by the use of a special fast-lookup hardware cache called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look-aside</a:t>
            </a:r>
            <a:r>
              <a:rPr lang="en-US" altLang="en-US" b="1" dirty="0">
                <a:solidFill>
                  <a:srgbClr val="3366FF"/>
                </a:solidFill>
              </a:rPr>
              <a:t> </a:t>
            </a:r>
            <a:r>
              <a:rPr lang="en-US" altLang="en-US" b="1" dirty="0">
                <a:solidFill>
                  <a:srgbClr val="006699"/>
                </a:solidFill>
                <a:latin typeface="+mj-lt"/>
              </a:rPr>
              <a:t>buffers</a:t>
            </a:r>
            <a:r>
              <a:rPr lang="en-US" altLang="en-US" b="1" dirty="0">
                <a:solidFill>
                  <a:srgbClr val="3366FF"/>
                </a:solidFill>
              </a:rPr>
              <a:t> </a:t>
            </a:r>
            <a:r>
              <a:rPr lang="en-US" altLang="en-US" dirty="0"/>
              <a:t>(</a:t>
            </a:r>
            <a:r>
              <a:rPr lang="en-US" altLang="en-US" b="1" dirty="0">
                <a:solidFill>
                  <a:srgbClr val="006699"/>
                </a:solidFill>
                <a:latin typeface="+mj-lt"/>
              </a:rPr>
              <a:t>TLBs</a:t>
            </a:r>
            <a:r>
              <a:rPr lang="en-US" altLang="en-US" dirty="0"/>
              <a:t>) (also called </a:t>
            </a:r>
            <a:r>
              <a:rPr lang="en-US" altLang="en-US" b="1" dirty="0">
                <a:solidFill>
                  <a:srgbClr val="006699"/>
                </a:solidFill>
                <a:latin typeface="+mj-lt"/>
              </a:rPr>
              <a:t>associative</a:t>
            </a:r>
            <a:r>
              <a:rPr lang="en-US" altLang="en-US" b="1" dirty="0">
                <a:solidFill>
                  <a:srgbClr val="3366FF"/>
                </a:solidFill>
              </a:rPr>
              <a:t> </a:t>
            </a:r>
            <a:r>
              <a:rPr lang="en-US" altLang="en-US" b="1" dirty="0">
                <a:solidFill>
                  <a:srgbClr val="006699"/>
                </a:solidFill>
                <a:latin typeface="+mj-lt"/>
              </a:rPr>
              <a:t>memory</a:t>
            </a:r>
            <a:r>
              <a:rPr lang="en-US" altLang="en-US" dirty="0"/>
              <a:t>).</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230AB13-6435-4378-B830-FECCFE605468}"/>
              </a:ext>
            </a:extLst>
          </p:cNvPr>
          <p:cNvSpPr>
            <a:spLocks noGrp="1" noChangeArrowheads="1"/>
          </p:cNvSpPr>
          <p:nvPr>
            <p:ph type="title"/>
          </p:nvPr>
        </p:nvSpPr>
        <p:spPr>
          <a:xfrm>
            <a:off x="2055846" y="222674"/>
            <a:ext cx="8360228" cy="576262"/>
          </a:xfrm>
        </p:spPr>
        <p:txBody>
          <a:bodyPr/>
          <a:lstStyle/>
          <a:p>
            <a:pPr eaLnBrk="1" hangingPunct="1"/>
            <a:r>
              <a:rPr lang="en-US" altLang="en-US" dirty="0"/>
              <a:t>Translation Look-Aside Buffer </a:t>
            </a:r>
          </a:p>
        </p:txBody>
      </p:sp>
      <p:sp>
        <p:nvSpPr>
          <p:cNvPr id="33795" name="Rectangle 3">
            <a:extLst>
              <a:ext uri="{FF2B5EF4-FFF2-40B4-BE49-F238E27FC236}">
                <a16:creationId xmlns:a16="http://schemas.microsoft.com/office/drawing/2014/main" id="{EB8310ED-D6D5-4E0C-8BB0-4E773523DA81}"/>
              </a:ext>
            </a:extLst>
          </p:cNvPr>
          <p:cNvSpPr>
            <a:spLocks noGrp="1" noChangeArrowheads="1"/>
          </p:cNvSpPr>
          <p:nvPr>
            <p:ph type="body" idx="1"/>
          </p:nvPr>
        </p:nvSpPr>
        <p:spPr>
          <a:xfrm>
            <a:off x="2317102" y="1146176"/>
            <a:ext cx="7144399" cy="4606925"/>
          </a:xfrm>
        </p:spPr>
        <p:txBody>
          <a:bodyPr/>
          <a:lstStyle/>
          <a:p>
            <a:r>
              <a:rPr lang="en-US" altLang="en-US" dirty="0"/>
              <a:t>Some TLBs store</a:t>
            </a:r>
            <a:r>
              <a:rPr lang="en-US" altLang="en-US" b="1" dirty="0"/>
              <a:t> </a:t>
            </a:r>
            <a:r>
              <a:rPr lang="en-US" altLang="en-US" b="1" dirty="0">
                <a:solidFill>
                  <a:srgbClr val="006699"/>
                </a:solidFill>
                <a:latin typeface="+mj-lt"/>
              </a:rPr>
              <a:t>address-space</a:t>
            </a:r>
            <a:r>
              <a:rPr lang="en-US" altLang="en-US" b="1" dirty="0">
                <a:solidFill>
                  <a:srgbClr val="3366FF"/>
                </a:solidFill>
              </a:rPr>
              <a:t> </a:t>
            </a:r>
            <a:r>
              <a:rPr lang="en-US" altLang="en-US" b="1" dirty="0">
                <a:solidFill>
                  <a:srgbClr val="006699"/>
                </a:solidFill>
                <a:latin typeface="+mj-lt"/>
              </a:rPr>
              <a:t>identifiers</a:t>
            </a:r>
            <a:r>
              <a:rPr lang="en-US" altLang="en-US" b="1" dirty="0">
                <a:solidFill>
                  <a:srgbClr val="3366FF"/>
                </a:solidFill>
              </a:rPr>
              <a:t> </a:t>
            </a:r>
            <a:r>
              <a:rPr lang="en-US" altLang="en-US" dirty="0"/>
              <a:t>(</a:t>
            </a:r>
            <a:r>
              <a:rPr lang="en-US" altLang="en-US" b="1" dirty="0">
                <a:solidFill>
                  <a:srgbClr val="006699"/>
                </a:solidFill>
                <a:latin typeface="+mj-lt"/>
              </a:rPr>
              <a:t>ASIDs</a:t>
            </a:r>
            <a:r>
              <a:rPr lang="en-US" altLang="en-US" dirty="0"/>
              <a:t>)</a:t>
            </a:r>
            <a:r>
              <a:rPr lang="en-US" altLang="en-US" b="1" dirty="0">
                <a:solidFill>
                  <a:srgbClr val="3366FF"/>
                </a:solidFill>
              </a:rPr>
              <a:t> </a:t>
            </a:r>
            <a:r>
              <a:rPr lang="en-US" altLang="en-US" dirty="0"/>
              <a:t>in each TLB entry – uniquely identifies each process to provide address-space protection for that process</a:t>
            </a:r>
          </a:p>
          <a:p>
            <a:pPr lvl="1"/>
            <a:r>
              <a:rPr lang="en-US" altLang="en-US" dirty="0"/>
              <a:t>Otherwise need to flush at every context switch</a:t>
            </a:r>
          </a:p>
          <a:p>
            <a:r>
              <a:rPr lang="en-US" altLang="en-US" dirty="0"/>
              <a:t>TLBs typically small (64 to 1,024 entries)</a:t>
            </a:r>
          </a:p>
          <a:p>
            <a:r>
              <a:rPr lang="en-US" altLang="en-US" dirty="0"/>
              <a:t>On a TLB miss, value is loaded into the TLB for faster access next time</a:t>
            </a:r>
          </a:p>
          <a:p>
            <a:pPr lvl="1"/>
            <a:r>
              <a:rPr lang="en-US" altLang="en-US" dirty="0"/>
              <a:t>Replacement policies must be considered</a:t>
            </a:r>
          </a:p>
          <a:p>
            <a:pPr lvl="1"/>
            <a:r>
              <a:rPr lang="en-US" altLang="en-US" dirty="0"/>
              <a:t>Some entries can be</a:t>
            </a:r>
            <a:r>
              <a:rPr lang="en-US" altLang="en-US" b="1" dirty="0">
                <a:solidFill>
                  <a:srgbClr val="3366FF"/>
                </a:solidFill>
              </a:rPr>
              <a:t> </a:t>
            </a:r>
            <a:r>
              <a:rPr lang="en-US" altLang="en-US" b="1" dirty="0">
                <a:solidFill>
                  <a:srgbClr val="006699"/>
                </a:solidFill>
                <a:latin typeface="+mj-lt"/>
              </a:rPr>
              <a:t>wired</a:t>
            </a:r>
            <a:r>
              <a:rPr lang="en-US" altLang="en-US" b="1" dirty="0">
                <a:solidFill>
                  <a:srgbClr val="3366FF"/>
                </a:solidFill>
              </a:rPr>
              <a:t> </a:t>
            </a:r>
            <a:r>
              <a:rPr lang="en-US" altLang="en-US" b="1" dirty="0">
                <a:solidFill>
                  <a:srgbClr val="006699"/>
                </a:solidFill>
                <a:latin typeface="+mj-lt"/>
              </a:rPr>
              <a:t>down</a:t>
            </a:r>
            <a:r>
              <a:rPr lang="en-US" altLang="en-US" b="1" dirty="0">
                <a:solidFill>
                  <a:srgbClr val="3366FF"/>
                </a:solidFill>
              </a:rPr>
              <a:t> </a:t>
            </a:r>
            <a:r>
              <a:rPr lang="en-US" altLang="en-US" dirty="0"/>
              <a:t>for permanent fast access</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50">
            <a:extLst>
              <a:ext uri="{FF2B5EF4-FFF2-40B4-BE49-F238E27FC236}">
                <a16:creationId xmlns:a16="http://schemas.microsoft.com/office/drawing/2014/main" id="{A7C684B0-80FB-46D4-B8E4-5BAFFE7E2C8E}"/>
              </a:ext>
            </a:extLst>
          </p:cNvPr>
          <p:cNvSpPr>
            <a:spLocks noGrp="1" noChangeArrowheads="1"/>
          </p:cNvSpPr>
          <p:nvPr>
            <p:ph type="title"/>
          </p:nvPr>
        </p:nvSpPr>
        <p:spPr>
          <a:xfrm>
            <a:off x="1981200" y="232005"/>
            <a:ext cx="8229600" cy="576262"/>
          </a:xfrm>
        </p:spPr>
        <p:txBody>
          <a:bodyPr/>
          <a:lstStyle/>
          <a:p>
            <a:pPr eaLnBrk="1" hangingPunct="1"/>
            <a:r>
              <a:rPr lang="en-US" altLang="en-US" dirty="0"/>
              <a:t>Hardware</a:t>
            </a:r>
          </a:p>
        </p:txBody>
      </p:sp>
      <p:sp>
        <p:nvSpPr>
          <p:cNvPr id="34819" name="Rectangle 2051">
            <a:extLst>
              <a:ext uri="{FF2B5EF4-FFF2-40B4-BE49-F238E27FC236}">
                <a16:creationId xmlns:a16="http://schemas.microsoft.com/office/drawing/2014/main" id="{E7B29C5B-AFCD-4031-B6DE-A755EE36ADBD}"/>
              </a:ext>
            </a:extLst>
          </p:cNvPr>
          <p:cNvSpPr>
            <a:spLocks noGrp="1" noChangeArrowheads="1"/>
          </p:cNvSpPr>
          <p:nvPr>
            <p:ph type="body" idx="1"/>
          </p:nvPr>
        </p:nvSpPr>
        <p:spPr>
          <a:xfrm>
            <a:off x="2335763" y="1211263"/>
            <a:ext cx="7735078" cy="4483100"/>
          </a:xfrm>
        </p:spPr>
        <p:txBody>
          <a:bodyPr/>
          <a:lstStyle/>
          <a:p>
            <a:r>
              <a:rPr lang="en-US" altLang="en-US" dirty="0"/>
              <a:t>Associative memory – parallel search </a:t>
            </a:r>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r>
              <a:rPr lang="en-US" altLang="en-US" dirty="0"/>
              <a:t>Address translation (p, d)</a:t>
            </a:r>
          </a:p>
          <a:p>
            <a:pPr marL="627063" lvl="1"/>
            <a:r>
              <a:rPr lang="en-US" altLang="en-US" dirty="0"/>
              <a:t>If p is in associative register, get frame # out</a:t>
            </a:r>
          </a:p>
          <a:p>
            <a:pPr marL="627063" lvl="1"/>
            <a:r>
              <a:rPr lang="en-US" altLang="en-US" dirty="0"/>
              <a:t>Otherwise get frame # from page table in memory</a:t>
            </a:r>
          </a:p>
          <a:p>
            <a:pPr marL="627063" lvl="1"/>
            <a:endParaRPr lang="en-US" altLang="en-US" dirty="0"/>
          </a:p>
        </p:txBody>
      </p:sp>
      <p:pic>
        <p:nvPicPr>
          <p:cNvPr id="34820" name="Picture 1">
            <a:extLst>
              <a:ext uri="{FF2B5EF4-FFF2-40B4-BE49-F238E27FC236}">
                <a16:creationId xmlns:a16="http://schemas.microsoft.com/office/drawing/2014/main" id="{1BA7F075-72DD-4E05-B0C4-AC7DAF33AA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76676" y="1693864"/>
            <a:ext cx="2943225" cy="159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034F0B9-0ADC-441A-ABA1-37FF750921FD}"/>
              </a:ext>
            </a:extLst>
          </p:cNvPr>
          <p:cNvSpPr>
            <a:spLocks noGrp="1" noChangeArrowheads="1"/>
          </p:cNvSpPr>
          <p:nvPr>
            <p:ph type="title"/>
          </p:nvPr>
        </p:nvSpPr>
        <p:spPr>
          <a:xfrm>
            <a:off x="2012950" y="238549"/>
            <a:ext cx="8229600" cy="576262"/>
          </a:xfrm>
        </p:spPr>
        <p:txBody>
          <a:bodyPr/>
          <a:lstStyle/>
          <a:p>
            <a:pPr eaLnBrk="1" hangingPunct="1"/>
            <a:r>
              <a:rPr lang="en-US" altLang="en-US" dirty="0"/>
              <a:t>Paging Hardware With TLB</a:t>
            </a:r>
            <a:endParaRPr lang="en-US" altLang="en-US" sz="2400" dirty="0"/>
          </a:p>
        </p:txBody>
      </p:sp>
      <p:pic>
        <p:nvPicPr>
          <p:cNvPr id="35843" name="Picture 5">
            <a:extLst>
              <a:ext uri="{FF2B5EF4-FFF2-40B4-BE49-F238E27FC236}">
                <a16:creationId xmlns:a16="http://schemas.microsoft.com/office/drawing/2014/main" id="{0D2FCA98-0A3D-46E7-B9FC-5E2B1E864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176" y="1284288"/>
            <a:ext cx="5637213" cy="426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2436814"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2362200" y="1092201"/>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A1C10ED-0838-45BF-9D06-E530E5EF268D}"/>
              </a:ext>
            </a:extLst>
          </p:cNvPr>
          <p:cNvSpPr>
            <a:spLocks noGrp="1" noChangeArrowheads="1"/>
          </p:cNvSpPr>
          <p:nvPr>
            <p:ph type="title"/>
          </p:nvPr>
        </p:nvSpPr>
        <p:spPr>
          <a:xfrm>
            <a:off x="1981200" y="236380"/>
            <a:ext cx="8229600" cy="576263"/>
          </a:xfrm>
        </p:spPr>
        <p:txBody>
          <a:bodyPr/>
          <a:lstStyle/>
          <a:p>
            <a:pPr eaLnBrk="1" hangingPunct="1"/>
            <a:r>
              <a:rPr lang="en-US" altLang="en-US" dirty="0"/>
              <a:t>Effective Access Time</a:t>
            </a:r>
          </a:p>
        </p:txBody>
      </p:sp>
      <p:sp>
        <p:nvSpPr>
          <p:cNvPr id="49155" name="Rectangle 3">
            <a:extLst>
              <a:ext uri="{FF2B5EF4-FFF2-40B4-BE49-F238E27FC236}">
                <a16:creationId xmlns:a16="http://schemas.microsoft.com/office/drawing/2014/main" id="{D1905E63-D1E4-48E6-BE3E-4EFB204C389B}"/>
              </a:ext>
            </a:extLst>
          </p:cNvPr>
          <p:cNvSpPr>
            <a:spLocks noGrp="1" noChangeArrowheads="1"/>
          </p:cNvSpPr>
          <p:nvPr>
            <p:ph type="body" idx="1"/>
          </p:nvPr>
        </p:nvSpPr>
        <p:spPr>
          <a:xfrm>
            <a:off x="2345095" y="1231638"/>
            <a:ext cx="7772400" cy="4835558"/>
          </a:xfrm>
        </p:spPr>
        <p:txBody>
          <a:bodyPr/>
          <a:lstStyle/>
          <a:p>
            <a:pPr marL="342900" lvl="1" indent="-342900">
              <a:lnSpc>
                <a:spcPct val="90000"/>
              </a:lnSpc>
              <a:buClr>
                <a:srgbClr val="993300"/>
              </a:buClr>
              <a:buFont typeface="Wingdings" panose="05000000000000000000" pitchFamily="2" charset="2"/>
              <a:buChar char="§"/>
              <a:tabLst>
                <a:tab pos="2062163" algn="l"/>
                <a:tab pos="2566988" algn="l"/>
              </a:tabLst>
              <a:defRPr/>
            </a:pPr>
            <a:r>
              <a:rPr lang="en-US" altLang="en-US" dirty="0">
                <a:sym typeface="Symbol" pitchFamily="18" charset="2"/>
              </a:rPr>
              <a:t>Hit ratio – percentage of times that a page number is found in the  TLB</a:t>
            </a:r>
          </a:p>
          <a:p>
            <a:pPr>
              <a:lnSpc>
                <a:spcPct val="90000"/>
              </a:lnSpc>
              <a:tabLst>
                <a:tab pos="2062163" algn="l"/>
                <a:tab pos="2566988" algn="l"/>
              </a:tabLst>
              <a:defRPr/>
            </a:pPr>
            <a:r>
              <a:rPr lang="en-US" altLang="en-US" dirty="0"/>
              <a:t>An </a:t>
            </a:r>
            <a:r>
              <a:rPr lang="en-US" altLang="en-US" dirty="0">
                <a:sym typeface="Symbol" pitchFamily="18" charset="2"/>
              </a:rPr>
              <a:t>80% hit ratio means that we find the desired  page number  in the TLB 80% of the time.</a:t>
            </a:r>
            <a:endParaRPr lang="en-US" altLang="en-US" dirty="0"/>
          </a:p>
          <a:p>
            <a:pPr>
              <a:lnSpc>
                <a:spcPct val="90000"/>
              </a:lnSpc>
              <a:tabLst>
                <a:tab pos="2062163" algn="l"/>
                <a:tab pos="2566988" algn="l"/>
              </a:tabLst>
              <a:defRPr/>
            </a:pPr>
            <a:r>
              <a:rPr lang="en-US" altLang="en-US" dirty="0"/>
              <a:t>Suppose that 10 nanoseconds to access memory.  </a:t>
            </a:r>
          </a:p>
          <a:p>
            <a:pPr lvl="1">
              <a:lnSpc>
                <a:spcPct val="90000"/>
              </a:lnSpc>
              <a:tabLst>
                <a:tab pos="2062163" algn="l"/>
                <a:tab pos="2566988" algn="l"/>
              </a:tabLst>
              <a:defRPr/>
            </a:pPr>
            <a:r>
              <a:rPr lang="en-US" altLang="en-US" dirty="0"/>
              <a:t>If we find the desired page in TLB then a mapped-memory access take 10 ns</a:t>
            </a:r>
          </a:p>
          <a:p>
            <a:pPr lvl="1">
              <a:lnSpc>
                <a:spcPct val="90000"/>
              </a:lnSpc>
              <a:tabLst>
                <a:tab pos="2062163" algn="l"/>
                <a:tab pos="2566988" algn="l"/>
              </a:tabLst>
              <a:defRPr/>
            </a:pPr>
            <a:r>
              <a:rPr lang="en-US" altLang="en-US" dirty="0"/>
              <a:t>Otherwise we need two memory access so it is 20 ns</a:t>
            </a:r>
          </a:p>
          <a:p>
            <a:pPr>
              <a:lnSpc>
                <a:spcPct val="90000"/>
              </a:lnSpc>
              <a:tabLst>
                <a:tab pos="2062163" algn="l"/>
                <a:tab pos="2566988" algn="l"/>
              </a:tabLst>
              <a:defRPr/>
            </a:pPr>
            <a:r>
              <a:rPr lang="en-US" altLang="en-US" b="1" dirty="0">
                <a:solidFill>
                  <a:srgbClr val="006699"/>
                </a:solidFill>
                <a:latin typeface="+mj-lt"/>
                <a:sym typeface="Symbol" pitchFamily="18" charset="2"/>
              </a:rPr>
              <a:t>Effective</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Access</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Time</a:t>
            </a:r>
            <a:r>
              <a:rPr lang="en-US" altLang="en-US" dirty="0">
                <a:solidFill>
                  <a:srgbClr val="3366FF"/>
                </a:solidFill>
                <a:sym typeface="Symbol" pitchFamily="18" charset="2"/>
              </a:rPr>
              <a:t> </a:t>
            </a:r>
            <a:r>
              <a:rPr lang="en-US" altLang="en-US" dirty="0">
                <a:sym typeface="Symbol" pitchFamily="18" charset="2"/>
              </a:rPr>
              <a:t>(</a:t>
            </a:r>
            <a:r>
              <a:rPr lang="en-US" altLang="en-US" b="1" dirty="0">
                <a:solidFill>
                  <a:srgbClr val="006699"/>
                </a:solidFill>
                <a:latin typeface="+mj-lt"/>
                <a:sym typeface="Symbol" pitchFamily="18" charset="2"/>
              </a:rPr>
              <a:t>EAT</a:t>
            </a:r>
            <a:r>
              <a:rPr lang="en-US" altLang="en-US" dirty="0">
                <a:sym typeface="Symbol" pitchFamily="18" charset="2"/>
              </a:rPr>
              <a:t>)</a:t>
            </a:r>
          </a:p>
          <a:p>
            <a:pPr>
              <a:lnSpc>
                <a:spcPct val="90000"/>
              </a:lnSpc>
              <a:buNone/>
              <a:tabLst>
                <a:tab pos="2062163" algn="l"/>
                <a:tab pos="2566988" algn="l"/>
              </a:tabLst>
              <a:defRPr/>
            </a:pPr>
            <a:r>
              <a:rPr lang="en-US" altLang="en-US" dirty="0"/>
              <a:t>	               EAT = </a:t>
            </a:r>
            <a:r>
              <a:rPr lang="en-US" altLang="en-US" dirty="0">
                <a:sym typeface="Symbol" pitchFamily="18" charset="2"/>
              </a:rPr>
              <a:t>0.80 x 10 + 0.20 x 20 = 12 </a:t>
            </a:r>
            <a:r>
              <a:rPr lang="en-US" altLang="en-US" dirty="0"/>
              <a:t> nanoseconds</a:t>
            </a:r>
          </a:p>
          <a:p>
            <a:pPr>
              <a:lnSpc>
                <a:spcPct val="90000"/>
              </a:lnSpc>
              <a:buNone/>
              <a:tabLst>
                <a:tab pos="2062163" algn="l"/>
                <a:tab pos="2566988" algn="l"/>
              </a:tabLst>
              <a:defRPr/>
            </a:pPr>
            <a:r>
              <a:rPr lang="en-US" altLang="en-US" dirty="0"/>
              <a:t>       implying 20% slowdown in access time</a:t>
            </a:r>
          </a:p>
          <a:p>
            <a:pPr>
              <a:lnSpc>
                <a:spcPct val="90000"/>
              </a:lnSpc>
              <a:tabLst>
                <a:tab pos="2062163" algn="l"/>
                <a:tab pos="2566988" algn="l"/>
              </a:tabLst>
              <a:defRPr/>
            </a:pPr>
            <a:r>
              <a:rPr lang="en-US" altLang="en-US" dirty="0">
                <a:sym typeface="Symbol" pitchFamily="18" charset="2"/>
              </a:rPr>
              <a:t>Consider  amore realistic hit ratio of 99%, </a:t>
            </a:r>
          </a:p>
          <a:p>
            <a:pPr lvl="1">
              <a:lnSpc>
                <a:spcPct val="90000"/>
              </a:lnSpc>
              <a:buNone/>
              <a:tabLst>
                <a:tab pos="2062163" algn="l"/>
                <a:tab pos="2566988" algn="l"/>
              </a:tabLst>
              <a:defRPr/>
            </a:pPr>
            <a:r>
              <a:rPr lang="en-US" altLang="en-US" dirty="0">
                <a:sym typeface="Symbol" pitchFamily="18" charset="2"/>
              </a:rPr>
              <a:t>     EAT = 0.99 x 10 + 0.01 x 20 = 10.1ns</a:t>
            </a:r>
          </a:p>
          <a:p>
            <a:pPr>
              <a:lnSpc>
                <a:spcPct val="90000"/>
              </a:lnSpc>
              <a:buNone/>
              <a:tabLst>
                <a:tab pos="2062163" algn="l"/>
                <a:tab pos="2566988" algn="l"/>
              </a:tabLst>
              <a:defRPr/>
            </a:pPr>
            <a:r>
              <a:rPr lang="en-US" altLang="en-US" dirty="0"/>
              <a:t>      implying  only 1% slowdown in access time.</a:t>
            </a:r>
          </a:p>
          <a:p>
            <a:pPr>
              <a:lnSpc>
                <a:spcPct val="90000"/>
              </a:lnSpc>
              <a:buNone/>
              <a:tabLst>
                <a:tab pos="2062163" algn="l"/>
                <a:tab pos="2566988" algn="l"/>
              </a:tabLst>
              <a:defRPr/>
            </a:pPr>
            <a:endParaRPr lang="en-US" altLang="en-US" dirty="0"/>
          </a:p>
          <a:p>
            <a:pPr lvl="1">
              <a:lnSpc>
                <a:spcPct val="90000"/>
              </a:lnSpc>
              <a:tabLst>
                <a:tab pos="2062163" algn="l"/>
                <a:tab pos="2566988" algn="l"/>
              </a:tabLst>
              <a:defRPr/>
            </a:pPr>
            <a:endParaRPr lang="en-US" altLang="en-US" dirty="0">
              <a:sym typeface="Symbol" pitchFamily="18" charset="2"/>
            </a:endParaRPr>
          </a:p>
          <a:p>
            <a:pPr>
              <a:lnSpc>
                <a:spcPct val="90000"/>
              </a:lnSpc>
              <a:buNone/>
              <a:tabLst>
                <a:tab pos="2062163" algn="l"/>
                <a:tab pos="2566988" algn="l"/>
              </a:tabLst>
              <a:defRPr/>
            </a:pPr>
            <a:endParaRPr lang="en-US" altLang="en-US"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50">
            <a:extLst>
              <a:ext uri="{FF2B5EF4-FFF2-40B4-BE49-F238E27FC236}">
                <a16:creationId xmlns:a16="http://schemas.microsoft.com/office/drawing/2014/main" id="{81EB7566-C4A8-46A0-8405-B237E98989F1}"/>
              </a:ext>
            </a:extLst>
          </p:cNvPr>
          <p:cNvSpPr>
            <a:spLocks noGrp="1" noChangeArrowheads="1"/>
          </p:cNvSpPr>
          <p:nvPr>
            <p:ph type="title"/>
          </p:nvPr>
        </p:nvSpPr>
        <p:spPr>
          <a:xfrm>
            <a:off x="1981200" y="247880"/>
            <a:ext cx="8229600" cy="576262"/>
          </a:xfrm>
        </p:spPr>
        <p:txBody>
          <a:bodyPr/>
          <a:lstStyle/>
          <a:p>
            <a:pPr eaLnBrk="1" hangingPunct="1"/>
            <a:r>
              <a:rPr lang="en-US" altLang="en-US" dirty="0"/>
              <a:t>Memory Protection</a:t>
            </a:r>
          </a:p>
        </p:txBody>
      </p:sp>
      <p:sp>
        <p:nvSpPr>
          <p:cNvPr id="37891" name="Rectangle 2051">
            <a:extLst>
              <a:ext uri="{FF2B5EF4-FFF2-40B4-BE49-F238E27FC236}">
                <a16:creationId xmlns:a16="http://schemas.microsoft.com/office/drawing/2014/main" id="{243E4155-B2C5-48A3-9386-D371D820EF99}"/>
              </a:ext>
            </a:extLst>
          </p:cNvPr>
          <p:cNvSpPr>
            <a:spLocks noGrp="1" noChangeArrowheads="1"/>
          </p:cNvSpPr>
          <p:nvPr>
            <p:ph type="body" idx="1"/>
          </p:nvPr>
        </p:nvSpPr>
        <p:spPr>
          <a:xfrm>
            <a:off x="2354425" y="1157288"/>
            <a:ext cx="7651102" cy="4468812"/>
          </a:xfrm>
        </p:spPr>
        <p:txBody>
          <a:bodyPr/>
          <a:lstStyle/>
          <a:p>
            <a:r>
              <a:rPr lang="en-US" altLang="en-US" dirty="0"/>
              <a:t>Memory protection implemented by associating protection bit with each frame to indicate if read-only or read-write access is allowed</a:t>
            </a:r>
          </a:p>
          <a:p>
            <a:pPr lvl="1"/>
            <a:r>
              <a:rPr lang="en-US" altLang="en-US" dirty="0"/>
              <a:t>Can also add more bits to indicate page execute-only, and so on</a:t>
            </a:r>
          </a:p>
          <a:p>
            <a:r>
              <a:rPr lang="en-US" altLang="en-US" b="1" dirty="0">
                <a:solidFill>
                  <a:srgbClr val="006699"/>
                </a:solidFill>
                <a:latin typeface="+mj-lt"/>
              </a:rPr>
              <a:t>Valid-invalid</a:t>
            </a:r>
            <a:r>
              <a:rPr lang="en-US" altLang="en-US" dirty="0">
                <a:solidFill>
                  <a:srgbClr val="3366FF"/>
                </a:solidFill>
              </a:rPr>
              <a:t> </a:t>
            </a:r>
            <a:r>
              <a:rPr lang="en-US" altLang="en-US" dirty="0"/>
              <a:t>bit attached to each entry in the page table:</a:t>
            </a:r>
          </a:p>
          <a:p>
            <a:pPr lvl="1"/>
            <a:r>
              <a:rPr lang="ja-JP" altLang="en-US" dirty="0"/>
              <a:t>“</a:t>
            </a:r>
            <a:r>
              <a:rPr lang="en-US" altLang="ja-JP" dirty="0"/>
              <a:t>valid</a:t>
            </a:r>
            <a:r>
              <a:rPr lang="ja-JP" altLang="en-US" dirty="0"/>
              <a:t>”</a:t>
            </a:r>
            <a:r>
              <a:rPr lang="en-US" altLang="ja-JP" dirty="0"/>
              <a:t> indicates that the associated page is in the process</a:t>
            </a:r>
            <a:r>
              <a:rPr lang="ja-JP" altLang="en-US" dirty="0"/>
              <a:t>’</a:t>
            </a:r>
            <a:r>
              <a:rPr lang="en-US" altLang="ja-JP" dirty="0"/>
              <a:t> logical address space, and is thus a legal page</a:t>
            </a:r>
          </a:p>
          <a:p>
            <a:pPr lvl="1"/>
            <a:r>
              <a:rPr lang="ja-JP" altLang="en-US" dirty="0"/>
              <a:t>“</a:t>
            </a:r>
            <a:r>
              <a:rPr lang="en-US" altLang="ja-JP" dirty="0"/>
              <a:t>invalid</a:t>
            </a:r>
            <a:r>
              <a:rPr lang="ja-JP" altLang="en-US" dirty="0"/>
              <a:t>”</a:t>
            </a:r>
            <a:r>
              <a:rPr lang="en-US" altLang="ja-JP" dirty="0"/>
              <a:t> indicates that the page is not in the process</a:t>
            </a:r>
            <a:r>
              <a:rPr lang="ja-JP" altLang="en-US" dirty="0"/>
              <a:t>’</a:t>
            </a:r>
            <a:r>
              <a:rPr lang="en-US" altLang="ja-JP" dirty="0"/>
              <a:t> logical address space</a:t>
            </a:r>
          </a:p>
          <a:p>
            <a:pPr lvl="1"/>
            <a:r>
              <a:rPr lang="en-US" altLang="en-US" dirty="0"/>
              <a:t>Or use </a:t>
            </a:r>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p>
          <a:p>
            <a:r>
              <a:rPr lang="en-US" altLang="en-US" dirty="0"/>
              <a:t>Any violations result in a trap to the kernel</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145B4E6-5DED-4B37-B9F1-D64E18F15EDD}"/>
              </a:ext>
            </a:extLst>
          </p:cNvPr>
          <p:cNvSpPr>
            <a:spLocks noGrp="1" noChangeArrowheads="1"/>
          </p:cNvSpPr>
          <p:nvPr>
            <p:ph type="title"/>
          </p:nvPr>
        </p:nvSpPr>
        <p:spPr>
          <a:xfrm>
            <a:off x="2233128" y="-95603"/>
            <a:ext cx="8112611" cy="903288"/>
          </a:xfrm>
        </p:spPr>
        <p:txBody>
          <a:bodyPr/>
          <a:lstStyle/>
          <a:p>
            <a:pPr eaLnBrk="1" hangingPunct="1"/>
            <a:r>
              <a:rPr lang="en-US" altLang="en-US" sz="2800" dirty="0"/>
              <a:t>Valid (v) or Invalid (i) Bit In A Page Table</a:t>
            </a:r>
          </a:p>
        </p:txBody>
      </p:sp>
      <p:pic>
        <p:nvPicPr>
          <p:cNvPr id="38915" name="Picture 5">
            <a:extLst>
              <a:ext uri="{FF2B5EF4-FFF2-40B4-BE49-F238E27FC236}">
                <a16:creationId xmlns:a16="http://schemas.microsoft.com/office/drawing/2014/main" id="{51286D0E-48B1-4A77-B77D-2A6859C88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0" y="1252538"/>
            <a:ext cx="5099050" cy="442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921CA97-CF77-4743-9E98-4A047BEE3367}"/>
              </a:ext>
            </a:extLst>
          </p:cNvPr>
          <p:cNvSpPr>
            <a:spLocks noGrp="1" noChangeArrowheads="1"/>
          </p:cNvSpPr>
          <p:nvPr>
            <p:ph type="title"/>
          </p:nvPr>
        </p:nvSpPr>
        <p:spPr>
          <a:xfrm>
            <a:off x="1981200" y="247880"/>
            <a:ext cx="8229600" cy="576262"/>
          </a:xfrm>
        </p:spPr>
        <p:txBody>
          <a:bodyPr/>
          <a:lstStyle/>
          <a:p>
            <a:pPr eaLnBrk="1" hangingPunct="1"/>
            <a:r>
              <a:rPr lang="en-US" altLang="en-US" dirty="0"/>
              <a:t>Shared Pages</a:t>
            </a:r>
          </a:p>
        </p:txBody>
      </p:sp>
      <p:sp>
        <p:nvSpPr>
          <p:cNvPr id="39939" name="Rectangle 3">
            <a:extLst>
              <a:ext uri="{FF2B5EF4-FFF2-40B4-BE49-F238E27FC236}">
                <a16:creationId xmlns:a16="http://schemas.microsoft.com/office/drawing/2014/main" id="{D36A1277-493F-4EAE-9460-2793BEE19806}"/>
              </a:ext>
            </a:extLst>
          </p:cNvPr>
          <p:cNvSpPr>
            <a:spLocks noGrp="1" noChangeArrowheads="1"/>
          </p:cNvSpPr>
          <p:nvPr>
            <p:ph type="body" idx="1"/>
          </p:nvPr>
        </p:nvSpPr>
        <p:spPr>
          <a:xfrm>
            <a:off x="2326433" y="1113421"/>
            <a:ext cx="7734788" cy="4483100"/>
          </a:xfrm>
        </p:spPr>
        <p:txBody>
          <a:bodyPr/>
          <a:lstStyle/>
          <a:p>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code</a:t>
            </a:r>
          </a:p>
          <a:p>
            <a:pPr lvl="1"/>
            <a:r>
              <a:rPr lang="en-US" altLang="en-US" dirty="0"/>
              <a:t>One copy of read-only (</a:t>
            </a:r>
            <a:r>
              <a:rPr lang="en-US" altLang="en-US" b="1" dirty="0">
                <a:solidFill>
                  <a:srgbClr val="006699"/>
                </a:solidFill>
                <a:latin typeface="+mj-lt"/>
              </a:rPr>
              <a:t>reentrant</a:t>
            </a:r>
            <a:r>
              <a:rPr lang="en-US" altLang="en-US" dirty="0"/>
              <a:t>) code shared among processes (i.e., text editors, compilers, window systems)</a:t>
            </a:r>
          </a:p>
          <a:p>
            <a:pPr lvl="1"/>
            <a:r>
              <a:rPr lang="en-US" altLang="en-US" dirty="0"/>
              <a:t>Similar to multiple threads sharing the same process space</a:t>
            </a:r>
          </a:p>
          <a:p>
            <a:pPr lvl="1"/>
            <a:r>
              <a:rPr lang="en-US" altLang="en-US" dirty="0"/>
              <a:t>Also useful for interprocess communication if sharing of read-write pages is allowed</a:t>
            </a:r>
          </a:p>
          <a:p>
            <a:r>
              <a:rPr lang="en-US" altLang="en-US" b="1" dirty="0">
                <a:solidFill>
                  <a:srgbClr val="006699"/>
                </a:solidFill>
                <a:latin typeface="+mj-lt"/>
              </a:rPr>
              <a:t>Private</a:t>
            </a:r>
            <a:r>
              <a:rPr lang="en-US" altLang="en-US" b="1" dirty="0">
                <a:solidFill>
                  <a:srgbClr val="3366FF"/>
                </a:solidFill>
              </a:rPr>
              <a:t> </a:t>
            </a:r>
            <a:r>
              <a:rPr lang="en-US" altLang="en-US" b="1" dirty="0">
                <a:solidFill>
                  <a:srgbClr val="006699"/>
                </a:solidFill>
                <a:latin typeface="+mj-lt"/>
              </a:rPr>
              <a:t>code</a:t>
            </a:r>
            <a:r>
              <a:rPr lang="en-US" altLang="en-US" b="1" dirty="0">
                <a:solidFill>
                  <a:srgbClr val="3366FF"/>
                </a:solidFill>
              </a:rPr>
              <a:t> </a:t>
            </a:r>
            <a:r>
              <a:rPr lang="en-US" altLang="en-US" b="1" dirty="0">
                <a:solidFill>
                  <a:srgbClr val="006699"/>
                </a:solidFill>
                <a:latin typeface="+mj-lt"/>
              </a:rPr>
              <a:t>and</a:t>
            </a:r>
            <a:r>
              <a:rPr lang="en-US" altLang="en-US" b="1" dirty="0">
                <a:solidFill>
                  <a:srgbClr val="3366FF"/>
                </a:solidFill>
              </a:rPr>
              <a:t> </a:t>
            </a:r>
            <a:r>
              <a:rPr lang="en-US" altLang="en-US" b="1" dirty="0">
                <a:solidFill>
                  <a:srgbClr val="006699"/>
                </a:solidFill>
                <a:latin typeface="+mj-lt"/>
              </a:rPr>
              <a:t>data</a:t>
            </a:r>
            <a:r>
              <a:rPr lang="en-US" altLang="en-US" dirty="0">
                <a:solidFill>
                  <a:srgbClr val="3366FF"/>
                </a:solidFill>
              </a:rPr>
              <a:t> </a:t>
            </a:r>
          </a:p>
          <a:p>
            <a:pPr lvl="1"/>
            <a:r>
              <a:rPr lang="en-US" altLang="en-US" dirty="0"/>
              <a:t>Each process keeps a separate copy of the code and data</a:t>
            </a:r>
          </a:p>
          <a:p>
            <a:pPr lvl="1"/>
            <a:r>
              <a:rPr lang="en-US" altLang="en-US" dirty="0"/>
              <a:t>The pages for the private code and data can appear anywhere in the logical address space</a:t>
            </a: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518330E-1EFB-4794-938C-DE2C8EE9418F}"/>
              </a:ext>
            </a:extLst>
          </p:cNvPr>
          <p:cNvSpPr>
            <a:spLocks noGrp="1" noChangeArrowheads="1"/>
          </p:cNvSpPr>
          <p:nvPr>
            <p:ph type="title"/>
          </p:nvPr>
        </p:nvSpPr>
        <p:spPr>
          <a:xfrm>
            <a:off x="2506664" y="245093"/>
            <a:ext cx="7704137" cy="576262"/>
          </a:xfrm>
        </p:spPr>
        <p:txBody>
          <a:bodyPr/>
          <a:lstStyle/>
          <a:p>
            <a:pPr eaLnBrk="1" hangingPunct="1"/>
            <a:r>
              <a:rPr lang="en-US" altLang="en-US" dirty="0"/>
              <a:t>Shared Pages Example</a:t>
            </a:r>
            <a:endParaRPr lang="en-US" altLang="en-US" sz="2400" dirty="0"/>
          </a:p>
        </p:txBody>
      </p:sp>
      <p:pic>
        <p:nvPicPr>
          <p:cNvPr id="40963" name="Picture 5" descr="W:\os-book\OS10\slide-dir\os-figures\9_14.jpg">
            <a:extLst>
              <a:ext uri="{FF2B5EF4-FFF2-40B4-BE49-F238E27FC236}">
                <a16:creationId xmlns:a16="http://schemas.microsoft.com/office/drawing/2014/main" id="{8CF5A6BC-36FF-41D3-9A9A-0B6C47B07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313" y="1212850"/>
            <a:ext cx="3973512" cy="433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1523499-02A6-403C-B92E-2686134FCA88}"/>
              </a:ext>
            </a:extLst>
          </p:cNvPr>
          <p:cNvSpPr>
            <a:spLocks noGrp="1" noChangeArrowheads="1"/>
          </p:cNvSpPr>
          <p:nvPr>
            <p:ph type="title"/>
          </p:nvPr>
        </p:nvSpPr>
        <p:spPr>
          <a:xfrm>
            <a:off x="2044700" y="247880"/>
            <a:ext cx="8229600" cy="576262"/>
          </a:xfrm>
        </p:spPr>
        <p:txBody>
          <a:bodyPr/>
          <a:lstStyle/>
          <a:p>
            <a:pPr eaLnBrk="1" hangingPunct="1"/>
            <a:r>
              <a:rPr lang="en-US" altLang="en-US" dirty="0"/>
              <a:t>Structure of the Page Table</a:t>
            </a:r>
          </a:p>
        </p:txBody>
      </p:sp>
      <p:sp>
        <p:nvSpPr>
          <p:cNvPr id="41987" name="Rectangle 3">
            <a:extLst>
              <a:ext uri="{FF2B5EF4-FFF2-40B4-BE49-F238E27FC236}">
                <a16:creationId xmlns:a16="http://schemas.microsoft.com/office/drawing/2014/main" id="{861A38E1-D15D-4FD3-BA70-E6E5B690F313}"/>
              </a:ext>
            </a:extLst>
          </p:cNvPr>
          <p:cNvSpPr>
            <a:spLocks noGrp="1" noChangeArrowheads="1"/>
          </p:cNvSpPr>
          <p:nvPr>
            <p:ph type="body" idx="1"/>
          </p:nvPr>
        </p:nvSpPr>
        <p:spPr>
          <a:xfrm>
            <a:off x="2335764" y="1227138"/>
            <a:ext cx="7697755" cy="4483100"/>
          </a:xfrm>
        </p:spPr>
        <p:txBody>
          <a:bodyPr/>
          <a:lstStyle/>
          <a:p>
            <a:r>
              <a:rPr lang="en-US" altLang="en-US" dirty="0"/>
              <a:t>Memory structures for paging can get huge using straight-forward methods</a:t>
            </a:r>
          </a:p>
          <a:p>
            <a:pPr lvl="1"/>
            <a:r>
              <a:rPr lang="en-US" altLang="en-US" dirty="0"/>
              <a:t>Consider a 32-bit logical address space as on modern computers</a:t>
            </a:r>
          </a:p>
          <a:p>
            <a:pPr lvl="1"/>
            <a:r>
              <a:rPr lang="en-US" altLang="en-US" dirty="0"/>
              <a:t>Page size of 4 KB (2</a:t>
            </a:r>
            <a:r>
              <a:rPr lang="en-US" altLang="en-US" baseline="30000" dirty="0"/>
              <a:t>12</a:t>
            </a:r>
            <a:r>
              <a:rPr lang="en-US" altLang="en-US" dirty="0"/>
              <a:t>)</a:t>
            </a:r>
          </a:p>
          <a:p>
            <a:pPr lvl="1"/>
            <a:r>
              <a:rPr lang="en-US" altLang="en-US" dirty="0"/>
              <a:t>Page table would have 1 million entries (2</a:t>
            </a:r>
            <a:r>
              <a:rPr lang="en-US" altLang="en-US" baseline="30000" dirty="0"/>
              <a:t>32</a:t>
            </a:r>
            <a:r>
              <a:rPr lang="en-US" altLang="en-US" dirty="0"/>
              <a:t> / 2</a:t>
            </a:r>
            <a:r>
              <a:rPr lang="en-US" altLang="en-US" baseline="30000" dirty="0"/>
              <a:t>12</a:t>
            </a:r>
            <a:r>
              <a:rPr lang="en-US" altLang="en-US" dirty="0"/>
              <a:t>)</a:t>
            </a:r>
          </a:p>
          <a:p>
            <a:pPr lvl="1"/>
            <a:r>
              <a:rPr lang="en-US" altLang="en-US" dirty="0"/>
              <a:t>If each entry is 4 bytes </a:t>
            </a:r>
            <a:r>
              <a:rPr lang="en-US" altLang="en-US" dirty="0">
                <a:sym typeface="Wingdings" panose="05000000000000000000" pitchFamily="2" charset="2"/>
              </a:rPr>
              <a:t></a:t>
            </a:r>
            <a:r>
              <a:rPr lang="en-US" altLang="en-US" dirty="0"/>
              <a:t> each process 4 MB of physical address space for the  page table alone</a:t>
            </a:r>
          </a:p>
          <a:p>
            <a:pPr lvl="2"/>
            <a:r>
              <a:rPr lang="en-US" altLang="en-US" dirty="0"/>
              <a:t>Don</a:t>
            </a:r>
            <a:r>
              <a:rPr lang="ja-JP" altLang="en-US" dirty="0"/>
              <a:t>’</a:t>
            </a:r>
            <a:r>
              <a:rPr lang="en-US" altLang="ja-JP" dirty="0"/>
              <a:t>t want to allocate that contiguously in main memory</a:t>
            </a:r>
          </a:p>
          <a:p>
            <a:pPr lvl="1"/>
            <a:r>
              <a:rPr lang="en-US" altLang="en-US" dirty="0"/>
              <a:t>One simple solution is to divide the page table into smaller units</a:t>
            </a:r>
          </a:p>
          <a:p>
            <a:pPr lvl="2"/>
            <a:r>
              <a:rPr lang="en-US" altLang="en-US" dirty="0"/>
              <a:t>Hierarchical Paging</a:t>
            </a:r>
          </a:p>
          <a:p>
            <a:pPr lvl="2"/>
            <a:r>
              <a:rPr lang="en-US" altLang="en-US" dirty="0"/>
              <a:t>Hashed Page Tables</a:t>
            </a:r>
          </a:p>
          <a:p>
            <a:pPr lvl="2"/>
            <a:r>
              <a:rPr lang="en-US" altLang="en-US" dirty="0"/>
              <a:t>Inverted Page Tables</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5ECC631-B67D-4C84-91B9-1CB22DA15EDE}"/>
              </a:ext>
            </a:extLst>
          </p:cNvPr>
          <p:cNvSpPr>
            <a:spLocks noGrp="1" noChangeArrowheads="1"/>
          </p:cNvSpPr>
          <p:nvPr>
            <p:ph type="title"/>
          </p:nvPr>
        </p:nvSpPr>
        <p:spPr>
          <a:xfrm>
            <a:off x="1997075" y="232005"/>
            <a:ext cx="8229600" cy="576262"/>
          </a:xfrm>
        </p:spPr>
        <p:txBody>
          <a:bodyPr/>
          <a:lstStyle/>
          <a:p>
            <a:pPr eaLnBrk="1" hangingPunct="1"/>
            <a:r>
              <a:rPr lang="en-US" altLang="en-US" dirty="0"/>
              <a:t>Hierarchical Page Tables</a:t>
            </a:r>
          </a:p>
        </p:txBody>
      </p:sp>
      <p:sp>
        <p:nvSpPr>
          <p:cNvPr id="43011" name="Rectangle 3">
            <a:extLst>
              <a:ext uri="{FF2B5EF4-FFF2-40B4-BE49-F238E27FC236}">
                <a16:creationId xmlns:a16="http://schemas.microsoft.com/office/drawing/2014/main" id="{9C6AC61F-C673-44E2-9D0D-2FBC263F8271}"/>
              </a:ext>
            </a:extLst>
          </p:cNvPr>
          <p:cNvSpPr>
            <a:spLocks noGrp="1" noChangeArrowheads="1"/>
          </p:cNvSpPr>
          <p:nvPr>
            <p:ph type="body" idx="1"/>
          </p:nvPr>
        </p:nvSpPr>
        <p:spPr>
          <a:xfrm>
            <a:off x="2363755" y="1131888"/>
            <a:ext cx="7489858" cy="1096962"/>
          </a:xfrm>
        </p:spPr>
        <p:txBody>
          <a:bodyPr/>
          <a:lstStyle/>
          <a:p>
            <a:r>
              <a:rPr lang="en-US" altLang="en-US" dirty="0"/>
              <a:t>Break up the logical address space into multiple page tables</a:t>
            </a:r>
          </a:p>
          <a:p>
            <a:r>
              <a:rPr lang="en-US" altLang="en-US" dirty="0"/>
              <a:t>A simple technique is a two-level page table</a:t>
            </a:r>
          </a:p>
          <a:p>
            <a:r>
              <a:rPr lang="en-US" altLang="en-US" dirty="0"/>
              <a:t>We then page the page table</a:t>
            </a:r>
          </a:p>
        </p:txBody>
      </p:sp>
      <p:pic>
        <p:nvPicPr>
          <p:cNvPr id="43012" name="Picture 4" descr="8">
            <a:extLst>
              <a:ext uri="{FF2B5EF4-FFF2-40B4-BE49-F238E27FC236}">
                <a16:creationId xmlns:a16="http://schemas.microsoft.com/office/drawing/2014/main" id="{68A9E96F-FF85-481A-9476-DF391FB2B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1" y="2376488"/>
            <a:ext cx="3578225" cy="378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319ECB7-9550-4722-A785-B672C25C6916}"/>
              </a:ext>
            </a:extLst>
          </p:cNvPr>
          <p:cNvSpPr>
            <a:spLocks noGrp="1" noChangeArrowheads="1"/>
          </p:cNvSpPr>
          <p:nvPr>
            <p:ph type="title"/>
          </p:nvPr>
        </p:nvSpPr>
        <p:spPr>
          <a:xfrm>
            <a:off x="2479676" y="236380"/>
            <a:ext cx="7762875" cy="576263"/>
          </a:xfrm>
        </p:spPr>
        <p:txBody>
          <a:bodyPr/>
          <a:lstStyle/>
          <a:p>
            <a:pPr eaLnBrk="1" hangingPunct="1"/>
            <a:r>
              <a:rPr lang="en-US" altLang="en-US" dirty="0"/>
              <a:t>Two-Level Paging Example</a:t>
            </a:r>
          </a:p>
        </p:txBody>
      </p:sp>
      <p:sp>
        <p:nvSpPr>
          <p:cNvPr id="44035" name="Rectangle 3">
            <a:extLst>
              <a:ext uri="{FF2B5EF4-FFF2-40B4-BE49-F238E27FC236}">
                <a16:creationId xmlns:a16="http://schemas.microsoft.com/office/drawing/2014/main" id="{1EEF2C6C-3F02-4E7D-8B00-6261CF45E7FD}"/>
              </a:ext>
            </a:extLst>
          </p:cNvPr>
          <p:cNvSpPr>
            <a:spLocks noGrp="1" noChangeArrowheads="1"/>
          </p:cNvSpPr>
          <p:nvPr>
            <p:ph type="body" idx="1"/>
          </p:nvPr>
        </p:nvSpPr>
        <p:spPr>
          <a:xfrm>
            <a:off x="2373088" y="1085851"/>
            <a:ext cx="7679093" cy="5146675"/>
          </a:xfrm>
        </p:spPr>
        <p:txBody>
          <a:bodyPr/>
          <a:lstStyle/>
          <a:p>
            <a:pPr>
              <a:lnSpc>
                <a:spcPct val="90000"/>
              </a:lnSpc>
            </a:pPr>
            <a:r>
              <a:rPr lang="en-US" altLang="en-US" dirty="0"/>
              <a:t>A logical address (on 32-bit machine with 1K page size) is divided into:</a:t>
            </a:r>
          </a:p>
          <a:p>
            <a:pPr marL="627063" lvl="1">
              <a:lnSpc>
                <a:spcPct val="90000"/>
              </a:lnSpc>
            </a:pPr>
            <a:r>
              <a:rPr lang="en-US" altLang="en-US" dirty="0"/>
              <a:t>a page number consisting of 22 bits</a:t>
            </a:r>
          </a:p>
          <a:p>
            <a:pPr marL="627063" lvl="1">
              <a:lnSpc>
                <a:spcPct val="90000"/>
              </a:lnSpc>
            </a:pPr>
            <a:r>
              <a:rPr lang="en-US" altLang="en-US" dirty="0"/>
              <a:t>a page offset consisting of 10 bits</a:t>
            </a:r>
          </a:p>
          <a:p>
            <a:pPr marL="627063" lvl="1">
              <a:lnSpc>
                <a:spcPct val="90000"/>
              </a:lnSpc>
            </a:pPr>
            <a:endParaRPr lang="en-US" altLang="en-US" sz="800" dirty="0"/>
          </a:p>
          <a:p>
            <a:pPr>
              <a:lnSpc>
                <a:spcPct val="90000"/>
              </a:lnSpc>
            </a:pPr>
            <a:r>
              <a:rPr lang="en-US" altLang="en-US" dirty="0"/>
              <a:t>Since the page table is paged, the page number is further divided into:</a:t>
            </a:r>
          </a:p>
          <a:p>
            <a:pPr marL="627063" lvl="1">
              <a:lnSpc>
                <a:spcPct val="90000"/>
              </a:lnSpc>
            </a:pPr>
            <a:r>
              <a:rPr lang="en-US" altLang="en-US" dirty="0"/>
              <a:t>a 10-bit page number </a:t>
            </a:r>
          </a:p>
          <a:p>
            <a:pPr marL="627063" lvl="1">
              <a:lnSpc>
                <a:spcPct val="90000"/>
              </a:lnSpc>
            </a:pPr>
            <a:r>
              <a:rPr lang="en-US" altLang="en-US" dirty="0"/>
              <a:t>a 12-bit page offset</a:t>
            </a:r>
          </a:p>
          <a:p>
            <a:pPr marL="627063" lvl="1">
              <a:lnSpc>
                <a:spcPct val="90000"/>
              </a:lnSpc>
            </a:pPr>
            <a:endParaRPr lang="en-US" altLang="en-US" sz="800" dirty="0"/>
          </a:p>
          <a:p>
            <a:pPr>
              <a:lnSpc>
                <a:spcPct val="90000"/>
              </a:lnSpc>
            </a:pPr>
            <a:r>
              <a:rPr lang="en-US" altLang="en-US" dirty="0"/>
              <a:t>Thus, a logical address is as follows:</a:t>
            </a:r>
            <a:br>
              <a:rPr lang="en-US" altLang="en-US" dirty="0"/>
            </a:br>
            <a:br>
              <a:rPr lang="en-US" altLang="en-US" sz="1600"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pPr>
            <a:r>
              <a:rPr lang="en-US" altLang="en-US" dirty="0"/>
              <a:t>where</a:t>
            </a:r>
            <a:r>
              <a:rPr lang="en-US" altLang="en-US" i="1" dirty="0"/>
              <a:t> p</a:t>
            </a:r>
            <a:r>
              <a:rPr lang="en-US" altLang="en-US" i="1" baseline="-25000" dirty="0"/>
              <a:t>1</a:t>
            </a:r>
            <a:r>
              <a:rPr lang="en-US" altLang="en-US" dirty="0"/>
              <a:t> is an index into the outer page table, and </a:t>
            </a:r>
            <a:r>
              <a:rPr lang="en-US" altLang="en-US" i="1" dirty="0"/>
              <a:t>p</a:t>
            </a:r>
            <a:r>
              <a:rPr lang="en-US" altLang="en-US" i="1" baseline="-25000" dirty="0"/>
              <a:t>2</a:t>
            </a:r>
            <a:r>
              <a:rPr lang="en-US" altLang="en-US" dirty="0"/>
              <a:t> is the displacement within the page of the inner page table</a:t>
            </a:r>
          </a:p>
          <a:p>
            <a:pPr>
              <a:lnSpc>
                <a:spcPct val="90000"/>
              </a:lnSpc>
            </a:pPr>
            <a:r>
              <a:rPr lang="en-US" altLang="en-US" dirty="0"/>
              <a:t>Known as </a:t>
            </a:r>
            <a:r>
              <a:rPr lang="en-US" altLang="en-US" b="1" dirty="0">
                <a:solidFill>
                  <a:srgbClr val="006699"/>
                </a:solidFill>
                <a:latin typeface="+mj-lt"/>
              </a:rPr>
              <a:t>forward-mapped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p>
        </p:txBody>
      </p:sp>
      <p:pic>
        <p:nvPicPr>
          <p:cNvPr id="44036" name="Picture 5" descr="W:\os-book\OS10\slide-dir\os-figures\in-9_3.jpg">
            <a:extLst>
              <a:ext uri="{FF2B5EF4-FFF2-40B4-BE49-F238E27FC236}">
                <a16:creationId xmlns:a16="http://schemas.microsoft.com/office/drawing/2014/main" id="{E5597039-CFAE-4A07-A550-C966E8BFE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5" y="4032250"/>
            <a:ext cx="4090988"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a:extLst>
              <a:ext uri="{FF2B5EF4-FFF2-40B4-BE49-F238E27FC236}">
                <a16:creationId xmlns:a16="http://schemas.microsoft.com/office/drawing/2014/main" id="{C333A82E-F8D0-4475-A297-B096B84CAA45}"/>
              </a:ext>
            </a:extLst>
          </p:cNvPr>
          <p:cNvSpPr>
            <a:spLocks noGrp="1" noChangeArrowheads="1"/>
          </p:cNvSpPr>
          <p:nvPr>
            <p:ph type="title"/>
          </p:nvPr>
        </p:nvSpPr>
        <p:spPr>
          <a:xfrm>
            <a:off x="2652714" y="236380"/>
            <a:ext cx="7558087" cy="576263"/>
          </a:xfrm>
        </p:spPr>
        <p:txBody>
          <a:bodyPr/>
          <a:lstStyle/>
          <a:p>
            <a:pPr eaLnBrk="1" hangingPunct="1"/>
            <a:r>
              <a:rPr lang="en-US" altLang="en-US" dirty="0"/>
              <a:t>Address-Translation Scheme</a:t>
            </a:r>
            <a:endParaRPr lang="en-US" altLang="en-US" sz="2400" dirty="0"/>
          </a:p>
        </p:txBody>
      </p:sp>
      <p:pic>
        <p:nvPicPr>
          <p:cNvPr id="45059" name="Picture 1035">
            <a:extLst>
              <a:ext uri="{FF2B5EF4-FFF2-40B4-BE49-F238E27FC236}">
                <a16:creationId xmlns:a16="http://schemas.microsoft.com/office/drawing/2014/main" id="{13CF1B26-59FC-4992-8FE3-5FA6738A0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014" y="1258889"/>
            <a:ext cx="6389687" cy="269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8A0137AD-9BFB-4AF6-88F4-0341356C952B}"/>
              </a:ext>
            </a:extLst>
          </p:cNvPr>
          <p:cNvSpPr>
            <a:spLocks noGrp="1"/>
          </p:cNvSpPr>
          <p:nvPr>
            <p:ph type="title"/>
          </p:nvPr>
        </p:nvSpPr>
        <p:spPr>
          <a:xfrm>
            <a:off x="2060575" y="155805"/>
            <a:ext cx="8229600" cy="576262"/>
          </a:xfrm>
        </p:spPr>
        <p:txBody>
          <a:bodyPr/>
          <a:lstStyle/>
          <a:p>
            <a:r>
              <a:rPr lang="en-US" altLang="en-US" dirty="0"/>
              <a:t>64-bit Logical Address Space</a:t>
            </a:r>
          </a:p>
        </p:txBody>
      </p:sp>
      <p:sp>
        <p:nvSpPr>
          <p:cNvPr id="53251" name="Content Placeholder 2">
            <a:extLst>
              <a:ext uri="{FF2B5EF4-FFF2-40B4-BE49-F238E27FC236}">
                <a16:creationId xmlns:a16="http://schemas.microsoft.com/office/drawing/2014/main" id="{6995B49D-2FA5-4651-BAD7-7BD98CB71E8C}"/>
              </a:ext>
            </a:extLst>
          </p:cNvPr>
          <p:cNvSpPr>
            <a:spLocks noGrp="1"/>
          </p:cNvSpPr>
          <p:nvPr>
            <p:ph idx="1"/>
          </p:nvPr>
        </p:nvSpPr>
        <p:spPr>
          <a:xfrm>
            <a:off x="2399685" y="1130300"/>
            <a:ext cx="7596512" cy="5087938"/>
          </a:xfrm>
        </p:spPr>
        <p:txBody>
          <a:bodyPr/>
          <a:lstStyle/>
          <a:p>
            <a:pPr>
              <a:defRPr/>
            </a:pPr>
            <a:r>
              <a:rPr lang="en-US" altLang="en-US" dirty="0"/>
              <a:t>Even two-level paging scheme not sufficient</a:t>
            </a:r>
          </a:p>
          <a:p>
            <a:pPr>
              <a:defRPr/>
            </a:pPr>
            <a:r>
              <a:rPr lang="en-US" altLang="en-US" dirty="0"/>
              <a:t>If page size is 4 KB (2</a:t>
            </a:r>
            <a:r>
              <a:rPr lang="en-US" altLang="en-US" baseline="30000" dirty="0"/>
              <a:t>12</a:t>
            </a:r>
            <a:r>
              <a:rPr lang="en-US" altLang="en-US" dirty="0"/>
              <a:t>)</a:t>
            </a:r>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inner page tables could be 2</a:t>
            </a:r>
            <a:r>
              <a:rPr lang="en-US" altLang="en-US" baseline="30000" dirty="0"/>
              <a:t>10</a:t>
            </a:r>
            <a:r>
              <a:rPr lang="en-US" altLang="en-US" dirty="0"/>
              <a:t> 4-byte entries</a:t>
            </a:r>
          </a:p>
          <a:p>
            <a:pPr lvl="1">
              <a:defRPr/>
            </a:pPr>
            <a:r>
              <a:rPr lang="en-US" altLang="en-US" dirty="0"/>
              <a:t>Address would look like</a:t>
            </a:r>
          </a:p>
          <a:p>
            <a:pPr lvl="1">
              <a:defRPr/>
            </a:pPr>
            <a:endParaRPr lang="en-US" altLang="en-US" dirty="0"/>
          </a:p>
          <a:p>
            <a:pPr lvl="1">
              <a:defRPr/>
            </a:pPr>
            <a:endParaRPr lang="en-US" altLang="en-US" dirty="0"/>
          </a:p>
          <a:p>
            <a:pPr marL="457200" lvl="1" indent="0">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r>
              <a:rPr lang="en-US" altLang="en-US" dirty="0"/>
              <a:t>One solution is to add a 2</a:t>
            </a:r>
            <a:r>
              <a:rPr lang="en-US" altLang="en-US" baseline="30000" dirty="0"/>
              <a:t>nd</a:t>
            </a:r>
            <a:r>
              <a:rPr lang="en-US" altLang="en-US" dirty="0"/>
              <a:t> outer page table</a:t>
            </a:r>
          </a:p>
          <a:p>
            <a:pPr lvl="1">
              <a:defRPr/>
            </a:pPr>
            <a:r>
              <a:rPr lang="en-US" altLang="en-US" dirty="0"/>
              <a:t>But in the following example the 2</a:t>
            </a:r>
            <a:r>
              <a:rPr lang="en-US" altLang="en-US" baseline="30000" dirty="0"/>
              <a:t>nd</a:t>
            </a:r>
            <a:r>
              <a:rPr lang="en-US" altLang="en-US" dirty="0"/>
              <a:t> outer page table is still 2</a:t>
            </a:r>
            <a:r>
              <a:rPr lang="en-US" altLang="en-US" baseline="30000" dirty="0"/>
              <a:t>34</a:t>
            </a:r>
            <a:r>
              <a:rPr lang="en-US" altLang="en-US" dirty="0"/>
              <a:t> bytes in size</a:t>
            </a:r>
          </a:p>
          <a:p>
            <a:pPr lvl="2">
              <a:defRPr/>
            </a:pPr>
            <a:r>
              <a:rPr lang="en-US" altLang="en-US" dirty="0"/>
              <a:t>And possibly 4 memory access to get to one physical memory location</a:t>
            </a:r>
          </a:p>
          <a:p>
            <a:pPr lvl="1">
              <a:defRPr/>
            </a:pPr>
            <a:endParaRPr lang="en-US" altLang="en-US" dirty="0"/>
          </a:p>
        </p:txBody>
      </p:sp>
      <p:pic>
        <p:nvPicPr>
          <p:cNvPr id="46084" name="Picture 5" descr="W:\os-book\OS10\slide-dir\os-figures\in-9_5.jpg">
            <a:extLst>
              <a:ext uri="{FF2B5EF4-FFF2-40B4-BE49-F238E27FC236}">
                <a16:creationId xmlns:a16="http://schemas.microsoft.com/office/drawing/2014/main" id="{F2F6A35A-E5D7-44DA-A8DD-7A4A4C040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3176589"/>
            <a:ext cx="3719512"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2487614"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2449514"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3200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E72B140-73C1-45D7-A700-AF2CED785759}"/>
              </a:ext>
            </a:extLst>
          </p:cNvPr>
          <p:cNvSpPr>
            <a:spLocks noGrp="1" noChangeArrowheads="1"/>
          </p:cNvSpPr>
          <p:nvPr>
            <p:ph type="title"/>
          </p:nvPr>
        </p:nvSpPr>
        <p:spPr>
          <a:xfrm>
            <a:off x="2389188" y="144075"/>
            <a:ext cx="7821612" cy="576262"/>
          </a:xfrm>
        </p:spPr>
        <p:txBody>
          <a:bodyPr/>
          <a:lstStyle/>
          <a:p>
            <a:pPr eaLnBrk="1" hangingPunct="1"/>
            <a:r>
              <a:rPr lang="en-US" altLang="en-US" dirty="0"/>
              <a:t>Three-level Paging Scheme</a:t>
            </a:r>
          </a:p>
        </p:txBody>
      </p:sp>
      <p:pic>
        <p:nvPicPr>
          <p:cNvPr id="47107" name="Picture 6">
            <a:extLst>
              <a:ext uri="{FF2B5EF4-FFF2-40B4-BE49-F238E27FC236}">
                <a16:creationId xmlns:a16="http://schemas.microsoft.com/office/drawing/2014/main" id="{7E3EC9BD-BFCB-4762-8CAD-CDA7B8856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1" y="1293813"/>
            <a:ext cx="5241925"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7">
            <a:extLst>
              <a:ext uri="{FF2B5EF4-FFF2-40B4-BE49-F238E27FC236}">
                <a16:creationId xmlns:a16="http://schemas.microsoft.com/office/drawing/2014/main" id="{0A0D3728-9A51-44F1-B179-28CC3F552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400" y="3130550"/>
            <a:ext cx="5486400" cy="1062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861803E-D597-4AFE-86BA-0284614A63EB}"/>
              </a:ext>
            </a:extLst>
          </p:cNvPr>
          <p:cNvSpPr>
            <a:spLocks noGrp="1" noChangeArrowheads="1"/>
          </p:cNvSpPr>
          <p:nvPr>
            <p:ph type="title"/>
          </p:nvPr>
        </p:nvSpPr>
        <p:spPr>
          <a:xfrm>
            <a:off x="2370138" y="222674"/>
            <a:ext cx="7840662" cy="576262"/>
          </a:xfrm>
        </p:spPr>
        <p:txBody>
          <a:bodyPr/>
          <a:lstStyle/>
          <a:p>
            <a:pPr eaLnBrk="1" hangingPunct="1"/>
            <a:r>
              <a:rPr lang="en-US" altLang="en-US" dirty="0"/>
              <a:t>Hashed Page Tables</a:t>
            </a:r>
          </a:p>
        </p:txBody>
      </p:sp>
      <p:sp>
        <p:nvSpPr>
          <p:cNvPr id="48131" name="Rectangle 3">
            <a:extLst>
              <a:ext uri="{FF2B5EF4-FFF2-40B4-BE49-F238E27FC236}">
                <a16:creationId xmlns:a16="http://schemas.microsoft.com/office/drawing/2014/main" id="{48CD62E4-797E-49CD-97C9-0D732152E634}"/>
              </a:ext>
            </a:extLst>
          </p:cNvPr>
          <p:cNvSpPr>
            <a:spLocks noGrp="1" noChangeArrowheads="1"/>
          </p:cNvSpPr>
          <p:nvPr>
            <p:ph type="body" idx="1"/>
          </p:nvPr>
        </p:nvSpPr>
        <p:spPr>
          <a:xfrm>
            <a:off x="2427288" y="1141413"/>
            <a:ext cx="7626350" cy="4722812"/>
          </a:xfrm>
        </p:spPr>
        <p:txBody>
          <a:bodyPr/>
          <a:lstStyle/>
          <a:p>
            <a:r>
              <a:rPr lang="en-US" altLang="en-US" dirty="0"/>
              <a:t>Common in address spaces &gt; 32 bits</a:t>
            </a:r>
          </a:p>
          <a:p>
            <a:r>
              <a:rPr lang="en-US" altLang="en-US" dirty="0"/>
              <a:t>The virtual page number is hashed into a page table</a:t>
            </a:r>
          </a:p>
          <a:p>
            <a:pPr lvl="1"/>
            <a:r>
              <a:rPr lang="en-US" altLang="en-US" dirty="0"/>
              <a:t>This page table contains a chain of elements hashing to the same location</a:t>
            </a:r>
          </a:p>
          <a:p>
            <a:r>
              <a:rPr lang="en-US" altLang="en-US" dirty="0"/>
              <a:t>Each element contains (1) the virtual page number (2) the value of the mapped page frame (3) a pointer to the next element</a:t>
            </a:r>
          </a:p>
          <a:p>
            <a:r>
              <a:rPr lang="en-US" altLang="en-US" dirty="0"/>
              <a:t>Virtual page numbers are compared in this chain searching for a match</a:t>
            </a:r>
          </a:p>
          <a:p>
            <a:pPr lvl="1"/>
            <a:r>
              <a:rPr lang="en-US" altLang="en-US" dirty="0"/>
              <a:t>If a match is found, the corresponding physical frame is extracted</a:t>
            </a:r>
          </a:p>
          <a:p>
            <a:r>
              <a:rPr lang="en-US" altLang="en-US" dirty="0"/>
              <a:t>Variation for 64-bit addresses is </a:t>
            </a:r>
            <a:r>
              <a:rPr lang="en-US" altLang="en-US" b="1" dirty="0">
                <a:solidFill>
                  <a:srgbClr val="006699"/>
                </a:solidFill>
                <a:latin typeface="+mj-lt"/>
              </a:rPr>
              <a:t>clustered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tables</a:t>
            </a:r>
          </a:p>
          <a:p>
            <a:pPr lvl="1"/>
            <a:r>
              <a:rPr lang="en-US" altLang="en-US" dirty="0"/>
              <a:t>Similar to hashed but each entry refers to several pages (such as 16) rather than 1</a:t>
            </a:r>
          </a:p>
          <a:p>
            <a:pPr lvl="1"/>
            <a:r>
              <a:rPr lang="en-US" altLang="en-US" dirty="0"/>
              <a:t>Especially useful for </a:t>
            </a:r>
            <a:r>
              <a:rPr lang="en-US" altLang="en-US" b="1" dirty="0">
                <a:solidFill>
                  <a:srgbClr val="006699"/>
                </a:solidFill>
                <a:latin typeface="+mj-lt"/>
              </a:rPr>
              <a:t>sparse</a:t>
            </a:r>
            <a:r>
              <a:rPr lang="en-US" altLang="en-US" dirty="0"/>
              <a:t> address spaces (where memory references are non-contiguous and scattered) </a:t>
            </a: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A6FA55B-1C89-4FAF-8777-9EF53CBB92B5}"/>
              </a:ext>
            </a:extLst>
          </p:cNvPr>
          <p:cNvSpPr>
            <a:spLocks noGrp="1" noChangeArrowheads="1"/>
          </p:cNvSpPr>
          <p:nvPr>
            <p:ph type="title"/>
          </p:nvPr>
        </p:nvSpPr>
        <p:spPr>
          <a:xfrm>
            <a:off x="1981200" y="236380"/>
            <a:ext cx="8229600" cy="576263"/>
          </a:xfrm>
        </p:spPr>
        <p:txBody>
          <a:bodyPr/>
          <a:lstStyle/>
          <a:p>
            <a:pPr eaLnBrk="1" hangingPunct="1"/>
            <a:r>
              <a:rPr lang="en-US" altLang="en-US" dirty="0"/>
              <a:t>Hashed Page Table</a:t>
            </a:r>
            <a:endParaRPr lang="en-US" altLang="en-US" sz="2400" dirty="0"/>
          </a:p>
        </p:txBody>
      </p:sp>
      <p:pic>
        <p:nvPicPr>
          <p:cNvPr id="49155" name="Picture 6">
            <a:extLst>
              <a:ext uri="{FF2B5EF4-FFF2-40B4-BE49-F238E27FC236}">
                <a16:creationId xmlns:a16="http://schemas.microsoft.com/office/drawing/2014/main" id="{D2F7DD6F-2A50-4270-B701-86EE15BF7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8" y="1274764"/>
            <a:ext cx="6616700" cy="381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C2EE1F7-80AE-4AE9-B1C5-B0DAB9FC6228}"/>
              </a:ext>
            </a:extLst>
          </p:cNvPr>
          <p:cNvSpPr>
            <a:spLocks noGrp="1" noChangeArrowheads="1"/>
          </p:cNvSpPr>
          <p:nvPr>
            <p:ph type="title"/>
          </p:nvPr>
        </p:nvSpPr>
        <p:spPr>
          <a:xfrm>
            <a:off x="1981200" y="227049"/>
            <a:ext cx="8229600" cy="576263"/>
          </a:xfrm>
        </p:spPr>
        <p:txBody>
          <a:bodyPr/>
          <a:lstStyle/>
          <a:p>
            <a:pPr eaLnBrk="1" hangingPunct="1"/>
            <a:r>
              <a:rPr lang="en-US" altLang="en-US" dirty="0"/>
              <a:t>Inverted Page Table</a:t>
            </a:r>
          </a:p>
        </p:txBody>
      </p:sp>
      <p:sp>
        <p:nvSpPr>
          <p:cNvPr id="50179" name="Rectangle 3">
            <a:extLst>
              <a:ext uri="{FF2B5EF4-FFF2-40B4-BE49-F238E27FC236}">
                <a16:creationId xmlns:a16="http://schemas.microsoft.com/office/drawing/2014/main" id="{A433C570-E431-49CB-92BC-66AFF909B51E}"/>
              </a:ext>
            </a:extLst>
          </p:cNvPr>
          <p:cNvSpPr>
            <a:spLocks noGrp="1" noChangeArrowheads="1"/>
          </p:cNvSpPr>
          <p:nvPr>
            <p:ph type="body" idx="1"/>
          </p:nvPr>
        </p:nvSpPr>
        <p:spPr>
          <a:xfrm>
            <a:off x="2363756" y="1152526"/>
            <a:ext cx="7697755" cy="4792663"/>
          </a:xfrm>
        </p:spPr>
        <p:txBody>
          <a:bodyPr/>
          <a:lstStyle/>
          <a:p>
            <a:r>
              <a:rPr lang="en-US" altLang="en-US" dirty="0"/>
              <a:t>Rather than each process having a page table and keeping track of all possible logical pages, track all physical pages</a:t>
            </a:r>
          </a:p>
          <a:p>
            <a:r>
              <a:rPr lang="en-US" altLang="en-US" dirty="0"/>
              <a:t>One entry for each real page of memory</a:t>
            </a:r>
          </a:p>
          <a:p>
            <a:r>
              <a:rPr lang="en-US" altLang="en-US" dirty="0"/>
              <a:t>Entry consists of the virtual address of the page stored in that real memory location, with information about the process that owns that page</a:t>
            </a:r>
          </a:p>
          <a:p>
            <a:r>
              <a:rPr lang="en-US" altLang="en-US" dirty="0"/>
              <a:t>Decreases memory needed to store each page table, but increases time needed to search the table when a page reference occurs</a:t>
            </a:r>
          </a:p>
          <a:p>
            <a:r>
              <a:rPr lang="en-US" altLang="en-US" dirty="0"/>
              <a:t>Use hash table to limit the search to one — or at most a few — page-table entries</a:t>
            </a:r>
          </a:p>
          <a:p>
            <a:pPr lvl="1"/>
            <a:r>
              <a:rPr lang="en-US" altLang="en-US" dirty="0"/>
              <a:t>TLB can accelerate access</a:t>
            </a:r>
          </a:p>
          <a:p>
            <a:r>
              <a:rPr lang="en-US" altLang="en-US" dirty="0"/>
              <a:t>But how to implement shared memory?</a:t>
            </a:r>
          </a:p>
          <a:p>
            <a:pPr lvl="1"/>
            <a:r>
              <a:rPr lang="en-US" altLang="en-US" dirty="0"/>
              <a:t>One mapping of a virtual address to the shared physical address</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9CA5047-53DC-42C0-8BA2-9A66CB1D12EB}"/>
              </a:ext>
            </a:extLst>
          </p:cNvPr>
          <p:cNvSpPr>
            <a:spLocks noGrp="1" noChangeArrowheads="1"/>
          </p:cNvSpPr>
          <p:nvPr>
            <p:ph type="title"/>
          </p:nvPr>
        </p:nvSpPr>
        <p:spPr>
          <a:xfrm>
            <a:off x="2482850" y="238549"/>
            <a:ext cx="7791450" cy="576262"/>
          </a:xfrm>
        </p:spPr>
        <p:txBody>
          <a:bodyPr/>
          <a:lstStyle/>
          <a:p>
            <a:pPr eaLnBrk="1" hangingPunct="1"/>
            <a:r>
              <a:rPr lang="en-US" altLang="en-US" dirty="0"/>
              <a:t>Inverted Page Table Architecture</a:t>
            </a:r>
            <a:endParaRPr lang="en-US" altLang="en-US" sz="2400" dirty="0"/>
          </a:p>
        </p:txBody>
      </p:sp>
      <p:pic>
        <p:nvPicPr>
          <p:cNvPr id="51203" name="Picture 6">
            <a:extLst>
              <a:ext uri="{FF2B5EF4-FFF2-40B4-BE49-F238E27FC236}">
                <a16:creationId xmlns:a16="http://schemas.microsoft.com/office/drawing/2014/main" id="{CD658555-7800-4FD5-8FAB-B83171CC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675" y="1274763"/>
            <a:ext cx="6057900" cy="418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B640008-8A0F-4095-A1E5-C46DAA379D9F}"/>
              </a:ext>
            </a:extLst>
          </p:cNvPr>
          <p:cNvSpPr>
            <a:spLocks noGrp="1" noChangeArrowheads="1"/>
          </p:cNvSpPr>
          <p:nvPr>
            <p:ph type="title"/>
          </p:nvPr>
        </p:nvSpPr>
        <p:spPr>
          <a:xfrm>
            <a:off x="2254250" y="235762"/>
            <a:ext cx="7956550" cy="576262"/>
          </a:xfrm>
        </p:spPr>
        <p:txBody>
          <a:bodyPr/>
          <a:lstStyle/>
          <a:p>
            <a:pPr eaLnBrk="1" hangingPunct="1"/>
            <a:r>
              <a:rPr lang="en-US" altLang="en-US" dirty="0"/>
              <a:t>Oracle SPARC Solaris</a:t>
            </a:r>
          </a:p>
        </p:txBody>
      </p:sp>
      <p:sp>
        <p:nvSpPr>
          <p:cNvPr id="52227" name="Rectangle 3">
            <a:extLst>
              <a:ext uri="{FF2B5EF4-FFF2-40B4-BE49-F238E27FC236}">
                <a16:creationId xmlns:a16="http://schemas.microsoft.com/office/drawing/2014/main" id="{5135B7B9-6301-4A12-B99C-26450427112F}"/>
              </a:ext>
            </a:extLst>
          </p:cNvPr>
          <p:cNvSpPr>
            <a:spLocks noGrp="1" noChangeArrowheads="1"/>
          </p:cNvSpPr>
          <p:nvPr>
            <p:ph type="body" idx="1"/>
          </p:nvPr>
        </p:nvSpPr>
        <p:spPr>
          <a:xfrm>
            <a:off x="2326433" y="1035050"/>
            <a:ext cx="7679094" cy="5062538"/>
          </a:xfrm>
        </p:spPr>
        <p:txBody>
          <a:bodyPr/>
          <a:lstStyle/>
          <a:p>
            <a:r>
              <a:rPr lang="en-US" altLang="en-US" dirty="0"/>
              <a:t>Consider modern, 64-bit operating system example with tightly integrated HW</a:t>
            </a:r>
          </a:p>
          <a:p>
            <a:pPr lvl="1"/>
            <a:r>
              <a:rPr lang="en-US" altLang="en-US" dirty="0"/>
              <a:t>Goals are efficiency, low overhead</a:t>
            </a:r>
          </a:p>
          <a:p>
            <a:r>
              <a:rPr lang="en-US" altLang="en-US" dirty="0"/>
              <a:t>Based on hashing, but more complex</a:t>
            </a:r>
          </a:p>
          <a:p>
            <a:r>
              <a:rPr lang="en-US" altLang="en-US" dirty="0"/>
              <a:t>Two hash tables</a:t>
            </a:r>
          </a:p>
          <a:p>
            <a:pPr lvl="1"/>
            <a:r>
              <a:rPr lang="en-US" altLang="en-US" dirty="0"/>
              <a:t>One kernel and one for all user processes</a:t>
            </a:r>
          </a:p>
          <a:p>
            <a:pPr lvl="1"/>
            <a:r>
              <a:rPr lang="en-US" altLang="en-US" dirty="0"/>
              <a:t>Each maps memory addresses from virtual to physical memory</a:t>
            </a:r>
          </a:p>
          <a:p>
            <a:pPr lvl="1"/>
            <a:r>
              <a:rPr lang="en-US" altLang="en-US" dirty="0"/>
              <a:t>Each entry represents a contiguous area of mapped virtual memory,</a:t>
            </a:r>
          </a:p>
          <a:p>
            <a:pPr lvl="2"/>
            <a:r>
              <a:rPr lang="en-US" altLang="en-US" dirty="0"/>
              <a:t>More efficient than having a separate hash-table entry for each page</a:t>
            </a:r>
          </a:p>
          <a:p>
            <a:pPr lvl="1"/>
            <a:r>
              <a:rPr lang="en-US" altLang="en-US" dirty="0"/>
              <a:t>Each entry has  base address and  span (indicating the number of pages the entry represents)</a:t>
            </a:r>
          </a:p>
          <a:p>
            <a:endParaRPr lang="en-US" altLang="en-US" sz="1400"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894A6E0-2CAC-4979-BD85-249A83CF4CA1}"/>
              </a:ext>
            </a:extLst>
          </p:cNvPr>
          <p:cNvSpPr>
            <a:spLocks noGrp="1" noChangeArrowheads="1"/>
          </p:cNvSpPr>
          <p:nvPr>
            <p:ph type="title"/>
          </p:nvPr>
        </p:nvSpPr>
        <p:spPr>
          <a:xfrm>
            <a:off x="2286000" y="235762"/>
            <a:ext cx="7956550" cy="576262"/>
          </a:xfrm>
        </p:spPr>
        <p:txBody>
          <a:bodyPr/>
          <a:lstStyle/>
          <a:p>
            <a:pPr eaLnBrk="1" hangingPunct="1"/>
            <a:r>
              <a:rPr lang="en-US" altLang="en-US" dirty="0"/>
              <a:t>Oracle SPARC Solaris (Cont.)</a:t>
            </a:r>
          </a:p>
        </p:txBody>
      </p:sp>
      <p:sp>
        <p:nvSpPr>
          <p:cNvPr id="53251" name="Rectangle 3">
            <a:extLst>
              <a:ext uri="{FF2B5EF4-FFF2-40B4-BE49-F238E27FC236}">
                <a16:creationId xmlns:a16="http://schemas.microsoft.com/office/drawing/2014/main" id="{AACE2AFC-0A3F-4D7B-9F31-60AAF284E684}"/>
              </a:ext>
            </a:extLst>
          </p:cNvPr>
          <p:cNvSpPr>
            <a:spLocks noGrp="1" noChangeArrowheads="1"/>
          </p:cNvSpPr>
          <p:nvPr>
            <p:ph type="body" idx="1"/>
          </p:nvPr>
        </p:nvSpPr>
        <p:spPr>
          <a:xfrm>
            <a:off x="2354425" y="1096964"/>
            <a:ext cx="7665876" cy="5062537"/>
          </a:xfrm>
        </p:spPr>
        <p:txBody>
          <a:bodyPr/>
          <a:lstStyle/>
          <a:p>
            <a:r>
              <a:rPr lang="en-US" altLang="en-US" dirty="0"/>
              <a:t>TLB holds translation table entries (TTEs) for fast hardware lookups</a:t>
            </a:r>
          </a:p>
          <a:p>
            <a:pPr lvl="1"/>
            <a:r>
              <a:rPr lang="en-US" altLang="en-US" dirty="0"/>
              <a:t>A cache of TTEs reside in a translation storage buffer (TSB)</a:t>
            </a:r>
          </a:p>
          <a:p>
            <a:pPr lvl="2"/>
            <a:r>
              <a:rPr lang="en-US" altLang="en-US" dirty="0"/>
              <a:t>Includes an entry per recently accessed page</a:t>
            </a:r>
          </a:p>
          <a:p>
            <a:r>
              <a:rPr lang="en-US" altLang="en-US" dirty="0"/>
              <a:t>Virtual address reference causes TLB search </a:t>
            </a:r>
          </a:p>
          <a:p>
            <a:pPr lvl="1"/>
            <a:r>
              <a:rPr lang="en-US" altLang="en-US" dirty="0"/>
              <a:t>If miss, hardware walks the in-memory TSB looking for the TTE corresponding to the address</a:t>
            </a:r>
          </a:p>
          <a:p>
            <a:pPr lvl="2"/>
            <a:r>
              <a:rPr lang="en-US" altLang="en-US" dirty="0"/>
              <a:t>If match found, the CPU copies the TSB entry into the TLB and translation completes</a:t>
            </a:r>
          </a:p>
          <a:p>
            <a:pPr lvl="2"/>
            <a:r>
              <a:rPr lang="en-US" altLang="en-US" dirty="0"/>
              <a:t>If no match found, kernel interrupted to search the hash table</a:t>
            </a:r>
          </a:p>
          <a:p>
            <a:pPr lvl="3"/>
            <a:r>
              <a:rPr lang="en-US" altLang="en-US" dirty="0"/>
              <a:t>The kernel then creates a TTE from the appropriate hash table and stores it in the TSB, Interrupt handler returns control to the MMU, which completes the address translation. </a:t>
            </a:r>
          </a:p>
          <a:p>
            <a:endParaRPr lang="en-US" altLang="en-US"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0D2ACB3-978E-4C92-8147-5A9751FD5084}"/>
              </a:ext>
            </a:extLst>
          </p:cNvPr>
          <p:cNvSpPr>
            <a:spLocks noGrp="1" noChangeArrowheads="1"/>
          </p:cNvSpPr>
          <p:nvPr>
            <p:ph type="title"/>
          </p:nvPr>
        </p:nvSpPr>
        <p:spPr>
          <a:xfrm>
            <a:off x="2012950" y="231035"/>
            <a:ext cx="8229600" cy="576262"/>
          </a:xfrm>
        </p:spPr>
        <p:txBody>
          <a:bodyPr/>
          <a:lstStyle/>
          <a:p>
            <a:pPr eaLnBrk="1" hangingPunct="1"/>
            <a:r>
              <a:rPr lang="en-US" altLang="en-US" dirty="0"/>
              <a:t>Swapping</a:t>
            </a:r>
          </a:p>
        </p:txBody>
      </p:sp>
      <p:sp>
        <p:nvSpPr>
          <p:cNvPr id="54275" name="Rectangle 3">
            <a:extLst>
              <a:ext uri="{FF2B5EF4-FFF2-40B4-BE49-F238E27FC236}">
                <a16:creationId xmlns:a16="http://schemas.microsoft.com/office/drawing/2014/main" id="{70D0E06F-7484-4112-A8C2-84609CEC1DF6}"/>
              </a:ext>
            </a:extLst>
          </p:cNvPr>
          <p:cNvSpPr>
            <a:spLocks noGrp="1" noChangeArrowheads="1"/>
          </p:cNvSpPr>
          <p:nvPr>
            <p:ph type="body" idx="1"/>
          </p:nvPr>
        </p:nvSpPr>
        <p:spPr>
          <a:xfrm>
            <a:off x="2373086" y="1122363"/>
            <a:ext cx="7679094" cy="5067300"/>
          </a:xfrm>
        </p:spPr>
        <p:txBody>
          <a:bodyPr/>
          <a:lstStyle/>
          <a:p>
            <a:r>
              <a:rPr lang="en-US" altLang="en-US" dirty="0"/>
              <a:t>A process can be </a:t>
            </a:r>
            <a:r>
              <a:rPr lang="en-US" altLang="en-US" b="1" dirty="0">
                <a:solidFill>
                  <a:srgbClr val="006699"/>
                </a:solidFill>
                <a:latin typeface="+mj-lt"/>
              </a:rPr>
              <a:t>swapped</a:t>
            </a:r>
            <a:r>
              <a:rPr lang="en-US" altLang="en-US" dirty="0"/>
              <a:t> temporarily out of memory to a backing store, and then brought </a:t>
            </a:r>
            <a:r>
              <a:rPr lang="en-US" altLang="en-US" b="1" dirty="0">
                <a:solidFill>
                  <a:srgbClr val="006699"/>
                </a:solidFill>
                <a:latin typeface="+mj-lt"/>
              </a:rPr>
              <a:t>back</a:t>
            </a:r>
            <a:r>
              <a:rPr lang="en-US" altLang="en-US" dirty="0"/>
              <a:t> into memory for continued execution</a:t>
            </a:r>
          </a:p>
          <a:p>
            <a:pPr lvl="1"/>
            <a:r>
              <a:rPr lang="en-US" altLang="en-US" dirty="0"/>
              <a:t>Total physical memory space of processes can exceed physical memory</a:t>
            </a:r>
          </a:p>
          <a:p>
            <a:r>
              <a:rPr lang="en-US" altLang="en-US" b="1" dirty="0">
                <a:solidFill>
                  <a:srgbClr val="006699"/>
                </a:solidFill>
                <a:latin typeface="+mj-lt"/>
              </a:rPr>
              <a:t>Backing</a:t>
            </a:r>
            <a:r>
              <a:rPr lang="en-US" altLang="en-US" b="1" dirty="0">
                <a:solidFill>
                  <a:srgbClr val="3366FF"/>
                </a:solidFill>
              </a:rPr>
              <a:t> </a:t>
            </a:r>
            <a:r>
              <a:rPr lang="en-US" altLang="en-US" b="1" dirty="0">
                <a:solidFill>
                  <a:srgbClr val="006699"/>
                </a:solidFill>
                <a:latin typeface="+mj-lt"/>
              </a:rPr>
              <a:t>store</a:t>
            </a:r>
            <a:r>
              <a:rPr lang="en-US" altLang="en-US" dirty="0">
                <a:solidFill>
                  <a:srgbClr val="3366FF"/>
                </a:solidFill>
              </a:rPr>
              <a:t> </a:t>
            </a:r>
            <a:r>
              <a:rPr lang="en-US" altLang="en-US" dirty="0"/>
              <a:t>– fast disk large enough to accommodate copies of all memory images for all users; must provide direct access to these memory images</a:t>
            </a:r>
          </a:p>
          <a:p>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out</a:t>
            </a:r>
            <a:r>
              <a:rPr lang="en-US" altLang="en-US" b="1" dirty="0">
                <a:solidFill>
                  <a:srgbClr val="3366FF"/>
                </a:solidFill>
              </a:rPr>
              <a:t>, </a:t>
            </a:r>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in</a:t>
            </a:r>
            <a:r>
              <a:rPr lang="en-US" altLang="en-US" dirty="0">
                <a:solidFill>
                  <a:srgbClr val="3366FF"/>
                </a:solidFill>
              </a:rPr>
              <a:t> </a:t>
            </a:r>
            <a:r>
              <a:rPr lang="en-US" altLang="en-US" dirty="0"/>
              <a:t>– swapping variant used for priority-based scheduling algorithms; lower-priority process is swapped out so higher-priority process can be loaded and executed</a:t>
            </a:r>
          </a:p>
          <a:p>
            <a:r>
              <a:rPr lang="en-US" altLang="en-US" dirty="0"/>
              <a:t>Major part of swap time is transfer time; total transfer time is directly proportional to the amount of memory swapped</a:t>
            </a:r>
          </a:p>
          <a:p>
            <a:r>
              <a:rPr lang="en-US" altLang="en-US" dirty="0"/>
              <a:t>System maintains a </a:t>
            </a:r>
            <a:r>
              <a:rPr lang="en-US" altLang="en-US" b="1" dirty="0">
                <a:solidFill>
                  <a:srgbClr val="006699"/>
                </a:solidFill>
                <a:latin typeface="+mj-lt"/>
              </a:rPr>
              <a:t>ready</a:t>
            </a:r>
            <a:r>
              <a:rPr lang="en-US" altLang="en-US" b="1" dirty="0">
                <a:solidFill>
                  <a:srgbClr val="3366FF"/>
                </a:solidFill>
              </a:rPr>
              <a:t> </a:t>
            </a:r>
            <a:r>
              <a:rPr lang="en-US" altLang="en-US" b="1" dirty="0">
                <a:solidFill>
                  <a:srgbClr val="006699"/>
                </a:solidFill>
                <a:latin typeface="+mj-lt"/>
              </a:rPr>
              <a:t>queue</a:t>
            </a:r>
            <a:r>
              <a:rPr lang="en-US" altLang="en-US" dirty="0">
                <a:solidFill>
                  <a:srgbClr val="3366FF"/>
                </a:solidFill>
              </a:rPr>
              <a:t> </a:t>
            </a:r>
            <a:r>
              <a:rPr lang="en-US" altLang="en-US" dirty="0"/>
              <a:t>of ready-to-run processes which have memory images on disk</a:t>
            </a: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BA59C4B-F6E7-4D32-835B-148AD82608A9}"/>
              </a:ext>
            </a:extLst>
          </p:cNvPr>
          <p:cNvSpPr>
            <a:spLocks noGrp="1" noChangeArrowheads="1"/>
          </p:cNvSpPr>
          <p:nvPr>
            <p:ph type="title"/>
          </p:nvPr>
        </p:nvSpPr>
        <p:spPr>
          <a:xfrm>
            <a:off x="2012950" y="238549"/>
            <a:ext cx="8229600" cy="576262"/>
          </a:xfrm>
        </p:spPr>
        <p:txBody>
          <a:bodyPr/>
          <a:lstStyle/>
          <a:p>
            <a:pPr eaLnBrk="1" hangingPunct="1"/>
            <a:r>
              <a:rPr lang="en-US" altLang="en-US" dirty="0"/>
              <a:t>Swapping (Cont.)</a:t>
            </a:r>
          </a:p>
        </p:txBody>
      </p:sp>
      <p:sp>
        <p:nvSpPr>
          <p:cNvPr id="55299" name="Rectangle 3">
            <a:extLst>
              <a:ext uri="{FF2B5EF4-FFF2-40B4-BE49-F238E27FC236}">
                <a16:creationId xmlns:a16="http://schemas.microsoft.com/office/drawing/2014/main" id="{4F0C41DA-0E38-48B2-8F80-9B1CA64B8125}"/>
              </a:ext>
            </a:extLst>
          </p:cNvPr>
          <p:cNvSpPr>
            <a:spLocks noGrp="1" noChangeArrowheads="1"/>
          </p:cNvSpPr>
          <p:nvPr>
            <p:ph type="body" idx="1"/>
          </p:nvPr>
        </p:nvSpPr>
        <p:spPr>
          <a:xfrm>
            <a:off x="2363755" y="1101725"/>
            <a:ext cx="7697755" cy="5067300"/>
          </a:xfrm>
        </p:spPr>
        <p:txBody>
          <a:bodyPr/>
          <a:lstStyle/>
          <a:p>
            <a:r>
              <a:rPr lang="en-US" altLang="en-US" dirty="0"/>
              <a:t>Does the swapped out process need to swap back in to same physical addresses?</a:t>
            </a:r>
          </a:p>
          <a:p>
            <a:r>
              <a:rPr lang="en-US" altLang="en-US" dirty="0"/>
              <a:t>Depends on address binding method</a:t>
            </a:r>
          </a:p>
          <a:p>
            <a:pPr lvl="1"/>
            <a:r>
              <a:rPr lang="en-US" altLang="en-US" dirty="0"/>
              <a:t>Plus consider pending I/O to / from process memory space</a:t>
            </a:r>
          </a:p>
          <a:p>
            <a:r>
              <a:rPr lang="en-US" altLang="en-US" dirty="0"/>
              <a:t>Modified versions of swapping are found on many systems (i.e., UNIX, Linux, and Windows)</a:t>
            </a:r>
          </a:p>
          <a:p>
            <a:pPr lvl="1"/>
            <a:r>
              <a:rPr lang="en-US" altLang="en-US" dirty="0"/>
              <a:t>Swapping normally disabled</a:t>
            </a:r>
          </a:p>
          <a:p>
            <a:pPr lvl="1"/>
            <a:r>
              <a:rPr lang="en-US" altLang="en-US" dirty="0"/>
              <a:t>Started if more than threshold amount of memory allocated</a:t>
            </a:r>
          </a:p>
          <a:p>
            <a:pPr lvl="1"/>
            <a:r>
              <a:rPr lang="en-US" altLang="en-US" dirty="0"/>
              <a:t>Disabled again once memory demand reduced below threshold</a:t>
            </a:r>
          </a:p>
          <a:p>
            <a:pPr>
              <a:buFont typeface="Monotype Sorts" pitchFamily="-84" charset="2"/>
              <a:buNone/>
            </a:pPr>
            <a:endParaRPr lang="en-US" altLang="en-US" sz="1400" dirty="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421CF3F-82BB-4386-898B-2EEB6506DDD6}"/>
              </a:ext>
            </a:extLst>
          </p:cNvPr>
          <p:cNvSpPr>
            <a:spLocks noGrp="1" noChangeArrowheads="1"/>
          </p:cNvSpPr>
          <p:nvPr>
            <p:ph type="title"/>
          </p:nvPr>
        </p:nvSpPr>
        <p:spPr>
          <a:xfrm>
            <a:off x="2341564" y="229218"/>
            <a:ext cx="7869237" cy="576262"/>
          </a:xfrm>
        </p:spPr>
        <p:txBody>
          <a:bodyPr/>
          <a:lstStyle/>
          <a:p>
            <a:pPr eaLnBrk="1" hangingPunct="1"/>
            <a:r>
              <a:rPr lang="en-US" altLang="en-US" dirty="0"/>
              <a:t>Schematic View of Swapping</a:t>
            </a:r>
            <a:endParaRPr lang="en-US" altLang="en-US" sz="2400" dirty="0"/>
          </a:p>
        </p:txBody>
      </p:sp>
      <p:pic>
        <p:nvPicPr>
          <p:cNvPr id="56323" name="Picture 4" descr="8">
            <a:extLst>
              <a:ext uri="{FF2B5EF4-FFF2-40B4-BE49-F238E27FC236}">
                <a16:creationId xmlns:a16="http://schemas.microsoft.com/office/drawing/2014/main" id="{0F3A3C22-04AE-4A1C-8813-C9697C3F0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13" y="1400176"/>
            <a:ext cx="5099050" cy="3814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2624139"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2330451" y="1233489"/>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2EDC249-C4AD-41C4-880C-E8A3ACCA383F}"/>
              </a:ext>
            </a:extLst>
          </p:cNvPr>
          <p:cNvSpPr>
            <a:spLocks noGrp="1"/>
          </p:cNvSpPr>
          <p:nvPr>
            <p:ph type="title"/>
          </p:nvPr>
        </p:nvSpPr>
        <p:spPr>
          <a:xfrm>
            <a:off x="2393951" y="241336"/>
            <a:ext cx="8037513" cy="576262"/>
          </a:xfrm>
        </p:spPr>
        <p:txBody>
          <a:bodyPr/>
          <a:lstStyle/>
          <a:p>
            <a:r>
              <a:rPr lang="en-US" altLang="en-US" sz="3000" dirty="0"/>
              <a:t>Context Switch Time including Swapping</a:t>
            </a:r>
          </a:p>
        </p:txBody>
      </p:sp>
      <p:sp>
        <p:nvSpPr>
          <p:cNvPr id="57347" name="Content Placeholder 2">
            <a:extLst>
              <a:ext uri="{FF2B5EF4-FFF2-40B4-BE49-F238E27FC236}">
                <a16:creationId xmlns:a16="http://schemas.microsoft.com/office/drawing/2014/main" id="{28066BB3-D576-4F4E-8D24-67AEA3D6A5EC}"/>
              </a:ext>
            </a:extLst>
          </p:cNvPr>
          <p:cNvSpPr>
            <a:spLocks noGrp="1"/>
          </p:cNvSpPr>
          <p:nvPr>
            <p:ph idx="1"/>
          </p:nvPr>
        </p:nvSpPr>
        <p:spPr>
          <a:xfrm>
            <a:off x="2393951" y="1112838"/>
            <a:ext cx="7686221" cy="4754562"/>
          </a:xfrm>
        </p:spPr>
        <p:txBody>
          <a:bodyPr/>
          <a:lstStyle/>
          <a:p>
            <a:r>
              <a:rPr lang="en-US" altLang="en-US" dirty="0"/>
              <a:t>If next processes to be put on CPU is not in memory, need to swap out a process and swap in target process</a:t>
            </a:r>
          </a:p>
          <a:p>
            <a:r>
              <a:rPr lang="en-US" altLang="en-US" dirty="0"/>
              <a:t>Context switch time can then be very high</a:t>
            </a:r>
          </a:p>
          <a:p>
            <a:r>
              <a:rPr lang="en-US" altLang="en-US" dirty="0"/>
              <a:t>100MB process swapping to hard disk with transfer rate of 50MB/sec</a:t>
            </a:r>
          </a:p>
          <a:p>
            <a:pPr lvl="1"/>
            <a:r>
              <a:rPr lang="en-US" altLang="en-US" dirty="0"/>
              <a:t>Swap out time of 2000 </a:t>
            </a:r>
            <a:r>
              <a:rPr lang="en-US" altLang="en-US" dirty="0" err="1"/>
              <a:t>ms</a:t>
            </a:r>
            <a:endParaRPr lang="en-US" altLang="en-US" dirty="0"/>
          </a:p>
          <a:p>
            <a:pPr lvl="1"/>
            <a:r>
              <a:rPr lang="en-US" altLang="en-US" dirty="0"/>
              <a:t>Plus swap in of same sized process</a:t>
            </a:r>
          </a:p>
          <a:p>
            <a:pPr lvl="1"/>
            <a:r>
              <a:rPr lang="en-US" altLang="en-US" dirty="0"/>
              <a:t>Total context switch swapping component time of 4000ms (4 seconds)</a:t>
            </a:r>
          </a:p>
          <a:p>
            <a:r>
              <a:rPr lang="en-US" altLang="en-US" dirty="0"/>
              <a:t>Can reduce if reduce size of memory swapped – by knowing how much memory really being used</a:t>
            </a:r>
          </a:p>
          <a:p>
            <a:pPr lvl="1"/>
            <a:r>
              <a:rPr lang="en-US" altLang="en-US" dirty="0"/>
              <a:t>System calls to inform OS of memory use via </a:t>
            </a:r>
            <a:r>
              <a:rPr lang="en-US" altLang="en-US" dirty="0" err="1">
                <a:latin typeface="Courier New" panose="02070309020205020404" pitchFamily="49" charset="0"/>
                <a:cs typeface="Courier New" panose="02070309020205020404" pitchFamily="49" charset="0"/>
              </a:rPr>
              <a:t>request_memory</a:t>
            </a:r>
            <a:r>
              <a:rPr lang="en-US" altLang="en-US" dirty="0">
                <a:latin typeface="Courier New" panose="02070309020205020404" pitchFamily="49" charset="0"/>
                <a:cs typeface="Courier New" panose="02070309020205020404" pitchFamily="49" charset="0"/>
              </a:rPr>
              <a:t>() </a:t>
            </a:r>
            <a:r>
              <a:rPr lang="en-US" altLang="en-US" dirty="0"/>
              <a:t>and </a:t>
            </a:r>
            <a:r>
              <a:rPr lang="en-US" altLang="en-US" dirty="0" err="1">
                <a:latin typeface="Courier New" panose="02070309020205020404" pitchFamily="49" charset="0"/>
                <a:cs typeface="Courier New" panose="02070309020205020404" pitchFamily="49" charset="0"/>
              </a:rPr>
              <a:t>release_memory</a:t>
            </a:r>
            <a:r>
              <a:rPr lang="en-US" altLang="en-US" dirty="0">
                <a:latin typeface="Courier New" panose="02070309020205020404" pitchFamily="49" charset="0"/>
                <a:cs typeface="Courier New" panose="02070309020205020404" pitchFamily="49" charset="0"/>
              </a:rPr>
              <a:t>()</a:t>
            </a: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BE6FCBF9-24F1-4406-894F-17942C5BC74D}"/>
              </a:ext>
            </a:extLst>
          </p:cNvPr>
          <p:cNvSpPr>
            <a:spLocks noGrp="1"/>
          </p:cNvSpPr>
          <p:nvPr>
            <p:ph type="title"/>
          </p:nvPr>
        </p:nvSpPr>
        <p:spPr>
          <a:xfrm>
            <a:off x="2570810" y="232005"/>
            <a:ext cx="7635875" cy="576262"/>
          </a:xfrm>
        </p:spPr>
        <p:txBody>
          <a:bodyPr/>
          <a:lstStyle/>
          <a:p>
            <a:r>
              <a:rPr lang="en-US" altLang="en-US" sz="2800" dirty="0"/>
              <a:t>Context Switch Time and Swapping (Cont.)</a:t>
            </a:r>
          </a:p>
        </p:txBody>
      </p:sp>
      <p:sp>
        <p:nvSpPr>
          <p:cNvPr id="58371" name="Content Placeholder 2">
            <a:extLst>
              <a:ext uri="{FF2B5EF4-FFF2-40B4-BE49-F238E27FC236}">
                <a16:creationId xmlns:a16="http://schemas.microsoft.com/office/drawing/2014/main" id="{24681AA8-7211-4633-A995-73D1EB5808C8}"/>
              </a:ext>
            </a:extLst>
          </p:cNvPr>
          <p:cNvSpPr>
            <a:spLocks noGrp="1"/>
          </p:cNvSpPr>
          <p:nvPr>
            <p:ph idx="1"/>
          </p:nvPr>
        </p:nvSpPr>
        <p:spPr>
          <a:xfrm>
            <a:off x="2345095" y="1160463"/>
            <a:ext cx="7635875" cy="4754562"/>
          </a:xfrm>
        </p:spPr>
        <p:txBody>
          <a:bodyPr/>
          <a:lstStyle/>
          <a:p>
            <a:r>
              <a:rPr lang="en-US" altLang="en-US" dirty="0"/>
              <a:t>Other constraints as well on swapping</a:t>
            </a:r>
          </a:p>
          <a:p>
            <a:pPr lvl="1"/>
            <a:r>
              <a:rPr lang="en-US" altLang="en-US" dirty="0"/>
              <a:t>Pending I/O – can’t swap out as I/O would occur to wrong process</a:t>
            </a:r>
          </a:p>
          <a:p>
            <a:pPr lvl="1"/>
            <a:r>
              <a:rPr lang="en-US" altLang="en-US" dirty="0"/>
              <a:t>Or always transfer I/O to kernel space, then to I/O device</a:t>
            </a:r>
          </a:p>
          <a:p>
            <a:pPr lvl="2"/>
            <a:r>
              <a:rPr lang="en-US" altLang="en-US" dirty="0"/>
              <a:t>Known as </a:t>
            </a:r>
            <a:r>
              <a:rPr lang="en-US" altLang="en-US" b="1" dirty="0">
                <a:solidFill>
                  <a:srgbClr val="006699"/>
                </a:solidFill>
                <a:latin typeface="+mj-lt"/>
              </a:rPr>
              <a:t>double</a:t>
            </a:r>
            <a:r>
              <a:rPr lang="en-US" altLang="en-US" b="1" dirty="0">
                <a:solidFill>
                  <a:srgbClr val="3366FF"/>
                </a:solidFill>
              </a:rPr>
              <a:t> </a:t>
            </a:r>
            <a:r>
              <a:rPr lang="en-US" altLang="en-US" b="1" dirty="0">
                <a:solidFill>
                  <a:srgbClr val="006699"/>
                </a:solidFill>
                <a:latin typeface="+mj-lt"/>
              </a:rPr>
              <a:t>buffering</a:t>
            </a:r>
            <a:r>
              <a:rPr lang="en-US" altLang="en-US" dirty="0"/>
              <a:t>, adds overhead</a:t>
            </a:r>
          </a:p>
          <a:p>
            <a:r>
              <a:rPr lang="en-US" altLang="en-US" dirty="0"/>
              <a:t>Standard swapping not used in modern operating systems</a:t>
            </a:r>
          </a:p>
          <a:p>
            <a:pPr lvl="1"/>
            <a:r>
              <a:rPr lang="en-US" altLang="en-US" dirty="0"/>
              <a:t>But modified version common</a:t>
            </a:r>
          </a:p>
          <a:p>
            <a:pPr lvl="2"/>
            <a:r>
              <a:rPr lang="en-US" altLang="en-US" dirty="0"/>
              <a:t>Swap only when free memory extremely low</a:t>
            </a: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209CE51F-64DD-4B8D-BF31-A2E470ED93E2}"/>
              </a:ext>
            </a:extLst>
          </p:cNvPr>
          <p:cNvSpPr>
            <a:spLocks noGrp="1"/>
          </p:cNvSpPr>
          <p:nvPr>
            <p:ph type="title"/>
          </p:nvPr>
        </p:nvSpPr>
        <p:spPr>
          <a:xfrm>
            <a:off x="2012950" y="232005"/>
            <a:ext cx="8229600" cy="576262"/>
          </a:xfrm>
        </p:spPr>
        <p:txBody>
          <a:bodyPr/>
          <a:lstStyle/>
          <a:p>
            <a:r>
              <a:rPr lang="en-US" altLang="en-US" dirty="0"/>
              <a:t>Swapping on Mobile Systems</a:t>
            </a:r>
          </a:p>
        </p:txBody>
      </p:sp>
      <p:sp>
        <p:nvSpPr>
          <p:cNvPr id="59395" name="Content Placeholder 2">
            <a:extLst>
              <a:ext uri="{FF2B5EF4-FFF2-40B4-BE49-F238E27FC236}">
                <a16:creationId xmlns:a16="http://schemas.microsoft.com/office/drawing/2014/main" id="{76533EDA-BAFB-4F4B-AD8D-AB780E3CC378}"/>
              </a:ext>
            </a:extLst>
          </p:cNvPr>
          <p:cNvSpPr>
            <a:spLocks noGrp="1"/>
          </p:cNvSpPr>
          <p:nvPr>
            <p:ph idx="1"/>
          </p:nvPr>
        </p:nvSpPr>
        <p:spPr>
          <a:xfrm>
            <a:off x="2369102" y="1060450"/>
            <a:ext cx="7723187" cy="4935538"/>
          </a:xfrm>
        </p:spPr>
        <p:txBody>
          <a:bodyPr/>
          <a:lstStyle/>
          <a:p>
            <a:r>
              <a:rPr lang="en-US" altLang="en-US" dirty="0"/>
              <a:t>Not typically supported</a:t>
            </a:r>
          </a:p>
          <a:p>
            <a:pPr lvl="1"/>
            <a:r>
              <a:rPr lang="en-US" altLang="en-US" dirty="0"/>
              <a:t>Flash memory based</a:t>
            </a:r>
          </a:p>
          <a:p>
            <a:pPr lvl="2"/>
            <a:r>
              <a:rPr lang="en-US" altLang="en-US" dirty="0"/>
              <a:t>Small amount of space</a:t>
            </a:r>
          </a:p>
          <a:p>
            <a:pPr lvl="2"/>
            <a:r>
              <a:rPr lang="en-US" altLang="en-US" dirty="0"/>
              <a:t>Limited number of write cycles</a:t>
            </a:r>
          </a:p>
          <a:p>
            <a:pPr lvl="2"/>
            <a:r>
              <a:rPr lang="en-US" altLang="en-US" dirty="0"/>
              <a:t>Poor throughput between flash memory and CPU on mobile platform</a:t>
            </a:r>
          </a:p>
          <a:p>
            <a:r>
              <a:rPr lang="en-US" altLang="en-US" dirty="0"/>
              <a:t>Instead use other methods to free memory if low</a:t>
            </a:r>
          </a:p>
          <a:p>
            <a:pPr lvl="1"/>
            <a:r>
              <a:rPr lang="en-US" altLang="en-US" dirty="0"/>
              <a:t>iOS </a:t>
            </a:r>
            <a:r>
              <a:rPr lang="en-US" altLang="en-US" b="1" i="1" dirty="0"/>
              <a:t>asks</a:t>
            </a:r>
            <a:r>
              <a:rPr lang="en-US" altLang="en-US" dirty="0"/>
              <a:t> apps to voluntarily relinquish allocated memory</a:t>
            </a:r>
          </a:p>
          <a:p>
            <a:pPr lvl="2"/>
            <a:r>
              <a:rPr lang="en-US" altLang="en-US" dirty="0"/>
              <a:t>Read-only data thrown out and reloaded from flash if needed</a:t>
            </a:r>
          </a:p>
          <a:p>
            <a:pPr lvl="2"/>
            <a:r>
              <a:rPr lang="en-US" altLang="en-US" dirty="0"/>
              <a:t>Failure to free can result in termination</a:t>
            </a:r>
          </a:p>
          <a:p>
            <a:pPr lvl="1"/>
            <a:r>
              <a:rPr lang="en-US" altLang="en-US" dirty="0"/>
              <a:t>Android terminates apps if low free memory, but first writes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state</a:t>
            </a:r>
            <a:r>
              <a:rPr lang="en-US" altLang="en-US" dirty="0"/>
              <a:t> to flash for fast restart</a:t>
            </a:r>
          </a:p>
          <a:p>
            <a:pPr lvl="1"/>
            <a:r>
              <a:rPr lang="en-US" altLang="en-US" dirty="0"/>
              <a:t>Both OSes support paging as discussed below</a:t>
            </a: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24735D7-A004-488D-9911-97DF52D6334B}"/>
              </a:ext>
            </a:extLst>
          </p:cNvPr>
          <p:cNvSpPr>
            <a:spLocks noGrp="1" noChangeArrowheads="1"/>
          </p:cNvSpPr>
          <p:nvPr>
            <p:ph type="title"/>
          </p:nvPr>
        </p:nvSpPr>
        <p:spPr>
          <a:xfrm>
            <a:off x="2341564" y="238549"/>
            <a:ext cx="7869237" cy="576262"/>
          </a:xfrm>
        </p:spPr>
        <p:txBody>
          <a:bodyPr/>
          <a:lstStyle/>
          <a:p>
            <a:pPr eaLnBrk="1" hangingPunct="1"/>
            <a:r>
              <a:rPr lang="en-US" altLang="en-US" dirty="0"/>
              <a:t>Swapping with Paging</a:t>
            </a:r>
            <a:endParaRPr lang="en-US" altLang="en-US" sz="2400" dirty="0"/>
          </a:p>
        </p:txBody>
      </p:sp>
      <p:pic>
        <p:nvPicPr>
          <p:cNvPr id="60419" name="Picture 2" descr="W:\os-book\OS10\slide-dir\os-figures\9_20.jpg">
            <a:extLst>
              <a:ext uri="{FF2B5EF4-FFF2-40B4-BE49-F238E27FC236}">
                <a16:creationId xmlns:a16="http://schemas.microsoft.com/office/drawing/2014/main" id="{D7C55644-50F2-4074-8699-2BE71EB4A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913" y="1295400"/>
            <a:ext cx="4875212" cy="454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B652F6E-8935-4E03-8244-BD24D7F2BA81}"/>
              </a:ext>
            </a:extLst>
          </p:cNvPr>
          <p:cNvSpPr>
            <a:spLocks noGrp="1" noChangeArrowheads="1"/>
          </p:cNvSpPr>
          <p:nvPr>
            <p:ph type="title"/>
          </p:nvPr>
        </p:nvSpPr>
        <p:spPr>
          <a:xfrm>
            <a:off x="2382417" y="226855"/>
            <a:ext cx="7876009" cy="576263"/>
          </a:xfrm>
        </p:spPr>
        <p:txBody>
          <a:bodyPr/>
          <a:lstStyle/>
          <a:p>
            <a:pPr eaLnBrk="1" hangingPunct="1"/>
            <a:r>
              <a:rPr lang="en-US" altLang="en-US" sz="2600" dirty="0"/>
              <a:t>Example: The Intel 32 and 64-bit Architectures</a:t>
            </a:r>
          </a:p>
        </p:txBody>
      </p:sp>
      <p:sp>
        <p:nvSpPr>
          <p:cNvPr id="61443" name="Rectangle 3">
            <a:extLst>
              <a:ext uri="{FF2B5EF4-FFF2-40B4-BE49-F238E27FC236}">
                <a16:creationId xmlns:a16="http://schemas.microsoft.com/office/drawing/2014/main" id="{241EA058-298F-4E9F-B388-B239FEEFE4A9}"/>
              </a:ext>
            </a:extLst>
          </p:cNvPr>
          <p:cNvSpPr>
            <a:spLocks noGrp="1" noChangeArrowheads="1"/>
          </p:cNvSpPr>
          <p:nvPr>
            <p:ph type="body" idx="1"/>
          </p:nvPr>
        </p:nvSpPr>
        <p:spPr>
          <a:xfrm>
            <a:off x="2354424" y="1233489"/>
            <a:ext cx="7669765" cy="4530725"/>
          </a:xfrm>
        </p:spPr>
        <p:txBody>
          <a:bodyPr/>
          <a:lstStyle/>
          <a:p>
            <a:r>
              <a:rPr lang="en-US" altLang="en-US" dirty="0"/>
              <a:t>Dominant industry chips</a:t>
            </a:r>
          </a:p>
          <a:p>
            <a:r>
              <a:rPr lang="en-US" altLang="en-US" dirty="0"/>
              <a:t>Pentium CPUs are 32-bit and called IA-32 architecture</a:t>
            </a:r>
          </a:p>
          <a:p>
            <a:r>
              <a:rPr lang="en-US" altLang="en-US" dirty="0"/>
              <a:t>Current Intel CPUs are 64-bit and called IA-64 architecture</a:t>
            </a:r>
          </a:p>
          <a:p>
            <a:r>
              <a:rPr lang="en-US" altLang="en-US" dirty="0"/>
              <a:t>Many variations in the chips, cover the main ideas here</a:t>
            </a:r>
          </a:p>
          <a:p>
            <a:endParaRPr lang="en-US" altLang="en-US" dirty="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DB4188C-D822-4667-96B6-5A34F27480B0}"/>
              </a:ext>
            </a:extLst>
          </p:cNvPr>
          <p:cNvSpPr>
            <a:spLocks noGrp="1" noChangeArrowheads="1"/>
          </p:cNvSpPr>
          <p:nvPr>
            <p:ph type="title"/>
          </p:nvPr>
        </p:nvSpPr>
        <p:spPr>
          <a:xfrm>
            <a:off x="2445721" y="232005"/>
            <a:ext cx="7607300" cy="576262"/>
          </a:xfrm>
        </p:spPr>
        <p:txBody>
          <a:bodyPr/>
          <a:lstStyle/>
          <a:p>
            <a:pPr eaLnBrk="1" hangingPunct="1"/>
            <a:r>
              <a:rPr lang="en-US" altLang="en-US" sz="2800" dirty="0"/>
              <a:t>Example: The Intel IA-32 Architecture</a:t>
            </a:r>
          </a:p>
        </p:txBody>
      </p:sp>
      <p:sp>
        <p:nvSpPr>
          <p:cNvPr id="62467" name="Rectangle 3">
            <a:extLst>
              <a:ext uri="{FF2B5EF4-FFF2-40B4-BE49-F238E27FC236}">
                <a16:creationId xmlns:a16="http://schemas.microsoft.com/office/drawing/2014/main" id="{390E50A7-12CC-4711-932D-A49351A86484}"/>
              </a:ext>
            </a:extLst>
          </p:cNvPr>
          <p:cNvSpPr>
            <a:spLocks noGrp="1" noChangeArrowheads="1"/>
          </p:cNvSpPr>
          <p:nvPr>
            <p:ph type="body" idx="1"/>
          </p:nvPr>
        </p:nvSpPr>
        <p:spPr>
          <a:xfrm>
            <a:off x="2343080" y="1339362"/>
            <a:ext cx="7735918" cy="4530725"/>
          </a:xfrm>
        </p:spPr>
        <p:txBody>
          <a:bodyPr/>
          <a:lstStyle/>
          <a:p>
            <a:r>
              <a:rPr lang="en-US" altLang="en-US" dirty="0"/>
              <a:t>Supports both segmentation and segmentation with paging</a:t>
            </a:r>
          </a:p>
          <a:p>
            <a:pPr lvl="1"/>
            <a:r>
              <a:rPr lang="en-US" altLang="en-US" dirty="0"/>
              <a:t>Each segment can be 4 GB</a:t>
            </a:r>
          </a:p>
          <a:p>
            <a:pPr lvl="1"/>
            <a:r>
              <a:rPr lang="en-US" altLang="en-US" dirty="0"/>
              <a:t>Up to 16 K segments per process</a:t>
            </a:r>
          </a:p>
          <a:p>
            <a:pPr lvl="1"/>
            <a:r>
              <a:rPr lang="en-US" altLang="en-US" dirty="0"/>
              <a:t>Divided into two partitions</a:t>
            </a:r>
          </a:p>
          <a:p>
            <a:pPr lvl="2"/>
            <a:r>
              <a:rPr lang="en-US" altLang="en-US" dirty="0"/>
              <a:t>First partition of up to 8 K segments are private to process (kept in </a:t>
            </a:r>
            <a:r>
              <a:rPr lang="en-US" altLang="en-US" b="1" dirty="0">
                <a:solidFill>
                  <a:srgbClr val="006699"/>
                </a:solidFill>
                <a:latin typeface="+mj-lt"/>
              </a:rPr>
              <a:t>local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LDT</a:t>
            </a:r>
            <a:r>
              <a:rPr lang="en-US" altLang="en-US" dirty="0"/>
              <a:t>))</a:t>
            </a:r>
          </a:p>
          <a:p>
            <a:pPr lvl="2"/>
            <a:r>
              <a:rPr lang="en-US" altLang="en-US" dirty="0"/>
              <a:t>Second partition of up to 8K segments shared among all processes (kept in </a:t>
            </a:r>
            <a:r>
              <a:rPr lang="en-US" altLang="en-US" b="1" dirty="0">
                <a:solidFill>
                  <a:srgbClr val="006699"/>
                </a:solidFill>
                <a:latin typeface="+mj-lt"/>
              </a:rPr>
              <a:t>global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GDT</a:t>
            </a:r>
            <a:r>
              <a:rPr lang="en-US" altLang="en-US" dirty="0"/>
              <a:t>))</a:t>
            </a:r>
          </a:p>
          <a:p>
            <a:endParaRPr lang="en-US" altLang="en-US" dirty="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961E1DC-399D-435D-8FAC-1A10240619CE}"/>
              </a:ext>
            </a:extLst>
          </p:cNvPr>
          <p:cNvSpPr>
            <a:spLocks noGrp="1" noChangeArrowheads="1"/>
          </p:cNvSpPr>
          <p:nvPr>
            <p:ph type="title"/>
          </p:nvPr>
        </p:nvSpPr>
        <p:spPr>
          <a:xfrm>
            <a:off x="2410409" y="231650"/>
            <a:ext cx="8146467" cy="576263"/>
          </a:xfrm>
        </p:spPr>
        <p:txBody>
          <a:bodyPr/>
          <a:lstStyle/>
          <a:p>
            <a:pPr eaLnBrk="1" hangingPunct="1"/>
            <a:r>
              <a:rPr lang="en-US" altLang="en-US" sz="2800" dirty="0"/>
              <a:t>Example: The Intel IA-32 Architecture (Cont.)</a:t>
            </a:r>
          </a:p>
        </p:txBody>
      </p:sp>
      <p:sp>
        <p:nvSpPr>
          <p:cNvPr id="61443" name="Rectangle 3">
            <a:extLst>
              <a:ext uri="{FF2B5EF4-FFF2-40B4-BE49-F238E27FC236}">
                <a16:creationId xmlns:a16="http://schemas.microsoft.com/office/drawing/2014/main" id="{9606FB1F-38F1-4099-94DE-A7FB2E327AFD}"/>
              </a:ext>
            </a:extLst>
          </p:cNvPr>
          <p:cNvSpPr>
            <a:spLocks noGrp="1" noChangeArrowheads="1"/>
          </p:cNvSpPr>
          <p:nvPr>
            <p:ph type="body" idx="1"/>
          </p:nvPr>
        </p:nvSpPr>
        <p:spPr>
          <a:xfrm>
            <a:off x="2345096" y="1323453"/>
            <a:ext cx="7679093" cy="4530725"/>
          </a:xfrm>
        </p:spPr>
        <p:txBody>
          <a:bodyPr/>
          <a:lstStyle/>
          <a:p>
            <a:pPr>
              <a:defRPr/>
            </a:pPr>
            <a:r>
              <a:rPr lang="en-US" altLang="en-US" dirty="0"/>
              <a:t>CPU generates logical address</a:t>
            </a:r>
          </a:p>
          <a:p>
            <a:pPr lvl="1">
              <a:defRPr/>
            </a:pPr>
            <a:r>
              <a:rPr lang="en-US" altLang="en-US" dirty="0"/>
              <a:t>Selector given to segmentation unit</a:t>
            </a:r>
          </a:p>
          <a:p>
            <a:pPr lvl="2">
              <a:defRPr/>
            </a:pPr>
            <a:r>
              <a:rPr lang="en-US" altLang="en-US" dirty="0"/>
              <a:t>Which produces linear addresses </a:t>
            </a:r>
          </a:p>
          <a:p>
            <a:pPr marL="857250" lvl="2" indent="0">
              <a:buNone/>
              <a:defRPr/>
            </a:pPr>
            <a:endParaRPr lang="en-US" altLang="en-US" dirty="0"/>
          </a:p>
          <a:p>
            <a:pPr lvl="2">
              <a:defRPr/>
            </a:pPr>
            <a:endParaRPr lang="en-US" altLang="en-US" dirty="0"/>
          </a:p>
          <a:p>
            <a:pPr lvl="1">
              <a:defRPr/>
            </a:pPr>
            <a:r>
              <a:rPr lang="en-US" altLang="en-US" dirty="0"/>
              <a:t>Linear address given to paging unit</a:t>
            </a:r>
          </a:p>
          <a:p>
            <a:pPr lvl="2">
              <a:defRPr/>
            </a:pPr>
            <a:r>
              <a:rPr lang="en-US" altLang="en-US" dirty="0"/>
              <a:t>Which generates physical address in main memory</a:t>
            </a:r>
          </a:p>
          <a:p>
            <a:pPr lvl="2">
              <a:defRPr/>
            </a:pPr>
            <a:r>
              <a:rPr lang="en-US" altLang="en-US" dirty="0"/>
              <a:t>Paging units form equivalent of MMU</a:t>
            </a:r>
          </a:p>
          <a:p>
            <a:pPr lvl="2">
              <a:defRPr/>
            </a:pPr>
            <a:r>
              <a:rPr lang="en-US" altLang="en-US" dirty="0"/>
              <a:t>Pages sizes can be 4 KB or 4 MB</a:t>
            </a:r>
          </a:p>
          <a:p>
            <a:pPr>
              <a:defRPr/>
            </a:pPr>
            <a:endParaRPr lang="en-US" altLang="en-US" dirty="0"/>
          </a:p>
        </p:txBody>
      </p:sp>
      <p:pic>
        <p:nvPicPr>
          <p:cNvPr id="63492" name="Picture 1" descr="Screen Shot 2013-01-04 at 12.24.50 PM.png">
            <a:extLst>
              <a:ext uri="{FF2B5EF4-FFF2-40B4-BE49-F238E27FC236}">
                <a16:creationId xmlns:a16="http://schemas.microsoft.com/office/drawing/2014/main" id="{1802C1BC-A147-4105-A498-ACB3034163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8463" y="2458777"/>
            <a:ext cx="2436812" cy="784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0FC880D-958B-4972-B907-A987920BA0AB}"/>
              </a:ext>
            </a:extLst>
          </p:cNvPr>
          <p:cNvSpPr>
            <a:spLocks noGrp="1" noChangeArrowheads="1"/>
          </p:cNvSpPr>
          <p:nvPr>
            <p:ph type="title"/>
          </p:nvPr>
        </p:nvSpPr>
        <p:spPr>
          <a:xfrm>
            <a:off x="2429296" y="188589"/>
            <a:ext cx="7670800" cy="619125"/>
          </a:xfrm>
        </p:spPr>
        <p:txBody>
          <a:bodyPr/>
          <a:lstStyle/>
          <a:p>
            <a:pPr eaLnBrk="1" hangingPunct="1"/>
            <a:r>
              <a:rPr lang="en-US" altLang="en-US" sz="2400" dirty="0"/>
              <a:t>Logical to Physical Address Translation in IA-32</a:t>
            </a:r>
          </a:p>
        </p:txBody>
      </p:sp>
      <p:pic>
        <p:nvPicPr>
          <p:cNvPr id="64515" name="Picture 4">
            <a:extLst>
              <a:ext uri="{FF2B5EF4-FFF2-40B4-BE49-F238E27FC236}">
                <a16:creationId xmlns:a16="http://schemas.microsoft.com/office/drawing/2014/main" id="{6B1B5BAA-DC9D-46F7-82BF-E599416FE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3573463" y="3084513"/>
            <a:ext cx="4595812" cy="100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cmpd="dbl">
                <a:solidFill>
                  <a:srgbClr val="000000"/>
                </a:solidFill>
                <a:miter lim="800000"/>
                <a:headEnd/>
                <a:tailEnd/>
              </a14:hiddenLine>
            </a:ext>
          </a:extLst>
        </p:spPr>
      </p:pic>
      <p:pic>
        <p:nvPicPr>
          <p:cNvPr id="64516" name="Picture 5">
            <a:extLst>
              <a:ext uri="{FF2B5EF4-FFF2-40B4-BE49-F238E27FC236}">
                <a16:creationId xmlns:a16="http://schemas.microsoft.com/office/drawing/2014/main" id="{79C420AF-26CF-4190-AF70-4350F653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8213" y="1524000"/>
            <a:ext cx="6157912"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7E77F2B-0821-46A3-AC64-44DB6C3C6BCA}"/>
              </a:ext>
            </a:extLst>
          </p:cNvPr>
          <p:cNvSpPr>
            <a:spLocks noGrp="1" noChangeArrowheads="1"/>
          </p:cNvSpPr>
          <p:nvPr>
            <p:ph type="title"/>
          </p:nvPr>
        </p:nvSpPr>
        <p:spPr>
          <a:xfrm>
            <a:off x="2719388" y="235762"/>
            <a:ext cx="7491412" cy="576262"/>
          </a:xfrm>
        </p:spPr>
        <p:txBody>
          <a:bodyPr/>
          <a:lstStyle/>
          <a:p>
            <a:pPr eaLnBrk="1" hangingPunct="1"/>
            <a:r>
              <a:rPr lang="en-US" altLang="en-US" dirty="0"/>
              <a:t>Intel IA-32 Segmentation</a:t>
            </a:r>
          </a:p>
        </p:txBody>
      </p:sp>
      <p:pic>
        <p:nvPicPr>
          <p:cNvPr id="65539" name="Picture 4" descr="8">
            <a:extLst>
              <a:ext uri="{FF2B5EF4-FFF2-40B4-BE49-F238E27FC236}">
                <a16:creationId xmlns:a16="http://schemas.microsoft.com/office/drawing/2014/main" id="{7D194F7E-28F0-4FDC-A111-00416AFA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1314450"/>
            <a:ext cx="6034088" cy="3703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A802929-8C9E-4AD9-851A-726A5C7B0E07}"/>
              </a:ext>
            </a:extLst>
          </p:cNvPr>
          <p:cNvSpPr>
            <a:spLocks noGrp="1" noChangeArrowheads="1"/>
          </p:cNvSpPr>
          <p:nvPr>
            <p:ph type="title"/>
          </p:nvPr>
        </p:nvSpPr>
        <p:spPr>
          <a:xfrm>
            <a:off x="2341564" y="238549"/>
            <a:ext cx="7869237" cy="576262"/>
          </a:xfrm>
        </p:spPr>
        <p:txBody>
          <a:bodyPr/>
          <a:lstStyle/>
          <a:p>
            <a:pPr eaLnBrk="1" hangingPunct="1"/>
            <a:r>
              <a:rPr lang="en-US" altLang="en-US" dirty="0"/>
              <a:t>Intel IA-32 Paging Architecture</a:t>
            </a:r>
          </a:p>
        </p:txBody>
      </p:sp>
      <p:pic>
        <p:nvPicPr>
          <p:cNvPr id="66563" name="Picture 4">
            <a:extLst>
              <a:ext uri="{FF2B5EF4-FFF2-40B4-BE49-F238E27FC236}">
                <a16:creationId xmlns:a16="http://schemas.microsoft.com/office/drawing/2014/main" id="{EA02C8D5-7EBE-42A0-8DC3-0C75C34F5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0" y="1220788"/>
            <a:ext cx="4503738" cy="439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2463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939"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DC08348-F45E-462A-893E-7E31B70ABFF0}"/>
              </a:ext>
            </a:extLst>
          </p:cNvPr>
          <p:cNvSpPr>
            <a:spLocks noGrp="1" noChangeArrowheads="1"/>
          </p:cNvSpPr>
          <p:nvPr>
            <p:ph type="title"/>
          </p:nvPr>
        </p:nvSpPr>
        <p:spPr>
          <a:xfrm>
            <a:off x="2377910" y="232975"/>
            <a:ext cx="7869237" cy="576262"/>
          </a:xfrm>
        </p:spPr>
        <p:txBody>
          <a:bodyPr/>
          <a:lstStyle/>
          <a:p>
            <a:pPr eaLnBrk="1" hangingPunct="1"/>
            <a:r>
              <a:rPr lang="en-US" altLang="en-US" dirty="0"/>
              <a:t>Intel IA-32 Page Address Extensions</a:t>
            </a:r>
          </a:p>
        </p:txBody>
      </p:sp>
      <p:pic>
        <p:nvPicPr>
          <p:cNvPr id="67587" name="Picture 1" descr="8_24.pdf">
            <a:extLst>
              <a:ext uri="{FF2B5EF4-FFF2-40B4-BE49-F238E27FC236}">
                <a16:creationId xmlns:a16="http://schemas.microsoft.com/office/drawing/2014/main" id="{6D2F7BE4-39DD-4438-B0C4-831E2E7E69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3603" y="3772613"/>
            <a:ext cx="6157912" cy="263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8" name="Rectangle 3">
            <a:extLst>
              <a:ext uri="{FF2B5EF4-FFF2-40B4-BE49-F238E27FC236}">
                <a16:creationId xmlns:a16="http://schemas.microsoft.com/office/drawing/2014/main" id="{D2FBD04E-0AD5-4B90-A5FE-1CCDF58FDC00}"/>
              </a:ext>
            </a:extLst>
          </p:cNvPr>
          <p:cNvSpPr txBox="1">
            <a:spLocks noChangeArrowheads="1"/>
          </p:cNvSpPr>
          <p:nvPr/>
        </p:nvSpPr>
        <p:spPr bwMode="auto">
          <a:xfrm>
            <a:off x="2300290" y="1108075"/>
            <a:ext cx="7869236"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285750" indent="-285750">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32-bit address limits led Intel to create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address</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extension</a:t>
            </a:r>
            <a:r>
              <a:rPr kumimoji="1" lang="en-US" altLang="en-US" b="1" dirty="0">
                <a:solidFill>
                  <a:srgbClr val="3366FF"/>
                </a:solidFill>
                <a:latin typeface="Helvetica" panose="020B0604020202020204" pitchFamily="34" charset="0"/>
              </a:rPr>
              <a:t> </a:t>
            </a:r>
            <a:r>
              <a:rPr kumimoji="1" lang="en-US" altLang="en-US" dirty="0">
                <a:latin typeface="Helvetica" panose="020B0604020202020204" pitchFamily="34" charset="0"/>
              </a:rPr>
              <a:t>(</a:t>
            </a:r>
            <a:r>
              <a:rPr kumimoji="1" lang="en-US" altLang="en-US" b="1" dirty="0">
                <a:solidFill>
                  <a:srgbClr val="006699"/>
                </a:solidFill>
                <a:latin typeface="+mj-lt"/>
              </a:rPr>
              <a:t>PAE</a:t>
            </a:r>
            <a:r>
              <a:rPr kumimoji="1" lang="en-US" altLang="en-US" dirty="0">
                <a:latin typeface="Helvetica" panose="020B0604020202020204" pitchFamily="34" charset="0"/>
              </a:rPr>
              <a:t>), allowing 32-bit apps access to more than 4GB of memory space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Paging went to a 3-level scheme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Top two bits refer to a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directory</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pointer</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table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Page-directory and page-table entries moved to 64-bits in size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Net effect is increasing address space to 36 bits – 64GB of physical memory</a:t>
            </a:r>
          </a:p>
          <a:p>
            <a:pPr lvl="1">
              <a:spcBef>
                <a:spcPct val="35000"/>
              </a:spcBef>
              <a:buClr>
                <a:srgbClr val="CC6600"/>
              </a:buClr>
              <a:buSzPct val="80000"/>
              <a:buFont typeface="Monotype Sorts" pitchFamily="-84" charset="2"/>
              <a:buChar char="l"/>
            </a:pPr>
            <a:endParaRPr kumimoji="1" lang="en-US" altLang="en-US" b="1" dirty="0">
              <a:solidFill>
                <a:srgbClr val="3366FF"/>
              </a:solidFill>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8E4418B-4D1F-4C2F-86CA-BEEA5DC9AFB0}"/>
              </a:ext>
            </a:extLst>
          </p:cNvPr>
          <p:cNvSpPr>
            <a:spLocks noGrp="1" noChangeArrowheads="1"/>
          </p:cNvSpPr>
          <p:nvPr>
            <p:ph type="title"/>
          </p:nvPr>
        </p:nvSpPr>
        <p:spPr>
          <a:xfrm>
            <a:off x="2005662" y="245093"/>
            <a:ext cx="7869237" cy="576262"/>
          </a:xfrm>
        </p:spPr>
        <p:txBody>
          <a:bodyPr/>
          <a:lstStyle/>
          <a:p>
            <a:pPr eaLnBrk="1" hangingPunct="1"/>
            <a:r>
              <a:rPr lang="en-US" altLang="en-US" dirty="0"/>
              <a:t>Intel x86-64</a:t>
            </a:r>
          </a:p>
        </p:txBody>
      </p:sp>
      <p:sp>
        <p:nvSpPr>
          <p:cNvPr id="68611" name="Rectangle 3">
            <a:extLst>
              <a:ext uri="{FF2B5EF4-FFF2-40B4-BE49-F238E27FC236}">
                <a16:creationId xmlns:a16="http://schemas.microsoft.com/office/drawing/2014/main" id="{879EF759-8E97-43E4-B675-04E06FE8DCAE}"/>
              </a:ext>
            </a:extLst>
          </p:cNvPr>
          <p:cNvSpPr txBox="1">
            <a:spLocks noChangeArrowheads="1"/>
          </p:cNvSpPr>
          <p:nvPr/>
        </p:nvSpPr>
        <p:spPr bwMode="auto">
          <a:xfrm>
            <a:off x="2373087" y="1122363"/>
            <a:ext cx="7632927" cy="275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Current generation Intel x86 architecture</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64 bits is ginormous (&gt; 16 exabytes)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In practice only implement 48 bit addressing</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 sizes of 4 KB, 2 MB, 1 GB</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Four levels of paging hierarchy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Can also use PAE so virtual addresses are 48 bits and physical addresses are 52 bits</a:t>
            </a:r>
          </a:p>
        </p:txBody>
      </p:sp>
      <p:pic>
        <p:nvPicPr>
          <p:cNvPr id="68612" name="Picture 2" descr="8_25.pdf">
            <a:extLst>
              <a:ext uri="{FF2B5EF4-FFF2-40B4-BE49-F238E27FC236}">
                <a16:creationId xmlns:a16="http://schemas.microsoft.com/office/drawing/2014/main" id="{BDCE453A-1476-4754-9D6F-16790CEC8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4938" y="4108450"/>
            <a:ext cx="7283450"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9E9CEB5-71D0-4017-B08A-E02B75FA0558}"/>
              </a:ext>
            </a:extLst>
          </p:cNvPr>
          <p:cNvSpPr>
            <a:spLocks noGrp="1" noChangeArrowheads="1"/>
          </p:cNvSpPr>
          <p:nvPr>
            <p:ph type="title"/>
          </p:nvPr>
        </p:nvSpPr>
        <p:spPr>
          <a:xfrm>
            <a:off x="2357439" y="238549"/>
            <a:ext cx="7869237" cy="576262"/>
          </a:xfrm>
        </p:spPr>
        <p:txBody>
          <a:bodyPr/>
          <a:lstStyle/>
          <a:p>
            <a:pPr eaLnBrk="1" hangingPunct="1"/>
            <a:r>
              <a:rPr lang="en-US" altLang="en-US" dirty="0"/>
              <a:t>Example: ARM Architecture</a:t>
            </a:r>
          </a:p>
        </p:txBody>
      </p:sp>
      <p:sp>
        <p:nvSpPr>
          <p:cNvPr id="69635" name="Rectangle 3">
            <a:extLst>
              <a:ext uri="{FF2B5EF4-FFF2-40B4-BE49-F238E27FC236}">
                <a16:creationId xmlns:a16="http://schemas.microsoft.com/office/drawing/2014/main" id="{50CE6398-8797-4635-8426-2FD70A2B2E23}"/>
              </a:ext>
            </a:extLst>
          </p:cNvPr>
          <p:cNvSpPr txBox="1">
            <a:spLocks noChangeArrowheads="1"/>
          </p:cNvSpPr>
          <p:nvPr/>
        </p:nvSpPr>
        <p:spPr bwMode="auto">
          <a:xfrm>
            <a:off x="2289110" y="1169988"/>
            <a:ext cx="3522728" cy="5141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Dominant mobile platform chip (Apple iOS and Google Android devices for example)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Modern, energy efficient, 32-bit CPU</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4 KB and 16 KB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1 MB and 16 MB pages (termed </a:t>
            </a:r>
            <a:r>
              <a:rPr kumimoji="1" lang="en-US" altLang="en-US" b="1" dirty="0">
                <a:solidFill>
                  <a:srgbClr val="006699"/>
                </a:solidFill>
                <a:latin typeface="+mj-lt"/>
              </a:rPr>
              <a:t>sections</a:t>
            </a:r>
            <a:r>
              <a:rPr kumimoji="1" lang="en-US" altLang="en-US" sz="1600" dirty="0">
                <a:latin typeface="Helvetica" panose="020B0604020202020204" pitchFamily="34" charset="0"/>
              </a:rPr>
              <a:t>)</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One-level paging for sections, two-level for smaller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Two levels of TLBs</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Outer level has two micro TLBs (one data, one instruction)</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Inner is single main TLB</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First inner is checked, on miss outers are checked, and on miss page table walk performed by CPU</a:t>
            </a:r>
          </a:p>
          <a:p>
            <a:pPr>
              <a:spcBef>
                <a:spcPct val="35000"/>
              </a:spcBef>
              <a:buClr>
                <a:srgbClr val="993300"/>
              </a:buClr>
              <a:buSzPct val="90000"/>
              <a:buFont typeface="Monotype Sorts" pitchFamily="-84" charset="2"/>
              <a:buChar char="n"/>
            </a:pPr>
            <a:endParaRPr kumimoji="1" lang="en-US" altLang="en-US" sz="1600" dirty="0">
              <a:latin typeface="Helvetica" panose="020B0604020202020204" pitchFamily="34" charset="0"/>
            </a:endParaRPr>
          </a:p>
        </p:txBody>
      </p:sp>
      <p:pic>
        <p:nvPicPr>
          <p:cNvPr id="69636" name="Picture 1" descr="8_26.pdf">
            <a:extLst>
              <a:ext uri="{FF2B5EF4-FFF2-40B4-BE49-F238E27FC236}">
                <a16:creationId xmlns:a16="http://schemas.microsoft.com/office/drawing/2014/main" id="{3DED2F29-124C-4CCE-957C-91AC27FE80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94401" y="1576389"/>
            <a:ext cx="4100513" cy="299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ABA6F6-3348-45EF-9241-C55F4F2E5F83}"/>
              </a:ext>
            </a:extLst>
          </p:cNvPr>
          <p:cNvSpPr>
            <a:spLocks noGrp="1" noChangeArrowheads="1"/>
          </p:cNvSpPr>
          <p:nvPr>
            <p:ph type="ctrTitle"/>
          </p:nvPr>
        </p:nvSpPr>
        <p:spPr/>
        <p:txBody>
          <a:bodyPr/>
          <a:lstStyle/>
          <a:p>
            <a:pPr eaLnBrk="1" hangingPunct="1"/>
            <a:r>
              <a:rPr lang="en-US" altLang="en-US"/>
              <a:t>End of Chapter 9</a:t>
            </a: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3BCD139-3A6D-4B81-8226-0503E6A6358F}"/>
              </a:ext>
            </a:extLst>
          </p:cNvPr>
          <p:cNvSpPr>
            <a:spLocks noGrp="1" noChangeArrowheads="1"/>
          </p:cNvSpPr>
          <p:nvPr>
            <p:ph type="ctrTitle"/>
          </p:nvPr>
        </p:nvSpPr>
        <p:spPr>
          <a:xfrm>
            <a:off x="2209800" y="806450"/>
            <a:ext cx="7772400" cy="2127250"/>
          </a:xfrm>
        </p:spPr>
        <p:txBody>
          <a:bodyPr/>
          <a:lstStyle/>
          <a:p>
            <a:pPr eaLnBrk="1" hangingPunct="1"/>
            <a:r>
              <a:rPr lang="en-US" altLang="en-US"/>
              <a:t>Chapter 10:  Virtual Memory</a:t>
            </a: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0B1EC99-547A-4C3C-A7EB-2C649B5A3708}"/>
              </a:ext>
            </a:extLst>
          </p:cNvPr>
          <p:cNvSpPr>
            <a:spLocks noGrp="1" noChangeArrowheads="1"/>
          </p:cNvSpPr>
          <p:nvPr>
            <p:ph type="title"/>
          </p:nvPr>
        </p:nvSpPr>
        <p:spPr>
          <a:xfrm>
            <a:off x="2506664" y="232587"/>
            <a:ext cx="7704137" cy="576262"/>
          </a:xfrm>
        </p:spPr>
        <p:txBody>
          <a:bodyPr/>
          <a:lstStyle/>
          <a:p>
            <a:pPr eaLnBrk="1" hangingPunct="1"/>
            <a:r>
              <a:rPr lang="en-US" altLang="en-US" dirty="0"/>
              <a:t>Chapter 10:  Virtual Memory</a:t>
            </a:r>
          </a:p>
        </p:txBody>
      </p:sp>
      <p:sp>
        <p:nvSpPr>
          <p:cNvPr id="5123" name="Rectangle 3">
            <a:extLst>
              <a:ext uri="{FF2B5EF4-FFF2-40B4-BE49-F238E27FC236}">
                <a16:creationId xmlns:a16="http://schemas.microsoft.com/office/drawing/2014/main" id="{4A23357C-07C3-4F42-A857-16101A8BADC9}"/>
              </a:ext>
            </a:extLst>
          </p:cNvPr>
          <p:cNvSpPr>
            <a:spLocks noGrp="1" noChangeArrowheads="1"/>
          </p:cNvSpPr>
          <p:nvPr>
            <p:ph type="body" idx="1"/>
          </p:nvPr>
        </p:nvSpPr>
        <p:spPr>
          <a:xfrm>
            <a:off x="2362201" y="1123951"/>
            <a:ext cx="7704137" cy="4530725"/>
          </a:xfrm>
        </p:spPr>
        <p:txBody>
          <a:bodyPr/>
          <a:lstStyle/>
          <a:p>
            <a:r>
              <a:rPr lang="en-US" altLang="en-US" dirty="0"/>
              <a:t>Background</a:t>
            </a:r>
          </a:p>
          <a:p>
            <a:r>
              <a:rPr lang="en-US" altLang="en-US" dirty="0"/>
              <a:t>Demand Paging</a:t>
            </a:r>
          </a:p>
          <a:p>
            <a:r>
              <a:rPr lang="en-US" altLang="en-US" dirty="0"/>
              <a:t>Copy-on-Write</a:t>
            </a:r>
          </a:p>
          <a:p>
            <a:r>
              <a:rPr lang="en-US" altLang="en-US" dirty="0"/>
              <a:t>Page Replacement</a:t>
            </a:r>
          </a:p>
          <a:p>
            <a:r>
              <a:rPr lang="en-US" altLang="en-US" dirty="0"/>
              <a:t>Allocation of Frames </a:t>
            </a:r>
          </a:p>
          <a:p>
            <a:r>
              <a:rPr lang="en-US" altLang="en-US" dirty="0"/>
              <a:t>Thrashing</a:t>
            </a:r>
          </a:p>
          <a:p>
            <a:r>
              <a:rPr lang="en-US" altLang="en-US" dirty="0"/>
              <a:t>Memory-Mapped Files</a:t>
            </a:r>
          </a:p>
          <a:p>
            <a:r>
              <a:rPr lang="en-US" altLang="en-US" dirty="0"/>
              <a:t>Allocating Kernel Memory</a:t>
            </a:r>
          </a:p>
          <a:p>
            <a:r>
              <a:rPr lang="en-US" altLang="en-US" dirty="0"/>
              <a:t>Other Considerations</a:t>
            </a:r>
          </a:p>
          <a:p>
            <a:r>
              <a:rPr lang="en-US" altLang="en-US" dirty="0"/>
              <a:t>Operating-System Examples</a:t>
            </a: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1FEDD64-E96D-422A-9610-4377FD8A0D72}"/>
              </a:ext>
            </a:extLst>
          </p:cNvPr>
          <p:cNvSpPr>
            <a:spLocks noGrp="1" noChangeArrowheads="1"/>
          </p:cNvSpPr>
          <p:nvPr>
            <p:ph type="title"/>
          </p:nvPr>
        </p:nvSpPr>
        <p:spPr>
          <a:xfrm>
            <a:off x="1981200" y="233593"/>
            <a:ext cx="8229600" cy="576263"/>
          </a:xfrm>
        </p:spPr>
        <p:txBody>
          <a:bodyPr/>
          <a:lstStyle/>
          <a:p>
            <a:pPr eaLnBrk="1" hangingPunct="1"/>
            <a:r>
              <a:rPr lang="en-US" altLang="en-US" dirty="0"/>
              <a:t>Objectives</a:t>
            </a:r>
          </a:p>
        </p:txBody>
      </p:sp>
      <p:sp>
        <p:nvSpPr>
          <p:cNvPr id="6147" name="Rectangle 3">
            <a:extLst>
              <a:ext uri="{FF2B5EF4-FFF2-40B4-BE49-F238E27FC236}">
                <a16:creationId xmlns:a16="http://schemas.microsoft.com/office/drawing/2014/main" id="{6D0ECAB6-8759-48BC-9C7C-1E9AB98510F3}"/>
              </a:ext>
            </a:extLst>
          </p:cNvPr>
          <p:cNvSpPr>
            <a:spLocks noGrp="1" noChangeArrowheads="1"/>
          </p:cNvSpPr>
          <p:nvPr>
            <p:ph type="body" idx="1"/>
          </p:nvPr>
        </p:nvSpPr>
        <p:spPr>
          <a:xfrm>
            <a:off x="2373086" y="1233489"/>
            <a:ext cx="7781731" cy="4530725"/>
          </a:xfrm>
        </p:spPr>
        <p:txBody>
          <a:bodyPr/>
          <a:lstStyle/>
          <a:p>
            <a:r>
              <a:rPr lang="en-US" altLang="en-US" dirty="0"/>
              <a:t>Define virtual memory and describe its benefits.</a:t>
            </a:r>
          </a:p>
          <a:p>
            <a:r>
              <a:rPr lang="en-US" altLang="en-US" dirty="0"/>
              <a:t>Illustrate how pages are loaded into memory using demand paging.</a:t>
            </a:r>
          </a:p>
          <a:p>
            <a:r>
              <a:rPr lang="en-US" altLang="en-US" dirty="0"/>
              <a:t>Apply the FIFO, optimal, and  LRU page-replacement algorithms.</a:t>
            </a:r>
          </a:p>
          <a:p>
            <a:r>
              <a:rPr lang="en-US" altLang="en-US" dirty="0"/>
              <a:t>Describe the working set of a process, and explain how it is related to program locality.</a:t>
            </a:r>
          </a:p>
          <a:p>
            <a:r>
              <a:rPr lang="en-US" altLang="en-US" dirty="0"/>
              <a:t>Describe how Linux, Windows 10, and Solaris manage virtual memory.</a:t>
            </a:r>
          </a:p>
          <a:p>
            <a:r>
              <a:rPr lang="en-US" altLang="en-US" dirty="0"/>
              <a:t>Design a virtual memory manager simulation in the C programming language.</a:t>
            </a:r>
          </a:p>
          <a:p>
            <a:endParaRPr lang="en-US" altLang="en-US" dirty="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CCC7638-093C-4CC4-960F-79B01FBE9FF9}"/>
              </a:ext>
            </a:extLst>
          </p:cNvPr>
          <p:cNvSpPr>
            <a:spLocks noGrp="1" noChangeArrowheads="1"/>
          </p:cNvSpPr>
          <p:nvPr>
            <p:ph type="title"/>
          </p:nvPr>
        </p:nvSpPr>
        <p:spPr>
          <a:xfrm>
            <a:off x="1981200" y="225267"/>
            <a:ext cx="8229600" cy="576262"/>
          </a:xfrm>
        </p:spPr>
        <p:txBody>
          <a:bodyPr/>
          <a:lstStyle/>
          <a:p>
            <a:pPr eaLnBrk="1" hangingPunct="1"/>
            <a:r>
              <a:rPr lang="en-US" altLang="en-US" dirty="0"/>
              <a:t>Background</a:t>
            </a:r>
          </a:p>
        </p:txBody>
      </p:sp>
      <p:sp>
        <p:nvSpPr>
          <p:cNvPr id="7171" name="Rectangle 3">
            <a:extLst>
              <a:ext uri="{FF2B5EF4-FFF2-40B4-BE49-F238E27FC236}">
                <a16:creationId xmlns:a16="http://schemas.microsoft.com/office/drawing/2014/main" id="{F8BAF45D-7AF6-46D9-974E-C552BF29A153}"/>
              </a:ext>
            </a:extLst>
          </p:cNvPr>
          <p:cNvSpPr>
            <a:spLocks noGrp="1" noChangeArrowheads="1"/>
          </p:cNvSpPr>
          <p:nvPr>
            <p:ph type="body" idx="1"/>
          </p:nvPr>
        </p:nvSpPr>
        <p:spPr>
          <a:xfrm>
            <a:off x="2373087" y="1195230"/>
            <a:ext cx="7744408" cy="4530725"/>
          </a:xfrm>
        </p:spPr>
        <p:txBody>
          <a:bodyPr/>
          <a:lstStyle/>
          <a:p>
            <a:r>
              <a:rPr lang="en-US" altLang="en-US" dirty="0"/>
              <a:t>Code needs to be in memory to execute, but entire program rarely used</a:t>
            </a:r>
          </a:p>
          <a:p>
            <a:pPr lvl="1"/>
            <a:r>
              <a:rPr lang="en-US" altLang="en-US" dirty="0"/>
              <a:t>Error code, unusual routines, large data structures</a:t>
            </a:r>
          </a:p>
          <a:p>
            <a:r>
              <a:rPr lang="en-US" altLang="en-US" dirty="0"/>
              <a:t>Entire program code not needed at same time</a:t>
            </a:r>
          </a:p>
          <a:p>
            <a:r>
              <a:rPr lang="en-US" altLang="en-US" dirty="0"/>
              <a:t>Consider ability to execute partially-loaded program</a:t>
            </a:r>
          </a:p>
          <a:p>
            <a:pPr lvl="1"/>
            <a:r>
              <a:rPr lang="en-US" altLang="en-US" dirty="0"/>
              <a:t>Program no longer constrained by limits of physical memory</a:t>
            </a:r>
          </a:p>
          <a:p>
            <a:pPr lvl="1"/>
            <a:r>
              <a:rPr lang="en-US" altLang="en-US" dirty="0"/>
              <a:t>Each program takes less memory while running -&gt; more programs run at the same time</a:t>
            </a:r>
          </a:p>
          <a:p>
            <a:pPr lvl="2"/>
            <a:r>
              <a:rPr lang="en-US" altLang="en-US" dirty="0"/>
              <a:t>Increased CPU utilization and throughput with no increase in response time or turnaround time</a:t>
            </a:r>
          </a:p>
          <a:p>
            <a:pPr lvl="1"/>
            <a:r>
              <a:rPr lang="en-US" altLang="en-US" dirty="0"/>
              <a:t>Less I/O needed to load or swap programs into memory -&gt; each user program runs faster</a:t>
            </a:r>
          </a:p>
          <a:p>
            <a:pPr lvl="1"/>
            <a:endParaRPr lang="en-US" altLang="en-US"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BD8A388-8E27-4EE5-81A8-60463D778F0D}"/>
              </a:ext>
            </a:extLst>
          </p:cNvPr>
          <p:cNvSpPr>
            <a:spLocks noGrp="1" noChangeArrowheads="1"/>
          </p:cNvSpPr>
          <p:nvPr>
            <p:ph type="title"/>
          </p:nvPr>
        </p:nvSpPr>
        <p:spPr>
          <a:xfrm>
            <a:off x="1981200" y="234792"/>
            <a:ext cx="8229600" cy="576262"/>
          </a:xfrm>
        </p:spPr>
        <p:txBody>
          <a:bodyPr/>
          <a:lstStyle/>
          <a:p>
            <a:pPr eaLnBrk="1" hangingPunct="1"/>
            <a:r>
              <a:rPr lang="en-US" altLang="en-US" dirty="0"/>
              <a:t>Virtual memory </a:t>
            </a:r>
          </a:p>
        </p:txBody>
      </p:sp>
      <p:sp>
        <p:nvSpPr>
          <p:cNvPr id="8195" name="Rectangle 3">
            <a:extLst>
              <a:ext uri="{FF2B5EF4-FFF2-40B4-BE49-F238E27FC236}">
                <a16:creationId xmlns:a16="http://schemas.microsoft.com/office/drawing/2014/main" id="{C522901F-947A-433D-9A89-77363C3CEF9D}"/>
              </a:ext>
            </a:extLst>
          </p:cNvPr>
          <p:cNvSpPr>
            <a:spLocks noGrp="1" noChangeArrowheads="1"/>
          </p:cNvSpPr>
          <p:nvPr>
            <p:ph type="body" idx="1"/>
          </p:nvPr>
        </p:nvSpPr>
        <p:spPr>
          <a:xfrm>
            <a:off x="2382417" y="1231579"/>
            <a:ext cx="7679094" cy="4529138"/>
          </a:xfrm>
        </p:spPr>
        <p:txBody>
          <a:bodyPr/>
          <a:lstStyle/>
          <a:p>
            <a:r>
              <a:rPr lang="en-US" altLang="en-US" b="1" dirty="0">
                <a:solidFill>
                  <a:srgbClr val="006699"/>
                </a:solidFill>
                <a:latin typeface="+mj-lt"/>
              </a:rPr>
              <a:t>Virtual memory </a:t>
            </a:r>
            <a:r>
              <a:rPr lang="en-US" altLang="en-US" dirty="0"/>
              <a:t>– separation of user logical memory from physical memory</a:t>
            </a:r>
          </a:p>
          <a:p>
            <a:pPr lvl="1"/>
            <a:r>
              <a:rPr lang="en-US" altLang="en-US" dirty="0"/>
              <a:t>Only part of the program needs to be in memory for execution</a:t>
            </a:r>
          </a:p>
          <a:p>
            <a:pPr lvl="1"/>
            <a:r>
              <a:rPr lang="en-US" altLang="en-US" dirty="0"/>
              <a:t>Logical address space can therefore be much larger than physical address space</a:t>
            </a:r>
          </a:p>
          <a:p>
            <a:pPr lvl="1"/>
            <a:r>
              <a:rPr lang="en-US" altLang="en-US" dirty="0"/>
              <a:t>Allows address spaces to be shared by several processes</a:t>
            </a:r>
          </a:p>
          <a:p>
            <a:pPr lvl="1"/>
            <a:r>
              <a:rPr lang="en-US" altLang="en-US" dirty="0"/>
              <a:t>Allows for more efficient process creation</a:t>
            </a:r>
          </a:p>
          <a:p>
            <a:pPr lvl="1"/>
            <a:r>
              <a:rPr lang="en-US" altLang="en-US" dirty="0"/>
              <a:t>More programs running concurrently</a:t>
            </a:r>
          </a:p>
          <a:p>
            <a:pPr lvl="1"/>
            <a:r>
              <a:rPr lang="en-US" altLang="en-US" dirty="0"/>
              <a:t>Less I/O needed to load or swap processes</a:t>
            </a:r>
          </a:p>
          <a:p>
            <a:endParaRPr lang="en-US" altLang="en-US" sz="1600"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D98FEA7-C7CA-4225-97D5-87D05E0B6A0B}"/>
              </a:ext>
            </a:extLst>
          </p:cNvPr>
          <p:cNvSpPr>
            <a:spLocks noGrp="1" noChangeArrowheads="1"/>
          </p:cNvSpPr>
          <p:nvPr>
            <p:ph type="title"/>
          </p:nvPr>
        </p:nvSpPr>
        <p:spPr>
          <a:xfrm>
            <a:off x="1981200" y="234792"/>
            <a:ext cx="8229600" cy="576262"/>
          </a:xfrm>
        </p:spPr>
        <p:txBody>
          <a:bodyPr/>
          <a:lstStyle/>
          <a:p>
            <a:pPr eaLnBrk="1" hangingPunct="1"/>
            <a:r>
              <a:rPr lang="en-US" altLang="en-US" dirty="0"/>
              <a:t>Virtual memory  (Cont.)</a:t>
            </a:r>
          </a:p>
        </p:txBody>
      </p:sp>
      <p:sp>
        <p:nvSpPr>
          <p:cNvPr id="9219" name="Rectangle 3">
            <a:extLst>
              <a:ext uri="{FF2B5EF4-FFF2-40B4-BE49-F238E27FC236}">
                <a16:creationId xmlns:a16="http://schemas.microsoft.com/office/drawing/2014/main" id="{1EAA72FA-32BB-4333-A973-F0773984BC5A}"/>
              </a:ext>
            </a:extLst>
          </p:cNvPr>
          <p:cNvSpPr>
            <a:spLocks noGrp="1" noChangeArrowheads="1"/>
          </p:cNvSpPr>
          <p:nvPr>
            <p:ph type="body" idx="1"/>
          </p:nvPr>
        </p:nvSpPr>
        <p:spPr>
          <a:xfrm>
            <a:off x="2382417" y="1244666"/>
            <a:ext cx="7688424" cy="4529138"/>
          </a:xfrm>
        </p:spPr>
        <p:txBody>
          <a:bodyPr/>
          <a:lstStyle/>
          <a:p>
            <a:r>
              <a:rPr lang="en-US" altLang="en-US" b="1" dirty="0">
                <a:solidFill>
                  <a:srgbClr val="006699"/>
                </a:solidFill>
                <a:latin typeface="+mj-lt"/>
              </a:rPr>
              <a:t>Virtual address space</a:t>
            </a:r>
            <a:r>
              <a:rPr lang="en-US" altLang="en-US" dirty="0"/>
              <a:t> – logical view of how process is stored in memory</a:t>
            </a:r>
          </a:p>
          <a:p>
            <a:pPr lvl="1"/>
            <a:r>
              <a:rPr lang="en-US" altLang="en-US" dirty="0"/>
              <a:t>Usually start at address 0, contiguous addresses until end of space</a:t>
            </a:r>
          </a:p>
          <a:p>
            <a:pPr lvl="1"/>
            <a:r>
              <a:rPr lang="en-US" altLang="en-US" dirty="0"/>
              <a:t>Meanwhile, physical memory organized in page frames</a:t>
            </a:r>
          </a:p>
          <a:p>
            <a:pPr lvl="1"/>
            <a:r>
              <a:rPr lang="en-US" altLang="en-US" dirty="0"/>
              <a:t>MMU must map logical to physical</a:t>
            </a:r>
          </a:p>
          <a:p>
            <a:r>
              <a:rPr lang="en-US" altLang="en-US" dirty="0"/>
              <a:t>Virtual memory can be implemented via:</a:t>
            </a:r>
          </a:p>
          <a:p>
            <a:pPr lvl="1"/>
            <a:r>
              <a:rPr lang="en-US" altLang="en-US" dirty="0"/>
              <a:t>Demand paging </a:t>
            </a:r>
          </a:p>
          <a:p>
            <a:pPr lvl="1"/>
            <a:r>
              <a:rPr lang="en-US" altLang="en-US" dirty="0"/>
              <a:t>Demand segmentation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1981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2378076"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057"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8334937-C42E-4E7B-B0E3-358B7E80837F}"/>
              </a:ext>
            </a:extLst>
          </p:cNvPr>
          <p:cNvSpPr>
            <a:spLocks noGrp="1" noChangeArrowheads="1"/>
          </p:cNvSpPr>
          <p:nvPr>
            <p:ph type="title"/>
          </p:nvPr>
        </p:nvSpPr>
        <p:spPr>
          <a:xfrm>
            <a:off x="2489714" y="216163"/>
            <a:ext cx="8080375" cy="608013"/>
          </a:xfrm>
        </p:spPr>
        <p:txBody>
          <a:bodyPr/>
          <a:lstStyle/>
          <a:p>
            <a:pPr eaLnBrk="1" hangingPunct="1"/>
            <a:r>
              <a:rPr lang="en-US" altLang="en-US" sz="2400" dirty="0"/>
              <a:t>Virtual Memory That is Larger Than Physical Memory</a:t>
            </a:r>
          </a:p>
        </p:txBody>
      </p:sp>
      <p:pic>
        <p:nvPicPr>
          <p:cNvPr id="10243" name="Picture 4" descr="B:\os-book\os10-dir\Slides-WORK-area\Figures-dir\ch10\JPG-dir\10_01.jpg">
            <a:extLst>
              <a:ext uri="{FF2B5EF4-FFF2-40B4-BE49-F238E27FC236}">
                <a16:creationId xmlns:a16="http://schemas.microsoft.com/office/drawing/2014/main" id="{75959D58-FD0D-4362-987B-001456C2B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1" y="1457326"/>
            <a:ext cx="5459413" cy="432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0F0B8DB-E097-4BE3-81BB-00866E68FD0A}"/>
              </a:ext>
            </a:extLst>
          </p:cNvPr>
          <p:cNvSpPr>
            <a:spLocks noGrp="1" noChangeArrowheads="1"/>
          </p:cNvSpPr>
          <p:nvPr>
            <p:ph type="title"/>
          </p:nvPr>
        </p:nvSpPr>
        <p:spPr>
          <a:xfrm>
            <a:off x="2466976" y="232199"/>
            <a:ext cx="7743825" cy="576262"/>
          </a:xfrm>
        </p:spPr>
        <p:txBody>
          <a:bodyPr/>
          <a:lstStyle/>
          <a:p>
            <a:pPr eaLnBrk="1" hangingPunct="1"/>
            <a:r>
              <a:rPr lang="en-US" altLang="en-US" dirty="0"/>
              <a:t>Virtual-address Space</a:t>
            </a:r>
          </a:p>
        </p:txBody>
      </p:sp>
      <p:pic>
        <p:nvPicPr>
          <p:cNvPr id="11267" name="Picture 5">
            <a:extLst>
              <a:ext uri="{FF2B5EF4-FFF2-40B4-BE49-F238E27FC236}">
                <a16:creationId xmlns:a16="http://schemas.microsoft.com/office/drawing/2014/main" id="{E67654BE-83C9-4844-8B55-CE9FFDB0F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600" y="1274764"/>
            <a:ext cx="206375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3">
            <a:extLst>
              <a:ext uri="{FF2B5EF4-FFF2-40B4-BE49-F238E27FC236}">
                <a16:creationId xmlns:a16="http://schemas.microsoft.com/office/drawing/2014/main" id="{2B1431A7-1D96-4E21-A5C9-CBD53450BE42}"/>
              </a:ext>
            </a:extLst>
          </p:cNvPr>
          <p:cNvSpPr txBox="1">
            <a:spLocks noChangeArrowheads="1"/>
          </p:cNvSpPr>
          <p:nvPr/>
        </p:nvSpPr>
        <p:spPr bwMode="auto">
          <a:xfrm>
            <a:off x="2335214" y="1119188"/>
            <a:ext cx="4404599"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550988" indent="-325438">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Usually design logical address space for stack to start at Max logical address and grow “down” while heap grows “up”</a:t>
            </a:r>
          </a:p>
          <a:p>
            <a:pPr lvl="1">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Maximizes address space use</a:t>
            </a:r>
          </a:p>
          <a:p>
            <a:pPr lvl="1">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Unused address space between the two is hole</a:t>
            </a:r>
          </a:p>
          <a:p>
            <a:pPr lvl="2">
              <a:spcBef>
                <a:spcPct val="35000"/>
              </a:spcBef>
              <a:buClr>
                <a:srgbClr val="009900"/>
              </a:buClr>
              <a:buSzPct val="75000"/>
              <a:buFont typeface="Webdings" panose="05030102010509060703" pitchFamily="18" charset="2"/>
              <a:buChar char="4"/>
            </a:pPr>
            <a:r>
              <a:rPr kumimoji="1" lang="en-US" altLang="en-US" sz="1600" dirty="0">
                <a:latin typeface="Helvetica" panose="020B0604020202020204" pitchFamily="34" charset="0"/>
              </a:rPr>
              <a:t>No physical memory needed until heap or stack grows to a given new page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Enables </a:t>
            </a:r>
            <a:r>
              <a:rPr kumimoji="1" lang="en-US" altLang="en-US" sz="1600" b="1" dirty="0">
                <a:solidFill>
                  <a:srgbClr val="006699"/>
                </a:solidFill>
                <a:latin typeface="+mj-lt"/>
              </a:rPr>
              <a:t>sparse</a:t>
            </a:r>
            <a:r>
              <a:rPr kumimoji="1" lang="en-US" altLang="en-US" sz="1600" b="1" dirty="0">
                <a:solidFill>
                  <a:srgbClr val="3366FF"/>
                </a:solidFill>
                <a:latin typeface="Helvetica" panose="020B0604020202020204" pitchFamily="34" charset="0"/>
              </a:rPr>
              <a:t> </a:t>
            </a:r>
            <a:r>
              <a:rPr kumimoji="1" lang="en-US" altLang="en-US" sz="1600" dirty="0">
                <a:latin typeface="Helvetica" panose="020B0604020202020204" pitchFamily="34" charset="0"/>
              </a:rPr>
              <a:t>address spaces with holes left for growth, dynamically linked libraries, etc.</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System libraries shared via mapping into virtual address space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Shared memory by mapping pages read-write into virtual address space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Pages can be shared during </a:t>
            </a:r>
            <a:r>
              <a:rPr kumimoji="1" lang="en-US" altLang="en-US" sz="1600" dirty="0">
                <a:latin typeface="Courier New" panose="02070309020205020404" pitchFamily="49" charset="0"/>
                <a:cs typeface="Courier New" panose="02070309020205020404" pitchFamily="49" charset="0"/>
              </a:rPr>
              <a:t>fork()</a:t>
            </a:r>
            <a:r>
              <a:rPr kumimoji="1" lang="en-US" altLang="en-US" sz="1600" dirty="0">
                <a:latin typeface="Helvetica" panose="020B0604020202020204" pitchFamily="34" charset="0"/>
                <a:cs typeface="Courier New" panose="02070309020205020404" pitchFamily="49" charset="0"/>
              </a:rPr>
              <a:t>, speeding process creation</a:t>
            </a:r>
          </a:p>
          <a:p>
            <a:pPr lvl="1">
              <a:spcBef>
                <a:spcPct val="35000"/>
              </a:spcBef>
              <a:buClr>
                <a:srgbClr val="CC6600"/>
              </a:buClr>
              <a:buSzPct val="80000"/>
              <a:buFont typeface="Monotype Sorts" pitchFamily="-84" charset="2"/>
              <a:buNone/>
            </a:pPr>
            <a:r>
              <a:rPr kumimoji="1" lang="en-US" altLang="en-US" sz="1600" dirty="0">
                <a:latin typeface="Helvetica" panose="020B0604020202020204" pitchFamily="34" charset="0"/>
              </a:rPr>
              <a:t> </a:t>
            </a:r>
          </a:p>
          <a:p>
            <a:pPr lvl="1">
              <a:spcBef>
                <a:spcPct val="35000"/>
              </a:spcBef>
              <a:buClr>
                <a:srgbClr val="CC6600"/>
              </a:buClr>
              <a:buSzPct val="80000"/>
              <a:buFont typeface="Monotype Sorts" pitchFamily="-84" charset="2"/>
              <a:buNone/>
            </a:pPr>
            <a:endParaRPr kumimoji="1" lang="en-US" altLang="en-US" dirty="0">
              <a:latin typeface="Helvetica" panose="020B0604020202020204" pitchFamily="34" charset="0"/>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82E1AA8-C0F1-47D6-90C4-29E3C8F7FBEF}"/>
              </a:ext>
            </a:extLst>
          </p:cNvPr>
          <p:cNvSpPr>
            <a:spLocks noGrp="1" noChangeArrowheads="1"/>
          </p:cNvSpPr>
          <p:nvPr>
            <p:ph type="title"/>
          </p:nvPr>
        </p:nvSpPr>
        <p:spPr>
          <a:xfrm>
            <a:off x="2617656" y="235568"/>
            <a:ext cx="7561262" cy="576262"/>
          </a:xfrm>
        </p:spPr>
        <p:txBody>
          <a:bodyPr/>
          <a:lstStyle/>
          <a:p>
            <a:pPr eaLnBrk="1" hangingPunct="1"/>
            <a:r>
              <a:rPr lang="en-US" altLang="en-US" dirty="0"/>
              <a:t>Shared Library Using Virtual Memory</a:t>
            </a:r>
          </a:p>
        </p:txBody>
      </p:sp>
      <p:pic>
        <p:nvPicPr>
          <p:cNvPr id="12291" name="Picture 6">
            <a:extLst>
              <a:ext uri="{FF2B5EF4-FFF2-40B4-BE49-F238E27FC236}">
                <a16:creationId xmlns:a16="http://schemas.microsoft.com/office/drawing/2014/main" id="{C513F0E0-9020-4F02-8008-BA6516EC2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5" y="1404939"/>
            <a:ext cx="6070600"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F69F4A5-E6CB-4B0B-8299-F4A8C1CEFAA5}"/>
              </a:ext>
            </a:extLst>
          </p:cNvPr>
          <p:cNvSpPr>
            <a:spLocks noGrp="1" noChangeArrowheads="1"/>
          </p:cNvSpPr>
          <p:nvPr>
            <p:ph type="title"/>
          </p:nvPr>
        </p:nvSpPr>
        <p:spPr>
          <a:xfrm>
            <a:off x="1981200" y="237382"/>
            <a:ext cx="8229600" cy="576262"/>
          </a:xfrm>
        </p:spPr>
        <p:txBody>
          <a:bodyPr/>
          <a:lstStyle/>
          <a:p>
            <a:pPr eaLnBrk="1" hangingPunct="1"/>
            <a:r>
              <a:rPr lang="en-US" altLang="en-US" dirty="0"/>
              <a:t>Demand Paging</a:t>
            </a:r>
          </a:p>
        </p:txBody>
      </p:sp>
      <p:sp>
        <p:nvSpPr>
          <p:cNvPr id="13315" name="Rectangle 3">
            <a:extLst>
              <a:ext uri="{FF2B5EF4-FFF2-40B4-BE49-F238E27FC236}">
                <a16:creationId xmlns:a16="http://schemas.microsoft.com/office/drawing/2014/main" id="{FD2BC1A3-DFC6-4D60-B5FB-EA52511A2FA3}"/>
              </a:ext>
            </a:extLst>
          </p:cNvPr>
          <p:cNvSpPr>
            <a:spLocks noGrp="1" noChangeArrowheads="1"/>
          </p:cNvSpPr>
          <p:nvPr>
            <p:ph type="body" idx="1"/>
          </p:nvPr>
        </p:nvSpPr>
        <p:spPr>
          <a:xfrm>
            <a:off x="2363756" y="1261355"/>
            <a:ext cx="7604158" cy="5097462"/>
          </a:xfrm>
        </p:spPr>
        <p:txBody>
          <a:bodyPr/>
          <a:lstStyle/>
          <a:p>
            <a:pPr>
              <a:lnSpc>
                <a:spcPct val="90000"/>
              </a:lnSpc>
            </a:pPr>
            <a:r>
              <a:rPr lang="en-US" altLang="en-US" dirty="0"/>
              <a:t>Could bring entire process into memory at load time</a:t>
            </a:r>
          </a:p>
          <a:p>
            <a:pPr>
              <a:lnSpc>
                <a:spcPct val="90000"/>
              </a:lnSpc>
            </a:pPr>
            <a:r>
              <a:rPr lang="en-US" altLang="en-US" dirty="0"/>
              <a:t>Or bring a page into memory only when it is needed</a:t>
            </a:r>
          </a:p>
          <a:p>
            <a:pPr lvl="1">
              <a:lnSpc>
                <a:spcPct val="90000"/>
              </a:lnSpc>
            </a:pPr>
            <a:r>
              <a:rPr lang="en-US" altLang="en-US" dirty="0"/>
              <a:t>Less I/O needed, no unnecessary I/O</a:t>
            </a:r>
          </a:p>
          <a:p>
            <a:pPr lvl="1">
              <a:lnSpc>
                <a:spcPct val="90000"/>
              </a:lnSpc>
            </a:pPr>
            <a:r>
              <a:rPr lang="en-US" altLang="en-US" dirty="0"/>
              <a:t>Less memory needed </a:t>
            </a:r>
          </a:p>
          <a:p>
            <a:pPr lvl="1">
              <a:lnSpc>
                <a:spcPct val="90000"/>
              </a:lnSpc>
            </a:pPr>
            <a:r>
              <a:rPr lang="en-US" altLang="en-US" dirty="0"/>
              <a:t>Faster response</a:t>
            </a:r>
          </a:p>
          <a:p>
            <a:pPr lvl="1">
              <a:lnSpc>
                <a:spcPct val="90000"/>
              </a:lnSpc>
            </a:pPr>
            <a:r>
              <a:rPr lang="en-US" altLang="en-US" dirty="0"/>
              <a:t>More users</a:t>
            </a:r>
          </a:p>
          <a:p>
            <a:pPr>
              <a:lnSpc>
                <a:spcPct val="90000"/>
              </a:lnSpc>
            </a:pPr>
            <a:r>
              <a:rPr lang="en-US" altLang="en-US" dirty="0"/>
              <a:t>Similar to paging system with swapping (diagram on right)</a:t>
            </a:r>
          </a:p>
          <a:p>
            <a:pPr>
              <a:lnSpc>
                <a:spcPct val="90000"/>
              </a:lnSpc>
            </a:pPr>
            <a:r>
              <a:rPr lang="en-US" altLang="en-US" dirty="0"/>
              <a:t>Page is needed </a:t>
            </a:r>
            <a:r>
              <a:rPr lang="en-US" altLang="en-US" dirty="0">
                <a:sym typeface="Symbol" panose="05050102010706020507" pitchFamily="18" charset="2"/>
              </a:rPr>
              <a:t> reference to it</a:t>
            </a:r>
          </a:p>
          <a:p>
            <a:pPr lvl="1">
              <a:lnSpc>
                <a:spcPct val="90000"/>
              </a:lnSpc>
            </a:pPr>
            <a:r>
              <a:rPr lang="en-US" altLang="en-US" dirty="0"/>
              <a:t>invalid reference </a:t>
            </a:r>
            <a:r>
              <a:rPr lang="en-US" altLang="en-US" dirty="0">
                <a:sym typeface="Symbol" panose="05050102010706020507" pitchFamily="18" charset="2"/>
              </a:rPr>
              <a:t> abort</a:t>
            </a:r>
          </a:p>
          <a:p>
            <a:pPr lvl="1">
              <a:lnSpc>
                <a:spcPct val="90000"/>
              </a:lnSpc>
            </a:pPr>
            <a:r>
              <a:rPr lang="en-US" altLang="en-US" dirty="0">
                <a:sym typeface="Symbol" panose="05050102010706020507" pitchFamily="18" charset="2"/>
              </a:rPr>
              <a:t>not-in-memory  bring to memory</a:t>
            </a:r>
          </a:p>
          <a:p>
            <a:pPr>
              <a:lnSpc>
                <a:spcPct val="90000"/>
              </a:lnSpc>
            </a:pPr>
            <a:r>
              <a:rPr lang="en-US" altLang="en-US" b="1" dirty="0">
                <a:solidFill>
                  <a:srgbClr val="006699"/>
                </a:solidFill>
                <a:latin typeface="+mj-lt"/>
                <a:sym typeface="Symbol" panose="05050102010706020507" pitchFamily="18" charset="2"/>
              </a:rPr>
              <a:t>Lazy swapper </a:t>
            </a:r>
            <a:r>
              <a:rPr lang="en-US" altLang="en-US" dirty="0">
                <a:sym typeface="Symbol" panose="05050102010706020507" pitchFamily="18" charset="2"/>
              </a:rPr>
              <a:t>– never swaps a page into memory unless page will be needed</a:t>
            </a:r>
          </a:p>
          <a:p>
            <a:pPr lvl="1">
              <a:lnSpc>
                <a:spcPct val="90000"/>
              </a:lnSpc>
            </a:pPr>
            <a:r>
              <a:rPr lang="en-US" altLang="en-US" dirty="0">
                <a:sym typeface="Symbol" panose="05050102010706020507" pitchFamily="18" charset="2"/>
              </a:rPr>
              <a:t>Swapper that deals with pages is a </a:t>
            </a:r>
            <a:r>
              <a:rPr lang="en-US" altLang="en-US" b="1" dirty="0">
                <a:solidFill>
                  <a:srgbClr val="006699"/>
                </a:solidFill>
                <a:latin typeface="+mj-lt"/>
                <a:sym typeface="Symbol" panose="05050102010706020507" pitchFamily="18" charset="2"/>
              </a:rPr>
              <a:t>pager</a:t>
            </a:r>
          </a:p>
          <a:p>
            <a:pPr lvl="1">
              <a:lnSpc>
                <a:spcPct val="90000"/>
              </a:lnSpc>
              <a:buFont typeface="Monotype Sorts" pitchFamily="-84" charset="2"/>
              <a:buNone/>
            </a:pPr>
            <a:endParaRPr lang="en-US" altLang="en-US" b="1" dirty="0">
              <a:solidFill>
                <a:srgbClr val="006699"/>
              </a:solidFill>
              <a:latin typeface="+mj-lt"/>
              <a:sym typeface="Symbol" panose="05050102010706020507" pitchFamily="18" charset="2"/>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C06DF40-C8BE-4D63-864C-842E26CBB173}"/>
              </a:ext>
            </a:extLst>
          </p:cNvPr>
          <p:cNvSpPr>
            <a:spLocks noGrp="1" noChangeArrowheads="1"/>
          </p:cNvSpPr>
          <p:nvPr>
            <p:ph type="title"/>
          </p:nvPr>
        </p:nvSpPr>
        <p:spPr>
          <a:xfrm>
            <a:off x="1981200" y="237382"/>
            <a:ext cx="8229600" cy="576262"/>
          </a:xfrm>
        </p:spPr>
        <p:txBody>
          <a:bodyPr/>
          <a:lstStyle/>
          <a:p>
            <a:pPr eaLnBrk="1" hangingPunct="1"/>
            <a:r>
              <a:rPr lang="en-US" altLang="en-US" dirty="0"/>
              <a:t>Demand Paging</a:t>
            </a:r>
          </a:p>
        </p:txBody>
      </p:sp>
      <p:sp>
        <p:nvSpPr>
          <p:cNvPr id="14339" name="Rectangle 3">
            <a:extLst>
              <a:ext uri="{FF2B5EF4-FFF2-40B4-BE49-F238E27FC236}">
                <a16:creationId xmlns:a16="http://schemas.microsoft.com/office/drawing/2014/main" id="{4FA26912-DDBD-4FE1-BFA7-E72BE4D7C085}"/>
              </a:ext>
            </a:extLst>
          </p:cNvPr>
          <p:cNvSpPr>
            <a:spLocks noGrp="1" noChangeArrowheads="1"/>
          </p:cNvSpPr>
          <p:nvPr>
            <p:ph type="body" idx="1"/>
          </p:nvPr>
        </p:nvSpPr>
        <p:spPr>
          <a:xfrm>
            <a:off x="2363755" y="1303338"/>
            <a:ext cx="4049745" cy="5351462"/>
          </a:xfrm>
        </p:spPr>
        <p:txBody>
          <a:bodyPr/>
          <a:lstStyle/>
          <a:p>
            <a:pPr>
              <a:lnSpc>
                <a:spcPct val="90000"/>
              </a:lnSpc>
            </a:pPr>
            <a:r>
              <a:rPr lang="en-US" altLang="en-US" dirty="0"/>
              <a:t>Could bring entire process into memory at load time</a:t>
            </a:r>
          </a:p>
          <a:p>
            <a:pPr>
              <a:lnSpc>
                <a:spcPct val="90000"/>
              </a:lnSpc>
            </a:pPr>
            <a:r>
              <a:rPr lang="en-US" altLang="en-US" dirty="0"/>
              <a:t>Or bring a page into memory only when it is needed</a:t>
            </a:r>
          </a:p>
          <a:p>
            <a:pPr lvl="1">
              <a:lnSpc>
                <a:spcPct val="90000"/>
              </a:lnSpc>
            </a:pPr>
            <a:r>
              <a:rPr lang="en-US" altLang="en-US" dirty="0"/>
              <a:t>Less I/O needed, no unnecessary I/O</a:t>
            </a:r>
          </a:p>
          <a:p>
            <a:pPr lvl="1">
              <a:lnSpc>
                <a:spcPct val="90000"/>
              </a:lnSpc>
            </a:pPr>
            <a:r>
              <a:rPr lang="en-US" altLang="en-US" dirty="0"/>
              <a:t>Less memory needed </a:t>
            </a:r>
          </a:p>
          <a:p>
            <a:pPr lvl="1">
              <a:lnSpc>
                <a:spcPct val="90000"/>
              </a:lnSpc>
            </a:pPr>
            <a:r>
              <a:rPr lang="en-US" altLang="en-US" dirty="0"/>
              <a:t>Faster response</a:t>
            </a:r>
          </a:p>
          <a:p>
            <a:pPr lvl="1">
              <a:lnSpc>
                <a:spcPct val="90000"/>
              </a:lnSpc>
            </a:pPr>
            <a:r>
              <a:rPr lang="en-US" altLang="en-US" dirty="0"/>
              <a:t>More users</a:t>
            </a:r>
          </a:p>
          <a:p>
            <a:pPr>
              <a:lnSpc>
                <a:spcPct val="90000"/>
              </a:lnSpc>
            </a:pPr>
            <a:r>
              <a:rPr lang="en-US" altLang="en-US" dirty="0"/>
              <a:t>Similar to paging system with swapping (diagram on right)</a:t>
            </a:r>
          </a:p>
          <a:p>
            <a:pPr>
              <a:lnSpc>
                <a:spcPct val="90000"/>
              </a:lnSpc>
              <a:buFont typeface="Monotype Sorts" pitchFamily="-84" charset="2"/>
              <a:buNone/>
            </a:pPr>
            <a:endParaRPr lang="en-US" altLang="en-US" dirty="0">
              <a:sym typeface="Symbol" panose="05050102010706020507" pitchFamily="18" charset="2"/>
            </a:endParaRPr>
          </a:p>
        </p:txBody>
      </p:sp>
      <p:pic>
        <p:nvPicPr>
          <p:cNvPr id="14340" name="Picture 4" descr="9">
            <a:extLst>
              <a:ext uri="{FF2B5EF4-FFF2-40B4-BE49-F238E27FC236}">
                <a16:creationId xmlns:a16="http://schemas.microsoft.com/office/drawing/2014/main" id="{A3D70552-8B37-46D6-A4A0-489B357F4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6" y="1701800"/>
            <a:ext cx="3878263"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264511C-9394-4FB0-8A88-DD12566F97BB}"/>
              </a:ext>
            </a:extLst>
          </p:cNvPr>
          <p:cNvSpPr>
            <a:spLocks noGrp="1"/>
          </p:cNvSpPr>
          <p:nvPr>
            <p:ph type="title"/>
          </p:nvPr>
        </p:nvSpPr>
        <p:spPr>
          <a:xfrm>
            <a:off x="1981200" y="238937"/>
            <a:ext cx="8229600" cy="576262"/>
          </a:xfrm>
        </p:spPr>
        <p:txBody>
          <a:bodyPr/>
          <a:lstStyle/>
          <a:p>
            <a:r>
              <a:rPr lang="en-US" altLang="en-US" dirty="0"/>
              <a:t>Basic Concepts</a:t>
            </a:r>
          </a:p>
        </p:txBody>
      </p:sp>
      <p:sp>
        <p:nvSpPr>
          <p:cNvPr id="15363" name="Content Placeholder 2">
            <a:extLst>
              <a:ext uri="{FF2B5EF4-FFF2-40B4-BE49-F238E27FC236}">
                <a16:creationId xmlns:a16="http://schemas.microsoft.com/office/drawing/2014/main" id="{5F816111-C06D-4FA2-86A2-9368F11D4429}"/>
              </a:ext>
            </a:extLst>
          </p:cNvPr>
          <p:cNvSpPr>
            <a:spLocks noGrp="1"/>
          </p:cNvSpPr>
          <p:nvPr>
            <p:ph idx="1"/>
          </p:nvPr>
        </p:nvSpPr>
        <p:spPr>
          <a:xfrm>
            <a:off x="2354427" y="1191244"/>
            <a:ext cx="7697755" cy="4530725"/>
          </a:xfrm>
        </p:spPr>
        <p:txBody>
          <a:bodyPr/>
          <a:lstStyle/>
          <a:p>
            <a:r>
              <a:rPr lang="en-US" altLang="en-US" dirty="0"/>
              <a:t>With swapping, pager guesses which pages will be used before swapping out again</a:t>
            </a:r>
          </a:p>
          <a:p>
            <a:r>
              <a:rPr lang="en-US" altLang="en-US" dirty="0"/>
              <a:t>Instead, pager brings in only those pages into memory</a:t>
            </a:r>
          </a:p>
          <a:p>
            <a:r>
              <a:rPr lang="en-US" altLang="en-US" dirty="0"/>
              <a:t>How to determine that set of pages?</a:t>
            </a:r>
          </a:p>
          <a:p>
            <a:pPr lvl="1"/>
            <a:r>
              <a:rPr lang="en-US" altLang="en-US" dirty="0"/>
              <a:t>Need new MMU functionality to implement demand paging</a:t>
            </a:r>
          </a:p>
          <a:p>
            <a:r>
              <a:rPr lang="en-US" altLang="en-US" dirty="0"/>
              <a:t>If pages needed are already </a:t>
            </a:r>
            <a:r>
              <a:rPr lang="en-US" altLang="en-US" b="1" dirty="0">
                <a:solidFill>
                  <a:srgbClr val="006699"/>
                </a:solidFill>
                <a:latin typeface="+mj-lt"/>
              </a:rPr>
              <a:t>memory</a:t>
            </a:r>
            <a:r>
              <a:rPr lang="en-US" altLang="en-US" b="1" dirty="0">
                <a:solidFill>
                  <a:srgbClr val="3366FF"/>
                </a:solidFill>
              </a:rPr>
              <a:t> </a:t>
            </a:r>
            <a:r>
              <a:rPr lang="en-US" altLang="en-US" b="1" dirty="0">
                <a:solidFill>
                  <a:srgbClr val="006699"/>
                </a:solidFill>
                <a:latin typeface="+mj-lt"/>
              </a:rPr>
              <a:t>resident</a:t>
            </a:r>
          </a:p>
          <a:p>
            <a:pPr lvl="1"/>
            <a:r>
              <a:rPr lang="en-US" altLang="en-US" dirty="0"/>
              <a:t>No difference from non demand-paging</a:t>
            </a:r>
          </a:p>
          <a:p>
            <a:r>
              <a:rPr lang="en-US" altLang="en-US" dirty="0"/>
              <a:t>If page needed and not memory resident</a:t>
            </a:r>
          </a:p>
          <a:p>
            <a:pPr lvl="1"/>
            <a:r>
              <a:rPr lang="en-US" altLang="en-US" dirty="0"/>
              <a:t>Need to detect and load the page into memory from storage</a:t>
            </a:r>
          </a:p>
          <a:p>
            <a:pPr lvl="2"/>
            <a:r>
              <a:rPr lang="en-US" altLang="en-US" dirty="0"/>
              <a:t>Without changing program behavior</a:t>
            </a:r>
          </a:p>
          <a:p>
            <a:pPr lvl="2"/>
            <a:r>
              <a:rPr lang="en-US" altLang="en-US" dirty="0"/>
              <a:t>Without programmer needing to change code</a:t>
            </a:r>
          </a:p>
          <a:p>
            <a:endParaRPr lang="en-US" altLang="en-US" dirty="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871474-8C29-4C4D-A06C-A16B6A83DC61}"/>
              </a:ext>
            </a:extLst>
          </p:cNvPr>
          <p:cNvSpPr>
            <a:spLocks noGrp="1" noChangeArrowheads="1"/>
          </p:cNvSpPr>
          <p:nvPr>
            <p:ph type="title"/>
          </p:nvPr>
        </p:nvSpPr>
        <p:spPr>
          <a:xfrm>
            <a:off x="1981200" y="232199"/>
            <a:ext cx="8229600" cy="576262"/>
          </a:xfrm>
        </p:spPr>
        <p:txBody>
          <a:bodyPr/>
          <a:lstStyle/>
          <a:p>
            <a:pPr eaLnBrk="1" hangingPunct="1"/>
            <a:r>
              <a:rPr lang="en-US" altLang="en-US" dirty="0"/>
              <a:t>Valid-Invalid Bit</a:t>
            </a:r>
          </a:p>
        </p:txBody>
      </p:sp>
      <p:sp>
        <p:nvSpPr>
          <p:cNvPr id="16387" name="Rectangle 3">
            <a:extLst>
              <a:ext uri="{FF2B5EF4-FFF2-40B4-BE49-F238E27FC236}">
                <a16:creationId xmlns:a16="http://schemas.microsoft.com/office/drawing/2014/main" id="{72DE0254-5503-4CC6-82D6-9AD27FDC1284}"/>
              </a:ext>
            </a:extLst>
          </p:cNvPr>
          <p:cNvSpPr>
            <a:spLocks noGrp="1" noChangeArrowheads="1"/>
          </p:cNvSpPr>
          <p:nvPr>
            <p:ph type="body" idx="1"/>
          </p:nvPr>
        </p:nvSpPr>
        <p:spPr>
          <a:xfrm>
            <a:off x="2373086" y="1046163"/>
            <a:ext cx="7688424" cy="5472112"/>
          </a:xfrm>
        </p:spPr>
        <p:txBody>
          <a:bodyPr/>
          <a:lstStyle/>
          <a:p>
            <a:r>
              <a:rPr lang="en-US" altLang="en-US" dirty="0"/>
              <a:t>With each page table entry a valid–invalid bit is associated</a:t>
            </a:r>
            <a:br>
              <a:rPr lang="en-US" altLang="en-US" dirty="0"/>
            </a:br>
            <a:r>
              <a:rPr lang="en-US" altLang="en-US" dirty="0"/>
              <a:t>(</a:t>
            </a:r>
            <a:r>
              <a:rPr lang="en-US" altLang="en-US" b="1" dirty="0">
                <a:solidFill>
                  <a:srgbClr val="FF0000"/>
                </a:solidFill>
              </a:rPr>
              <a:t>v</a:t>
            </a:r>
            <a:r>
              <a:rPr lang="en-US" altLang="en-US" dirty="0"/>
              <a:t> </a:t>
            </a:r>
            <a:r>
              <a:rPr lang="en-US" altLang="en-US" dirty="0">
                <a:sym typeface="Symbol" panose="05050102010706020507" pitchFamily="18" charset="2"/>
              </a:rPr>
              <a:t> in-memory – </a:t>
            </a:r>
            <a:r>
              <a:rPr lang="en-US" altLang="en-US" b="1" dirty="0">
                <a:solidFill>
                  <a:srgbClr val="006699"/>
                </a:solidFill>
                <a:latin typeface="+mj-lt"/>
                <a:sym typeface="Symbol" panose="05050102010706020507" pitchFamily="18" charset="2"/>
              </a:rPr>
              <a:t>memory</a:t>
            </a:r>
            <a:r>
              <a:rPr lang="en-US" altLang="en-US" b="1" dirty="0">
                <a:solidFill>
                  <a:srgbClr val="3366FF"/>
                </a:solidFill>
                <a:sym typeface="Symbol" panose="05050102010706020507" pitchFamily="18" charset="2"/>
              </a:rPr>
              <a:t> </a:t>
            </a:r>
            <a:r>
              <a:rPr lang="en-US" altLang="en-US" b="1" dirty="0">
                <a:solidFill>
                  <a:srgbClr val="006699"/>
                </a:solidFill>
                <a:latin typeface="+mj-lt"/>
                <a:sym typeface="Symbol" panose="05050102010706020507" pitchFamily="18" charset="2"/>
              </a:rPr>
              <a:t>resident</a:t>
            </a:r>
            <a:r>
              <a:rPr lang="en-US" altLang="en-US" dirty="0">
                <a:sym typeface="Symbol" panose="05050102010706020507" pitchFamily="18" charset="2"/>
              </a:rPr>
              <a:t>,</a:t>
            </a:r>
            <a:r>
              <a:rPr lang="en-US" altLang="en-US" dirty="0">
                <a:solidFill>
                  <a:srgbClr val="FF0000"/>
                </a:solidFill>
                <a:sym typeface="Symbol" panose="05050102010706020507" pitchFamily="18" charset="2"/>
              </a:rPr>
              <a:t> </a:t>
            </a:r>
            <a:r>
              <a:rPr lang="en-US" altLang="en-US" b="1" dirty="0">
                <a:solidFill>
                  <a:srgbClr val="FF0000"/>
                </a:solidFill>
                <a:sym typeface="Symbol" panose="05050102010706020507" pitchFamily="18" charset="2"/>
              </a:rPr>
              <a:t>i</a:t>
            </a:r>
            <a:r>
              <a:rPr lang="en-US" altLang="en-US" dirty="0">
                <a:sym typeface="Symbol" panose="05050102010706020507" pitchFamily="18" charset="2"/>
              </a:rPr>
              <a:t>  not-in-memory)</a:t>
            </a:r>
          </a:p>
          <a:p>
            <a:r>
              <a:rPr lang="en-US" altLang="en-US" dirty="0">
                <a:sym typeface="Symbol" panose="05050102010706020507" pitchFamily="18" charset="2"/>
              </a:rPr>
              <a:t>Initially valid–invalid bit is set to</a:t>
            </a:r>
            <a:r>
              <a:rPr lang="en-US" altLang="en-US" b="1" dirty="0">
                <a:solidFill>
                  <a:srgbClr val="FF0000"/>
                </a:solidFill>
                <a:sym typeface="Symbol" panose="05050102010706020507" pitchFamily="18" charset="2"/>
              </a:rPr>
              <a:t> i </a:t>
            </a:r>
            <a:r>
              <a:rPr lang="en-US" altLang="en-US" dirty="0">
                <a:sym typeface="Symbol" panose="05050102010706020507" pitchFamily="18" charset="2"/>
              </a:rPr>
              <a:t>on all entries</a:t>
            </a:r>
          </a:p>
          <a:p>
            <a:r>
              <a:rPr lang="en-US" altLang="en-US" dirty="0">
                <a:sym typeface="Symbol" panose="05050102010706020507" pitchFamily="18" charset="2"/>
              </a:rPr>
              <a:t>Example of a page table snapshot:</a:t>
            </a:r>
            <a:br>
              <a:rPr lang="en-US" altLang="en-US"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endParaRPr lang="en-US" altLang="en-US" sz="800" dirty="0">
              <a:sym typeface="Symbol" panose="05050102010706020507" pitchFamily="18" charset="2"/>
            </a:endParaRPr>
          </a:p>
          <a:p>
            <a:r>
              <a:rPr lang="en-US" altLang="en-US" dirty="0">
                <a:sym typeface="Symbol" panose="05050102010706020507" pitchFamily="18" charset="2"/>
              </a:rPr>
              <a:t>During MMU address translation, if valid–invalid bit in page table entry is</a:t>
            </a:r>
            <a:r>
              <a:rPr lang="en-US" altLang="en-US" b="1" dirty="0">
                <a:solidFill>
                  <a:srgbClr val="FF0000"/>
                </a:solidFill>
                <a:sym typeface="Symbol" panose="05050102010706020507" pitchFamily="18" charset="2"/>
              </a:rPr>
              <a:t> i</a:t>
            </a:r>
            <a:r>
              <a:rPr lang="en-US" altLang="en-US" dirty="0">
                <a:sym typeface="Symbol" panose="05050102010706020507" pitchFamily="18" charset="2"/>
              </a:rPr>
              <a:t>  page fault</a:t>
            </a:r>
          </a:p>
        </p:txBody>
      </p:sp>
      <p:pic>
        <p:nvPicPr>
          <p:cNvPr id="16388" name="Picture 1">
            <a:extLst>
              <a:ext uri="{FF2B5EF4-FFF2-40B4-BE49-F238E27FC236}">
                <a16:creationId xmlns:a16="http://schemas.microsoft.com/office/drawing/2014/main" id="{6076F79C-4BBB-4218-90FB-18A6D83B8B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4897" y="2623264"/>
            <a:ext cx="237013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B154921-491D-443E-816A-3E1D64EAD983}"/>
              </a:ext>
            </a:extLst>
          </p:cNvPr>
          <p:cNvSpPr>
            <a:spLocks noGrp="1" noChangeArrowheads="1"/>
          </p:cNvSpPr>
          <p:nvPr>
            <p:ph type="title"/>
          </p:nvPr>
        </p:nvSpPr>
        <p:spPr>
          <a:xfrm>
            <a:off x="2177143" y="344979"/>
            <a:ext cx="7884368" cy="501650"/>
          </a:xfrm>
        </p:spPr>
        <p:txBody>
          <a:bodyPr/>
          <a:lstStyle/>
          <a:p>
            <a:pPr eaLnBrk="1" hangingPunct="1"/>
            <a:r>
              <a:rPr lang="en-US" altLang="en-US" sz="2400" dirty="0"/>
              <a:t>Page Table When Some Pages Are Not</a:t>
            </a:r>
            <a:br>
              <a:rPr lang="en-US" altLang="en-US" sz="2400" dirty="0"/>
            </a:br>
            <a:r>
              <a:rPr lang="en-US" altLang="en-US" sz="2400" dirty="0"/>
              <a:t>in Main Memory</a:t>
            </a:r>
          </a:p>
        </p:txBody>
      </p:sp>
      <p:pic>
        <p:nvPicPr>
          <p:cNvPr id="17411" name="Picture 2" descr="B:\os-book\os10-dir\Slides-WORK-area\Figures-dir\ch10\JPG-dir\10_04.jpg">
            <a:extLst>
              <a:ext uri="{FF2B5EF4-FFF2-40B4-BE49-F238E27FC236}">
                <a16:creationId xmlns:a16="http://schemas.microsoft.com/office/drawing/2014/main" id="{EE8B21A0-27D4-48EC-AA1E-673C6BCAF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638" y="1246188"/>
            <a:ext cx="4805362"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614AF0F-0564-40AA-8F76-6152AC6E0CC9}"/>
              </a:ext>
            </a:extLst>
          </p:cNvPr>
          <p:cNvSpPr>
            <a:spLocks noGrp="1" noChangeArrowheads="1"/>
          </p:cNvSpPr>
          <p:nvPr>
            <p:ph type="title"/>
          </p:nvPr>
        </p:nvSpPr>
        <p:spPr>
          <a:xfrm>
            <a:off x="1981200" y="248268"/>
            <a:ext cx="8229600" cy="576262"/>
          </a:xfrm>
        </p:spPr>
        <p:txBody>
          <a:bodyPr/>
          <a:lstStyle/>
          <a:p>
            <a:pPr eaLnBrk="1" hangingPunct="1"/>
            <a:r>
              <a:rPr lang="en-US" altLang="en-US" dirty="0"/>
              <a:t>Steps in Handling Page Fault</a:t>
            </a:r>
          </a:p>
        </p:txBody>
      </p:sp>
      <p:sp>
        <p:nvSpPr>
          <p:cNvPr id="18435" name="Rectangle 3">
            <a:extLst>
              <a:ext uri="{FF2B5EF4-FFF2-40B4-BE49-F238E27FC236}">
                <a16:creationId xmlns:a16="http://schemas.microsoft.com/office/drawing/2014/main" id="{663B1E5A-B195-422A-B1B4-080156B3A5F1}"/>
              </a:ext>
            </a:extLst>
          </p:cNvPr>
          <p:cNvSpPr>
            <a:spLocks noGrp="1" noChangeArrowheads="1"/>
          </p:cNvSpPr>
          <p:nvPr>
            <p:ph type="body" idx="1"/>
          </p:nvPr>
        </p:nvSpPr>
        <p:spPr>
          <a:xfrm>
            <a:off x="2363755" y="1390261"/>
            <a:ext cx="7707086" cy="4010414"/>
          </a:xfrm>
        </p:spPr>
        <p:txBody>
          <a:bodyPr/>
          <a:lstStyle/>
          <a:p>
            <a:pPr>
              <a:lnSpc>
                <a:spcPct val="90000"/>
              </a:lnSpc>
              <a:buFont typeface="+mj-lt"/>
              <a:buAutoNum type="arabicPeriod"/>
              <a:defRPr/>
            </a:pPr>
            <a:r>
              <a:rPr lang="en-US" altLang="en-US" dirty="0"/>
              <a:t>If there is a reference to a page, first reference to that page will trap to operating system </a:t>
            </a:r>
          </a:p>
          <a:p>
            <a:pPr lvl="1">
              <a:lnSpc>
                <a:spcPct val="90000"/>
              </a:lnSpc>
              <a:defRPr/>
            </a:pPr>
            <a:r>
              <a:rPr lang="en-US" altLang="en-US" dirty="0">
                <a:sym typeface="Symbol" pitchFamily="18" charset="2"/>
              </a:rPr>
              <a:t>Page fault</a:t>
            </a:r>
          </a:p>
          <a:p>
            <a:pPr>
              <a:lnSpc>
                <a:spcPct val="90000"/>
              </a:lnSpc>
              <a:buFont typeface="Monotype Sorts" pitchFamily="-84" charset="2"/>
              <a:buAutoNum type="arabicPeriod"/>
              <a:defRPr/>
            </a:pPr>
            <a:r>
              <a:rPr lang="en-US" altLang="en-US" dirty="0">
                <a:sym typeface="Symbol" pitchFamily="18" charset="2"/>
              </a:rPr>
              <a:t>Operating system looks at another table to decide:</a:t>
            </a:r>
          </a:p>
          <a:p>
            <a:pPr marL="798513" lvl="1" indent="-341313">
              <a:lnSpc>
                <a:spcPct val="90000"/>
              </a:lnSpc>
              <a:defRPr/>
            </a:pPr>
            <a:r>
              <a:rPr lang="en-US" altLang="en-US" dirty="0"/>
              <a:t>Invalid reference </a:t>
            </a:r>
            <a:r>
              <a:rPr lang="en-US" altLang="en-US" dirty="0">
                <a:sym typeface="Symbol" pitchFamily="18" charset="2"/>
              </a:rPr>
              <a:t> abort</a:t>
            </a:r>
          </a:p>
          <a:p>
            <a:pPr marL="798513" lvl="1" indent="-341313">
              <a:lnSpc>
                <a:spcPct val="90000"/>
              </a:lnSpc>
              <a:defRPr/>
            </a:pPr>
            <a:r>
              <a:rPr lang="en-US" altLang="en-US" dirty="0">
                <a:sym typeface="Symbol" pitchFamily="18" charset="2"/>
              </a:rPr>
              <a:t>Just not in memory</a:t>
            </a:r>
          </a:p>
          <a:p>
            <a:pPr>
              <a:lnSpc>
                <a:spcPct val="90000"/>
              </a:lnSpc>
              <a:buFont typeface="Monotype Sorts" pitchFamily="-84" charset="2"/>
              <a:buAutoNum type="arabicPeriod"/>
              <a:defRPr/>
            </a:pPr>
            <a:r>
              <a:rPr lang="en-US" altLang="en-US" dirty="0">
                <a:sym typeface="Symbol" pitchFamily="18" charset="2"/>
              </a:rPr>
              <a:t>Find free frame</a:t>
            </a:r>
          </a:p>
          <a:p>
            <a:pPr>
              <a:lnSpc>
                <a:spcPct val="90000"/>
              </a:lnSpc>
              <a:buFont typeface="Monotype Sorts" pitchFamily="-84" charset="2"/>
              <a:buAutoNum type="arabicPeriod"/>
              <a:defRPr/>
            </a:pPr>
            <a:r>
              <a:rPr lang="en-US" altLang="en-US" dirty="0">
                <a:sym typeface="Symbol" pitchFamily="18" charset="2"/>
              </a:rPr>
              <a:t>Swap page into frame via scheduled disk operation</a:t>
            </a:r>
          </a:p>
          <a:p>
            <a:pPr>
              <a:lnSpc>
                <a:spcPct val="90000"/>
              </a:lnSpc>
              <a:buFont typeface="Monotype Sorts" pitchFamily="-84" charset="2"/>
              <a:buAutoNum type="arabicPeriod"/>
              <a:defRPr/>
            </a:pPr>
            <a:r>
              <a:rPr lang="en-US" altLang="en-US" dirty="0">
                <a:sym typeface="Symbol" pitchFamily="18" charset="2"/>
              </a:rPr>
              <a:t>Reset tables to indicate page now in memory</a:t>
            </a:r>
            <a:br>
              <a:rPr lang="en-US" altLang="en-US" dirty="0">
                <a:sym typeface="Symbol" pitchFamily="18" charset="2"/>
              </a:rPr>
            </a:br>
            <a:r>
              <a:rPr lang="en-US" altLang="en-US" dirty="0">
                <a:sym typeface="Symbol" pitchFamily="18" charset="2"/>
              </a:rPr>
              <a:t>Set validation bit = </a:t>
            </a:r>
            <a:r>
              <a:rPr lang="en-US" altLang="en-US" b="1" dirty="0">
                <a:solidFill>
                  <a:srgbClr val="FF0000"/>
                </a:solidFill>
                <a:sym typeface="Symbol" pitchFamily="18" charset="2"/>
              </a:rPr>
              <a:t>v</a:t>
            </a:r>
            <a:endParaRPr lang="en-US" altLang="en-US" dirty="0">
              <a:sym typeface="Symbol" pitchFamily="18" charset="2"/>
            </a:endParaRPr>
          </a:p>
          <a:p>
            <a:pPr>
              <a:lnSpc>
                <a:spcPct val="90000"/>
              </a:lnSpc>
              <a:buFont typeface="Monotype Sorts" pitchFamily="-84" charset="2"/>
              <a:buAutoNum type="arabicPeriod"/>
              <a:defRPr/>
            </a:pPr>
            <a:r>
              <a:rPr lang="en-US" altLang="en-US" dirty="0">
                <a:sym typeface="Symbol" pitchFamily="18" charset="2"/>
              </a:rPr>
              <a:t>Restart the instruction that caused the page fault</a:t>
            </a:r>
          </a:p>
          <a:p>
            <a:pPr>
              <a:lnSpc>
                <a:spcPct val="90000"/>
              </a:lnSpc>
              <a:buFont typeface="Monotype Sorts" pitchFamily="-84" charset="2"/>
              <a:buNone/>
              <a:defRPr/>
            </a:pPr>
            <a:endParaRPr lang="en-US" altLang="en-US" dirty="0">
              <a:sym typeface="Symbol" pitchFamily="18" charset="2"/>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45744E8-6995-495D-B4E9-CB8155552BF9}"/>
              </a:ext>
            </a:extLst>
          </p:cNvPr>
          <p:cNvSpPr>
            <a:spLocks noGrp="1" noChangeArrowheads="1"/>
          </p:cNvSpPr>
          <p:nvPr>
            <p:ph type="title"/>
          </p:nvPr>
        </p:nvSpPr>
        <p:spPr>
          <a:xfrm>
            <a:off x="2195805" y="244899"/>
            <a:ext cx="8515059" cy="576262"/>
          </a:xfrm>
        </p:spPr>
        <p:txBody>
          <a:bodyPr/>
          <a:lstStyle/>
          <a:p>
            <a:pPr eaLnBrk="1" hangingPunct="1"/>
            <a:r>
              <a:rPr lang="en-US" altLang="en-US" dirty="0"/>
              <a:t>Steps in Handling a Page Fault (Cont.)</a:t>
            </a:r>
          </a:p>
        </p:txBody>
      </p:sp>
      <p:pic>
        <p:nvPicPr>
          <p:cNvPr id="19459" name="Picture 4" descr="9">
            <a:extLst>
              <a:ext uri="{FF2B5EF4-FFF2-40B4-BE49-F238E27FC236}">
                <a16:creationId xmlns:a16="http://schemas.microsoft.com/office/drawing/2014/main" id="{4C87B603-A2E7-4FAE-A0CB-D034C608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901" y="1217614"/>
            <a:ext cx="5800725"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2447926"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1482726"/>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6455FCDC-9CE5-4011-94EB-761285813292}"/>
              </a:ext>
            </a:extLst>
          </p:cNvPr>
          <p:cNvSpPr>
            <a:spLocks noGrp="1"/>
          </p:cNvSpPr>
          <p:nvPr>
            <p:ph type="title"/>
          </p:nvPr>
        </p:nvSpPr>
        <p:spPr>
          <a:xfrm>
            <a:off x="1981200" y="238937"/>
            <a:ext cx="8229600" cy="576262"/>
          </a:xfrm>
        </p:spPr>
        <p:txBody>
          <a:bodyPr/>
          <a:lstStyle/>
          <a:p>
            <a:r>
              <a:rPr lang="en-US" altLang="en-US" dirty="0"/>
              <a:t>Aspects of Demand Paging</a:t>
            </a:r>
          </a:p>
        </p:txBody>
      </p:sp>
      <p:sp>
        <p:nvSpPr>
          <p:cNvPr id="20483" name="Content Placeholder 2">
            <a:extLst>
              <a:ext uri="{FF2B5EF4-FFF2-40B4-BE49-F238E27FC236}">
                <a16:creationId xmlns:a16="http://schemas.microsoft.com/office/drawing/2014/main" id="{AAD11580-A239-44B3-BA48-43549630E239}"/>
              </a:ext>
            </a:extLst>
          </p:cNvPr>
          <p:cNvSpPr>
            <a:spLocks noGrp="1"/>
          </p:cNvSpPr>
          <p:nvPr>
            <p:ph idx="1"/>
          </p:nvPr>
        </p:nvSpPr>
        <p:spPr>
          <a:xfrm>
            <a:off x="2382416" y="1239708"/>
            <a:ext cx="7651102" cy="4887912"/>
          </a:xfrm>
        </p:spPr>
        <p:txBody>
          <a:bodyPr/>
          <a:lstStyle/>
          <a:p>
            <a:r>
              <a:rPr lang="en-US" altLang="en-US" dirty="0"/>
              <a:t>Extreme case – start process with </a:t>
            </a:r>
            <a:r>
              <a:rPr lang="en-US" altLang="en-US" i="1" dirty="0"/>
              <a:t>no</a:t>
            </a:r>
            <a:r>
              <a:rPr lang="en-US" altLang="en-US" dirty="0"/>
              <a:t> pages in memory</a:t>
            </a:r>
          </a:p>
          <a:p>
            <a:pPr lvl="1"/>
            <a:r>
              <a:rPr lang="en-US" altLang="en-US" dirty="0"/>
              <a:t>OS sets instruction pointer to first instruction of process, non-memory-resident -&gt; page fault</a:t>
            </a:r>
          </a:p>
          <a:p>
            <a:pPr lvl="1"/>
            <a:r>
              <a:rPr lang="en-US" altLang="en-US" dirty="0"/>
              <a:t>And for every other process pages on first access</a:t>
            </a:r>
          </a:p>
          <a:p>
            <a:pPr lvl="1"/>
            <a:r>
              <a:rPr lang="en-US" altLang="en-US" b="1" dirty="0">
                <a:solidFill>
                  <a:srgbClr val="006699"/>
                </a:solidFill>
                <a:latin typeface="+mj-lt"/>
              </a:rPr>
              <a:t>Pure demand paging</a:t>
            </a:r>
          </a:p>
          <a:p>
            <a:r>
              <a:rPr lang="en-US" altLang="en-US" dirty="0"/>
              <a:t>Actually, a given instruction could access multiple pages -&gt; multiple page faults</a:t>
            </a:r>
          </a:p>
          <a:p>
            <a:pPr lvl="1"/>
            <a:r>
              <a:rPr lang="en-US" altLang="en-US" dirty="0"/>
              <a:t>Consider fetch and decode of instruction which adds 2 numbers from memory and stores result back to memory</a:t>
            </a:r>
          </a:p>
          <a:p>
            <a:pPr lvl="1"/>
            <a:r>
              <a:rPr lang="en-US" altLang="en-US" dirty="0"/>
              <a:t>Pain decreased because of </a:t>
            </a:r>
            <a:r>
              <a:rPr lang="en-US" altLang="en-US" b="1" dirty="0">
                <a:solidFill>
                  <a:srgbClr val="006699"/>
                </a:solidFill>
                <a:latin typeface="+mj-lt"/>
              </a:rPr>
              <a:t>locality of reference</a:t>
            </a:r>
          </a:p>
          <a:p>
            <a:r>
              <a:rPr lang="en-US" altLang="en-US" dirty="0"/>
              <a:t>Hardware support needed for demand paging</a:t>
            </a:r>
          </a:p>
          <a:p>
            <a:pPr lvl="1"/>
            <a:r>
              <a:rPr lang="en-US" altLang="en-US" dirty="0"/>
              <a:t>Page table with valid / invalid bit</a:t>
            </a:r>
          </a:p>
          <a:p>
            <a:pPr lvl="1"/>
            <a:r>
              <a:rPr lang="en-US" altLang="en-US" dirty="0"/>
              <a:t>Secondary memory (swap device with </a:t>
            </a:r>
            <a:r>
              <a:rPr lang="en-US" altLang="en-US" b="1" dirty="0">
                <a:solidFill>
                  <a:srgbClr val="006699"/>
                </a:solidFill>
                <a:latin typeface="+mj-lt"/>
              </a:rPr>
              <a:t>swap space</a:t>
            </a:r>
            <a:r>
              <a:rPr lang="en-US" altLang="en-US" dirty="0"/>
              <a:t>)</a:t>
            </a:r>
          </a:p>
          <a:p>
            <a:pPr lvl="1"/>
            <a:r>
              <a:rPr lang="en-US" altLang="en-US" dirty="0"/>
              <a:t>Instruction restart</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8DBC94B-798D-408F-B016-8235AA92A7FF}"/>
              </a:ext>
            </a:extLst>
          </p:cNvPr>
          <p:cNvSpPr>
            <a:spLocks noGrp="1" noChangeArrowheads="1"/>
          </p:cNvSpPr>
          <p:nvPr>
            <p:ph type="title"/>
          </p:nvPr>
        </p:nvSpPr>
        <p:spPr>
          <a:xfrm>
            <a:off x="1981200" y="248268"/>
            <a:ext cx="8229600" cy="576262"/>
          </a:xfrm>
        </p:spPr>
        <p:txBody>
          <a:bodyPr/>
          <a:lstStyle/>
          <a:p>
            <a:pPr eaLnBrk="1" hangingPunct="1"/>
            <a:r>
              <a:rPr lang="en-US" altLang="en-US" dirty="0"/>
              <a:t>Instruction Restart</a:t>
            </a:r>
          </a:p>
        </p:txBody>
      </p:sp>
      <p:sp>
        <p:nvSpPr>
          <p:cNvPr id="21507" name="Rectangle 3">
            <a:extLst>
              <a:ext uri="{FF2B5EF4-FFF2-40B4-BE49-F238E27FC236}">
                <a16:creationId xmlns:a16="http://schemas.microsoft.com/office/drawing/2014/main" id="{E09283A3-41F7-4BC9-BF2A-D4DB982A5EDC}"/>
              </a:ext>
            </a:extLst>
          </p:cNvPr>
          <p:cNvSpPr>
            <a:spLocks noGrp="1" noChangeArrowheads="1"/>
          </p:cNvSpPr>
          <p:nvPr>
            <p:ph type="body" idx="1"/>
          </p:nvPr>
        </p:nvSpPr>
        <p:spPr>
          <a:xfrm>
            <a:off x="2382418" y="1399891"/>
            <a:ext cx="7432708" cy="4114800"/>
          </a:xfrm>
        </p:spPr>
        <p:txBody>
          <a:bodyPr/>
          <a:lstStyle/>
          <a:p>
            <a:r>
              <a:rPr lang="en-US" altLang="en-US" dirty="0"/>
              <a:t>Consider an instruction that could access several different locations</a:t>
            </a:r>
          </a:p>
          <a:p>
            <a:pPr lvl="1">
              <a:lnSpc>
                <a:spcPct val="90000"/>
              </a:lnSpc>
            </a:pPr>
            <a:r>
              <a:rPr lang="en-US" altLang="en-US" dirty="0">
                <a:sym typeface="Symbol" panose="05050102010706020507" pitchFamily="18" charset="2"/>
              </a:rPr>
              <a:t>Block move</a:t>
            </a:r>
            <a:br>
              <a:rPr lang="en-US" altLang="en-US"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br>
              <a:rPr lang="en-US" altLang="en-US" sz="1600" dirty="0">
                <a:sym typeface="Symbol" panose="05050102010706020507" pitchFamily="18" charset="2"/>
              </a:rPr>
            </a:br>
            <a:endParaRPr lang="en-US" altLang="en-US" sz="1600" dirty="0">
              <a:sym typeface="Symbol" panose="05050102010706020507" pitchFamily="18" charset="2"/>
            </a:endParaRPr>
          </a:p>
          <a:p>
            <a:pPr lvl="1">
              <a:lnSpc>
                <a:spcPct val="90000"/>
              </a:lnSpc>
              <a:buFont typeface="Monotype Sorts" pitchFamily="-84" charset="2"/>
              <a:buNone/>
            </a:pPr>
            <a:endParaRPr lang="en-US" altLang="en-US" sz="1600" dirty="0">
              <a:sym typeface="Symbol" panose="05050102010706020507" pitchFamily="18" charset="2"/>
            </a:endParaRPr>
          </a:p>
          <a:p>
            <a:pPr lvl="1">
              <a:lnSpc>
                <a:spcPct val="90000"/>
              </a:lnSpc>
              <a:buFont typeface="Monotype Sorts" pitchFamily="-84" charset="2"/>
              <a:buNone/>
            </a:pPr>
            <a:endParaRPr lang="en-US" altLang="en-US" sz="1600" dirty="0">
              <a:sym typeface="Symbol" panose="05050102010706020507" pitchFamily="18" charset="2"/>
            </a:endParaRPr>
          </a:p>
          <a:p>
            <a:pPr lvl="1">
              <a:lnSpc>
                <a:spcPct val="90000"/>
              </a:lnSpc>
              <a:buFont typeface="Monotype Sorts" pitchFamily="-84" charset="2"/>
              <a:buNone/>
            </a:pPr>
            <a:endParaRPr lang="en-US" altLang="en-US" sz="1600" dirty="0">
              <a:sym typeface="Symbol" panose="05050102010706020507" pitchFamily="18" charset="2"/>
            </a:endParaRPr>
          </a:p>
          <a:p>
            <a:pPr lvl="1">
              <a:lnSpc>
                <a:spcPct val="90000"/>
              </a:lnSpc>
            </a:pPr>
            <a:r>
              <a:rPr lang="en-US" altLang="en-US" dirty="0">
                <a:sym typeface="Symbol" panose="05050102010706020507" pitchFamily="18" charset="2"/>
              </a:rPr>
              <a:t>Auto increment/decrement location</a:t>
            </a:r>
          </a:p>
          <a:p>
            <a:pPr lvl="1">
              <a:lnSpc>
                <a:spcPct val="90000"/>
              </a:lnSpc>
            </a:pPr>
            <a:r>
              <a:rPr lang="en-US" altLang="en-US" dirty="0">
                <a:sym typeface="Symbol" panose="05050102010706020507" pitchFamily="18" charset="2"/>
              </a:rPr>
              <a:t>Restart the whole operation?</a:t>
            </a:r>
          </a:p>
          <a:p>
            <a:pPr lvl="2">
              <a:lnSpc>
                <a:spcPct val="90000"/>
              </a:lnSpc>
            </a:pPr>
            <a:r>
              <a:rPr lang="en-US" altLang="en-US" dirty="0">
                <a:sym typeface="Symbol" panose="05050102010706020507" pitchFamily="18" charset="2"/>
              </a:rPr>
              <a:t>What if source and destination overlap?</a:t>
            </a:r>
          </a:p>
        </p:txBody>
      </p:sp>
      <p:pic>
        <p:nvPicPr>
          <p:cNvPr id="21508" name="Picture 2">
            <a:extLst>
              <a:ext uri="{FF2B5EF4-FFF2-40B4-BE49-F238E27FC236}">
                <a16:creationId xmlns:a16="http://schemas.microsoft.com/office/drawing/2014/main" id="{8E395989-C37C-4C8C-8157-9861CCB88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6814" y="2268539"/>
            <a:ext cx="1563687"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1A455AE-86AA-4EA2-9575-6B5ABC9901C2}"/>
              </a:ext>
            </a:extLst>
          </p:cNvPr>
          <p:cNvSpPr>
            <a:spLocks noGrp="1" noChangeArrowheads="1"/>
          </p:cNvSpPr>
          <p:nvPr>
            <p:ph type="title"/>
          </p:nvPr>
        </p:nvSpPr>
        <p:spPr>
          <a:xfrm>
            <a:off x="1981200" y="238937"/>
            <a:ext cx="8229600" cy="576262"/>
          </a:xfrm>
        </p:spPr>
        <p:txBody>
          <a:bodyPr/>
          <a:lstStyle/>
          <a:p>
            <a:pPr eaLnBrk="1" hangingPunct="1"/>
            <a:r>
              <a:rPr lang="en-US" altLang="en-US" dirty="0"/>
              <a:t>Free-Frame List</a:t>
            </a:r>
          </a:p>
        </p:txBody>
      </p:sp>
      <p:sp>
        <p:nvSpPr>
          <p:cNvPr id="22531" name="Rectangle 3">
            <a:extLst>
              <a:ext uri="{FF2B5EF4-FFF2-40B4-BE49-F238E27FC236}">
                <a16:creationId xmlns:a16="http://schemas.microsoft.com/office/drawing/2014/main" id="{C1D3A033-F636-4DD5-B0D9-B3C0BC32B568}"/>
              </a:ext>
            </a:extLst>
          </p:cNvPr>
          <p:cNvSpPr>
            <a:spLocks noGrp="1" noChangeArrowheads="1"/>
          </p:cNvSpPr>
          <p:nvPr>
            <p:ph type="body" idx="1"/>
          </p:nvPr>
        </p:nvSpPr>
        <p:spPr>
          <a:xfrm>
            <a:off x="2363754" y="1343903"/>
            <a:ext cx="7669764" cy="4114800"/>
          </a:xfrm>
        </p:spPr>
        <p:txBody>
          <a:bodyPr/>
          <a:lstStyle/>
          <a:p>
            <a:r>
              <a:rPr lang="en-US" altLang="en-US" dirty="0"/>
              <a:t>When a page fault occurs, the operating system must bring the desired page from secondary storage into main memory. </a:t>
            </a:r>
          </a:p>
          <a:p>
            <a:r>
              <a:rPr lang="en-US" altLang="en-US" dirty="0"/>
              <a:t>Most operating systems maintain a  </a:t>
            </a:r>
            <a:r>
              <a:rPr lang="en-US" altLang="en-US" b="1" dirty="0">
                <a:solidFill>
                  <a:srgbClr val="006699"/>
                </a:solidFill>
                <a:latin typeface="+mj-lt"/>
              </a:rPr>
              <a:t>free-frame</a:t>
            </a:r>
            <a:r>
              <a:rPr lang="en-US" altLang="en-US" b="1" dirty="0">
                <a:solidFill>
                  <a:srgbClr val="0070C0"/>
                </a:solidFill>
              </a:rPr>
              <a:t> list</a:t>
            </a:r>
            <a:r>
              <a:rPr lang="en-US" altLang="en-US" dirty="0"/>
              <a:t> -- a pool of free frames for satisfying such requests.</a:t>
            </a:r>
          </a:p>
          <a:p>
            <a:endParaRPr lang="en-US" altLang="en-US" dirty="0"/>
          </a:p>
          <a:p>
            <a:endParaRPr lang="en-US" altLang="en-US" dirty="0"/>
          </a:p>
          <a:p>
            <a:r>
              <a:rPr lang="en-US" altLang="en-US" dirty="0"/>
              <a:t>Operating system typically allocate free frames using a technique known as </a:t>
            </a:r>
            <a:r>
              <a:rPr lang="en-US" altLang="en-US" b="1" dirty="0">
                <a:solidFill>
                  <a:srgbClr val="006699"/>
                </a:solidFill>
                <a:latin typeface="+mj-lt"/>
              </a:rPr>
              <a:t>zero-fill-on-demand</a:t>
            </a:r>
            <a:r>
              <a:rPr lang="en-US" altLang="en-US" dirty="0"/>
              <a:t> --  the content of the frames zeroed-out before being allocated.</a:t>
            </a:r>
          </a:p>
          <a:p>
            <a:r>
              <a:rPr lang="en-US" altLang="en-US" dirty="0"/>
              <a:t>When a system starts up, all available memory is placed on the free-frame list. </a:t>
            </a:r>
          </a:p>
          <a:p>
            <a:endParaRPr lang="en-US" altLang="en-US" dirty="0"/>
          </a:p>
          <a:p>
            <a:endParaRPr lang="en-US" altLang="en-US" dirty="0"/>
          </a:p>
        </p:txBody>
      </p:sp>
      <p:pic>
        <p:nvPicPr>
          <p:cNvPr id="22532" name="Picture 2" descr="B:\os-book\os10-dir\Slides-WORK-area\Figures-dir\ch10\JPG-dir\10_06.jpg">
            <a:extLst>
              <a:ext uri="{FF2B5EF4-FFF2-40B4-BE49-F238E27FC236}">
                <a16:creationId xmlns:a16="http://schemas.microsoft.com/office/drawing/2014/main" id="{74C1D426-4DEE-495E-BFD2-9DDD43D14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208" y="2827988"/>
            <a:ext cx="45466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3106162-FA5D-4204-BC6B-FC492CAB83B5}"/>
              </a:ext>
            </a:extLst>
          </p:cNvPr>
          <p:cNvSpPr>
            <a:spLocks noGrp="1" noChangeArrowheads="1"/>
          </p:cNvSpPr>
          <p:nvPr>
            <p:ph type="title"/>
          </p:nvPr>
        </p:nvSpPr>
        <p:spPr>
          <a:xfrm>
            <a:off x="2422622" y="242728"/>
            <a:ext cx="7869237" cy="576263"/>
          </a:xfrm>
        </p:spPr>
        <p:txBody>
          <a:bodyPr/>
          <a:lstStyle/>
          <a:p>
            <a:pPr eaLnBrk="1" hangingPunct="1"/>
            <a:br>
              <a:rPr lang="en-US" altLang="en-US" sz="3000" dirty="0"/>
            </a:br>
            <a:r>
              <a:rPr lang="en-US" altLang="en-US" sz="3000" dirty="0"/>
              <a:t>Stages in Demand Paging – Worse Case</a:t>
            </a:r>
          </a:p>
        </p:txBody>
      </p:sp>
      <p:sp>
        <p:nvSpPr>
          <p:cNvPr id="23555" name="Rectangle 3">
            <a:extLst>
              <a:ext uri="{FF2B5EF4-FFF2-40B4-BE49-F238E27FC236}">
                <a16:creationId xmlns:a16="http://schemas.microsoft.com/office/drawing/2014/main" id="{D59FD618-6420-46F8-ADA3-3B84918F6C03}"/>
              </a:ext>
            </a:extLst>
          </p:cNvPr>
          <p:cNvSpPr>
            <a:spLocks noGrp="1" noChangeArrowheads="1"/>
          </p:cNvSpPr>
          <p:nvPr>
            <p:ph type="body" idx="1"/>
          </p:nvPr>
        </p:nvSpPr>
        <p:spPr>
          <a:xfrm>
            <a:off x="2335764" y="1324271"/>
            <a:ext cx="7651101" cy="4849812"/>
          </a:xfrm>
        </p:spPr>
        <p:txBody>
          <a:bodyPr/>
          <a:lstStyle/>
          <a:p>
            <a:pPr>
              <a:buFont typeface="Arial" panose="020B0604020202020204" pitchFamily="34" charset="0"/>
              <a:buAutoNum type="arabicPeriod"/>
              <a:tabLst>
                <a:tab pos="2163763" algn="l"/>
                <a:tab pos="2855913" algn="l"/>
              </a:tabLst>
            </a:pPr>
            <a:r>
              <a:rPr lang="en-US" altLang="en-US" dirty="0"/>
              <a:t>Trap to the operating system</a:t>
            </a:r>
          </a:p>
          <a:p>
            <a:pPr>
              <a:buFont typeface="Arial" panose="020B0604020202020204" pitchFamily="34" charset="0"/>
              <a:buAutoNum type="arabicPeriod"/>
              <a:tabLst>
                <a:tab pos="2163763" algn="l"/>
                <a:tab pos="2855913" algn="l"/>
              </a:tabLst>
            </a:pPr>
            <a:r>
              <a:rPr lang="en-US" altLang="en-US" dirty="0"/>
              <a:t>Save the user registers and process state</a:t>
            </a:r>
          </a:p>
          <a:p>
            <a:pPr>
              <a:buFont typeface="Arial" panose="020B0604020202020204" pitchFamily="34" charset="0"/>
              <a:buAutoNum type="arabicPeriod"/>
              <a:tabLst>
                <a:tab pos="2163763" algn="l"/>
                <a:tab pos="2855913" algn="l"/>
              </a:tabLst>
            </a:pPr>
            <a:r>
              <a:rPr lang="en-US" altLang="en-US" dirty="0"/>
              <a:t>Determine that the interrupt was a page fault</a:t>
            </a:r>
          </a:p>
          <a:p>
            <a:pPr>
              <a:buFont typeface="Arial" panose="020B0604020202020204" pitchFamily="34" charset="0"/>
              <a:buAutoNum type="arabicPeriod"/>
              <a:tabLst>
                <a:tab pos="2163763" algn="l"/>
                <a:tab pos="2855913" algn="l"/>
              </a:tabLst>
            </a:pPr>
            <a:r>
              <a:rPr lang="en-US" altLang="en-US" dirty="0"/>
              <a:t>Check that the page reference was legal and determine the location of the page on the disk</a:t>
            </a:r>
          </a:p>
          <a:p>
            <a:pPr>
              <a:buFont typeface="Arial" panose="020B0604020202020204" pitchFamily="34" charset="0"/>
              <a:buAutoNum type="arabicPeriod"/>
              <a:tabLst>
                <a:tab pos="2163763" algn="l"/>
                <a:tab pos="2855913" algn="l"/>
              </a:tabLst>
            </a:pPr>
            <a:r>
              <a:rPr lang="en-US" altLang="en-US" dirty="0"/>
              <a:t>Issue a read from the disk to a free frame:</a:t>
            </a:r>
          </a:p>
          <a:p>
            <a:pPr marL="800100" lvl="1" indent="-342900">
              <a:buFont typeface="+mj-lt"/>
              <a:buAutoNum type="alphaLcParenR"/>
              <a:tabLst>
                <a:tab pos="2163763" algn="l"/>
                <a:tab pos="2855913" algn="l"/>
              </a:tabLst>
            </a:pPr>
            <a:r>
              <a:rPr lang="en-US" altLang="en-US" dirty="0"/>
              <a:t>Wait in a queue for this device until the read request is serviced</a:t>
            </a:r>
          </a:p>
          <a:p>
            <a:pPr marL="798513" lvl="1" indent="-341313">
              <a:buFont typeface="Arial" panose="020B0604020202020204" pitchFamily="34" charset="0"/>
              <a:buAutoNum type="alphaLcParenR"/>
              <a:tabLst>
                <a:tab pos="2163763" algn="l"/>
                <a:tab pos="2855913" algn="l"/>
              </a:tabLst>
            </a:pPr>
            <a:r>
              <a:rPr lang="en-US" altLang="en-US" dirty="0"/>
              <a:t>Wait for the device seek and/or latency time</a:t>
            </a:r>
          </a:p>
          <a:p>
            <a:pPr marL="798513" lvl="1" indent="-341313">
              <a:buFont typeface="Arial" panose="020B0604020202020204" pitchFamily="34" charset="0"/>
              <a:buAutoNum type="alphaLcParenR"/>
              <a:tabLst>
                <a:tab pos="2163763" algn="l"/>
                <a:tab pos="2855913" algn="l"/>
              </a:tabLst>
            </a:pPr>
            <a:r>
              <a:rPr lang="en-US" altLang="en-US" dirty="0"/>
              <a:t>Begin the transfer of the page to a free frame</a:t>
            </a:r>
          </a:p>
          <a:p>
            <a:pPr>
              <a:tabLst>
                <a:tab pos="2163763" algn="l"/>
                <a:tab pos="2855913" algn="l"/>
              </a:tabLst>
            </a:pPr>
            <a:endParaRPr lang="en-US" altLang="en-US" dirty="0">
              <a:sym typeface="Symbol" panose="05050102010706020507" pitchFamily="18" charset="2"/>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F1F3F51-F06E-4908-B338-588E54F1A2EF}"/>
              </a:ext>
            </a:extLst>
          </p:cNvPr>
          <p:cNvSpPr>
            <a:spLocks noGrp="1" noChangeArrowheads="1"/>
          </p:cNvSpPr>
          <p:nvPr>
            <p:ph type="title"/>
          </p:nvPr>
        </p:nvSpPr>
        <p:spPr>
          <a:xfrm>
            <a:off x="2657961" y="238937"/>
            <a:ext cx="7315200" cy="569912"/>
          </a:xfrm>
        </p:spPr>
        <p:txBody>
          <a:bodyPr/>
          <a:lstStyle/>
          <a:p>
            <a:pPr eaLnBrk="1" hangingPunct="1"/>
            <a:r>
              <a:rPr lang="en-US" altLang="en-US" dirty="0"/>
              <a:t>Stages in Demand Paging  (Cont.)</a:t>
            </a:r>
          </a:p>
        </p:txBody>
      </p:sp>
      <p:sp>
        <p:nvSpPr>
          <p:cNvPr id="24579" name="Rectangle 3">
            <a:extLst>
              <a:ext uri="{FF2B5EF4-FFF2-40B4-BE49-F238E27FC236}">
                <a16:creationId xmlns:a16="http://schemas.microsoft.com/office/drawing/2014/main" id="{004CF6A9-3B99-4D5B-BF8C-4531B091334A}"/>
              </a:ext>
            </a:extLst>
          </p:cNvPr>
          <p:cNvSpPr>
            <a:spLocks noGrp="1" noChangeArrowheads="1"/>
          </p:cNvSpPr>
          <p:nvPr>
            <p:ph type="body" idx="1"/>
          </p:nvPr>
        </p:nvSpPr>
        <p:spPr>
          <a:xfrm>
            <a:off x="2370202" y="1377047"/>
            <a:ext cx="8036541" cy="4849813"/>
          </a:xfrm>
        </p:spPr>
        <p:txBody>
          <a:bodyPr/>
          <a:lstStyle/>
          <a:p>
            <a:pPr>
              <a:buFont typeface="Monotype Sorts" pitchFamily="-84" charset="2"/>
              <a:buAutoNum type="arabicPeriod" startAt="6"/>
              <a:tabLst>
                <a:tab pos="2163763" algn="l"/>
                <a:tab pos="2855913" algn="l"/>
              </a:tabLst>
            </a:pPr>
            <a:r>
              <a:rPr lang="en-US" altLang="en-US" dirty="0"/>
              <a:t>  While waiting, allocate the CPU to some other user</a:t>
            </a:r>
          </a:p>
          <a:p>
            <a:pPr>
              <a:buFont typeface="Monotype Sorts" pitchFamily="-84" charset="2"/>
              <a:buAutoNum type="arabicPeriod" startAt="6"/>
              <a:tabLst>
                <a:tab pos="2163763" algn="l"/>
                <a:tab pos="2855913" algn="l"/>
              </a:tabLst>
            </a:pPr>
            <a:r>
              <a:rPr lang="en-US" altLang="en-US" dirty="0"/>
              <a:t>  Receive an interrupt from the disk I/O subsystem (I/O   completed)</a:t>
            </a:r>
          </a:p>
          <a:p>
            <a:pPr>
              <a:buFont typeface="Monotype Sorts" pitchFamily="-84" charset="2"/>
              <a:buAutoNum type="arabicPeriod" startAt="6"/>
              <a:tabLst>
                <a:tab pos="2163763" algn="l"/>
                <a:tab pos="2855913" algn="l"/>
              </a:tabLst>
            </a:pPr>
            <a:r>
              <a:rPr lang="en-US" altLang="en-US" dirty="0"/>
              <a:t>  Save the registers and process state for the other user</a:t>
            </a:r>
          </a:p>
          <a:p>
            <a:pPr>
              <a:buFont typeface="Monotype Sorts" pitchFamily="-84" charset="2"/>
              <a:buAutoNum type="arabicPeriod" startAt="6"/>
              <a:tabLst>
                <a:tab pos="2163763" algn="l"/>
                <a:tab pos="2855913" algn="l"/>
              </a:tabLst>
            </a:pPr>
            <a:r>
              <a:rPr lang="en-US" altLang="en-US" dirty="0"/>
              <a:t>  Determine that the interrupt was from the disk</a:t>
            </a:r>
          </a:p>
          <a:p>
            <a:pPr>
              <a:buFont typeface="Monotype Sorts" pitchFamily="-84" charset="2"/>
              <a:buAutoNum type="arabicPeriod" startAt="6"/>
              <a:tabLst>
                <a:tab pos="2163763" algn="l"/>
                <a:tab pos="2855913" algn="l"/>
              </a:tabLst>
            </a:pPr>
            <a:r>
              <a:rPr lang="en-US" altLang="en-US" dirty="0"/>
              <a:t>  Correct the page table and other tables to show page is now in memory</a:t>
            </a:r>
          </a:p>
          <a:p>
            <a:pPr>
              <a:buFont typeface="Monotype Sorts" pitchFamily="-84" charset="2"/>
              <a:buAutoNum type="arabicPeriod" startAt="6"/>
              <a:tabLst>
                <a:tab pos="2163763" algn="l"/>
                <a:tab pos="2855913" algn="l"/>
              </a:tabLst>
            </a:pPr>
            <a:r>
              <a:rPr lang="en-US" altLang="en-US" dirty="0"/>
              <a:t>  Wait for the CPU to be allocated to this process again</a:t>
            </a:r>
          </a:p>
          <a:p>
            <a:pPr>
              <a:buFont typeface="Monotype Sorts" pitchFamily="-84" charset="2"/>
              <a:buAutoNum type="arabicPeriod" startAt="6"/>
              <a:tabLst>
                <a:tab pos="2163763" algn="l"/>
                <a:tab pos="2855913" algn="l"/>
              </a:tabLst>
            </a:pPr>
            <a:r>
              <a:rPr lang="en-US" altLang="en-US" dirty="0"/>
              <a:t>  Restore the user registers, process state, and new page table, and then  </a:t>
            </a:r>
          </a:p>
          <a:p>
            <a:pPr marL="0" indent="0">
              <a:spcBef>
                <a:spcPts val="0"/>
              </a:spcBef>
              <a:buNone/>
              <a:tabLst>
                <a:tab pos="2163763" algn="l"/>
                <a:tab pos="2855913" algn="l"/>
              </a:tabLst>
            </a:pPr>
            <a:r>
              <a:rPr lang="en-US" altLang="en-US" dirty="0"/>
              <a:t>        resume the interrupted instruction</a:t>
            </a:r>
          </a:p>
          <a:p>
            <a:pPr>
              <a:tabLst>
                <a:tab pos="2163763" algn="l"/>
                <a:tab pos="2855913" algn="l"/>
              </a:tabLst>
            </a:pPr>
            <a:endParaRPr lang="en-US" altLang="en-US" dirty="0">
              <a:sym typeface="Symbol" panose="05050102010706020507" pitchFamily="18" charset="2"/>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49FB98C-679E-4682-BAE7-A7064CABE0A6}"/>
              </a:ext>
            </a:extLst>
          </p:cNvPr>
          <p:cNvSpPr>
            <a:spLocks noGrp="1" noChangeArrowheads="1"/>
          </p:cNvSpPr>
          <p:nvPr>
            <p:ph type="title"/>
          </p:nvPr>
        </p:nvSpPr>
        <p:spPr>
          <a:xfrm>
            <a:off x="2748060" y="202036"/>
            <a:ext cx="7272338" cy="611188"/>
          </a:xfrm>
        </p:spPr>
        <p:txBody>
          <a:bodyPr/>
          <a:lstStyle/>
          <a:p>
            <a:pPr eaLnBrk="1" hangingPunct="1"/>
            <a:r>
              <a:rPr lang="en-US" altLang="en-US" dirty="0"/>
              <a:t>Performance of Demand Paging</a:t>
            </a:r>
          </a:p>
        </p:txBody>
      </p:sp>
      <p:sp>
        <p:nvSpPr>
          <p:cNvPr id="25603" name="Rectangle 3">
            <a:extLst>
              <a:ext uri="{FF2B5EF4-FFF2-40B4-BE49-F238E27FC236}">
                <a16:creationId xmlns:a16="http://schemas.microsoft.com/office/drawing/2014/main" id="{BF03B7D4-70F1-48B6-8A00-4D9695B10502}"/>
              </a:ext>
            </a:extLst>
          </p:cNvPr>
          <p:cNvSpPr>
            <a:spLocks noGrp="1" noChangeArrowheads="1"/>
          </p:cNvSpPr>
          <p:nvPr>
            <p:ph type="body" idx="1"/>
          </p:nvPr>
        </p:nvSpPr>
        <p:spPr>
          <a:xfrm>
            <a:off x="2373086" y="1119188"/>
            <a:ext cx="7716416" cy="4646612"/>
          </a:xfrm>
        </p:spPr>
        <p:txBody>
          <a:bodyPr/>
          <a:lstStyle/>
          <a:p>
            <a:pPr>
              <a:tabLst>
                <a:tab pos="2163763" algn="l"/>
                <a:tab pos="2855913" algn="l"/>
              </a:tabLst>
            </a:pPr>
            <a:r>
              <a:rPr lang="en-US" altLang="en-US" dirty="0"/>
              <a:t>Three major activities</a:t>
            </a:r>
          </a:p>
          <a:p>
            <a:pPr lvl="1">
              <a:tabLst>
                <a:tab pos="2163763" algn="l"/>
                <a:tab pos="2855913" algn="l"/>
              </a:tabLst>
            </a:pPr>
            <a:r>
              <a:rPr lang="en-US" altLang="en-US" dirty="0"/>
              <a:t>Service the interrupt – careful coding means just several hundred instructions needed</a:t>
            </a:r>
          </a:p>
          <a:p>
            <a:pPr lvl="1">
              <a:tabLst>
                <a:tab pos="2163763" algn="l"/>
                <a:tab pos="2855913" algn="l"/>
              </a:tabLst>
            </a:pPr>
            <a:r>
              <a:rPr lang="en-US" altLang="en-US" dirty="0"/>
              <a:t>Read the page – lots of time</a:t>
            </a:r>
          </a:p>
          <a:p>
            <a:pPr lvl="1">
              <a:tabLst>
                <a:tab pos="2163763" algn="l"/>
                <a:tab pos="2855913" algn="l"/>
              </a:tabLst>
            </a:pPr>
            <a:r>
              <a:rPr lang="en-US" altLang="en-US" dirty="0"/>
              <a:t>Restart the process – again just a small amount of time</a:t>
            </a:r>
          </a:p>
          <a:p>
            <a:pPr>
              <a:tabLst>
                <a:tab pos="2163763" algn="l"/>
                <a:tab pos="2855913" algn="l"/>
              </a:tabLst>
            </a:pPr>
            <a:r>
              <a:rPr lang="en-US" altLang="en-US" dirty="0"/>
              <a:t>Page Fault Rate 0 </a:t>
            </a:r>
            <a:r>
              <a:rPr lang="en-US" altLang="en-US" dirty="0">
                <a:sym typeface="Symbol" panose="05050102010706020507" pitchFamily="18" charset="2"/>
              </a:rPr>
              <a:t> </a:t>
            </a:r>
            <a:r>
              <a:rPr lang="en-US" altLang="en-US" i="1" dirty="0">
                <a:sym typeface="Symbol" panose="05050102010706020507" pitchFamily="18" charset="2"/>
              </a:rPr>
              <a:t>p</a:t>
            </a:r>
            <a:r>
              <a:rPr lang="en-US" altLang="en-US" dirty="0">
                <a:sym typeface="Symbol" panose="05050102010706020507" pitchFamily="18" charset="2"/>
              </a:rPr>
              <a:t>  1</a:t>
            </a:r>
          </a:p>
          <a:p>
            <a:pPr lvl="1">
              <a:tabLst>
                <a:tab pos="2163763" algn="l"/>
                <a:tab pos="2855913" algn="l"/>
              </a:tabLst>
            </a:pPr>
            <a:r>
              <a:rPr lang="en-US" altLang="en-US" dirty="0">
                <a:sym typeface="Symbol" panose="05050102010706020507" pitchFamily="18" charset="2"/>
              </a:rPr>
              <a:t>if </a:t>
            </a:r>
            <a:r>
              <a:rPr lang="en-US" altLang="en-US" i="1" dirty="0">
                <a:sym typeface="Symbol" panose="05050102010706020507" pitchFamily="18" charset="2"/>
              </a:rPr>
              <a:t>p</a:t>
            </a:r>
            <a:r>
              <a:rPr lang="en-US" altLang="en-US" dirty="0">
                <a:sym typeface="Symbol" panose="05050102010706020507" pitchFamily="18" charset="2"/>
              </a:rPr>
              <a:t> = 0 no page faults </a:t>
            </a:r>
          </a:p>
          <a:p>
            <a:pPr lvl="1">
              <a:tabLst>
                <a:tab pos="2163763" algn="l"/>
                <a:tab pos="2855913" algn="l"/>
              </a:tabLst>
            </a:pPr>
            <a:r>
              <a:rPr lang="en-US" altLang="en-US" dirty="0">
                <a:sym typeface="Symbol" panose="05050102010706020507" pitchFamily="18" charset="2"/>
              </a:rPr>
              <a:t>if </a:t>
            </a:r>
            <a:r>
              <a:rPr lang="en-US" altLang="en-US" i="1" dirty="0">
                <a:sym typeface="Symbol" panose="05050102010706020507" pitchFamily="18" charset="2"/>
              </a:rPr>
              <a:t>p</a:t>
            </a:r>
            <a:r>
              <a:rPr lang="en-US" altLang="en-US" dirty="0">
                <a:sym typeface="Symbol" panose="05050102010706020507" pitchFamily="18" charset="2"/>
              </a:rPr>
              <a:t> = 1, every reference is a fault</a:t>
            </a:r>
          </a:p>
          <a:p>
            <a:pPr>
              <a:tabLst>
                <a:tab pos="2163763" algn="l"/>
                <a:tab pos="2855913" algn="l"/>
              </a:tabLst>
            </a:pPr>
            <a:r>
              <a:rPr lang="en-US" altLang="en-US" dirty="0">
                <a:sym typeface="Symbol" panose="05050102010706020507" pitchFamily="18" charset="2"/>
              </a:rPr>
              <a:t>Effective Access Time (EAT)</a:t>
            </a:r>
          </a:p>
          <a:p>
            <a:pPr>
              <a:buNone/>
              <a:tabLst>
                <a:tab pos="2163763" algn="l"/>
                <a:tab pos="2855913" algn="l"/>
              </a:tabLst>
            </a:pPr>
            <a:r>
              <a:rPr lang="en-US" altLang="en-US" dirty="0">
                <a:sym typeface="Symbol" panose="05050102010706020507" pitchFamily="18" charset="2"/>
              </a:rPr>
              <a:t>	      EAT = (1 – </a:t>
            </a:r>
            <a:r>
              <a:rPr lang="en-US" altLang="en-US" i="1" dirty="0">
                <a:sym typeface="Symbol" panose="05050102010706020507" pitchFamily="18" charset="2"/>
              </a:rPr>
              <a:t>p</a:t>
            </a:r>
            <a:r>
              <a:rPr lang="en-US" altLang="en-US" dirty="0">
                <a:sym typeface="Symbol" panose="05050102010706020507" pitchFamily="18" charset="2"/>
              </a:rPr>
              <a:t>) x memory access</a:t>
            </a:r>
          </a:p>
          <a:p>
            <a:pPr>
              <a:buNone/>
              <a:tabLst>
                <a:tab pos="2163763" algn="l"/>
                <a:tab pos="2855913" algn="l"/>
              </a:tabLst>
            </a:pPr>
            <a:r>
              <a:rPr lang="en-US" altLang="en-US" dirty="0">
                <a:sym typeface="Symbol" panose="05050102010706020507" pitchFamily="18" charset="2"/>
              </a:rPr>
              <a:t>                       + </a:t>
            </a:r>
            <a:r>
              <a:rPr lang="en-US" altLang="en-US" i="1" dirty="0">
                <a:sym typeface="Symbol" panose="05050102010706020507" pitchFamily="18" charset="2"/>
              </a:rPr>
              <a:t>p</a:t>
            </a:r>
            <a:r>
              <a:rPr lang="en-US" altLang="en-US" dirty="0">
                <a:sym typeface="Symbol" panose="05050102010706020507" pitchFamily="18" charset="2"/>
              </a:rPr>
              <a:t> (page fault overhead</a:t>
            </a:r>
          </a:p>
          <a:p>
            <a:pPr>
              <a:buNone/>
              <a:tabLst>
                <a:tab pos="2163763" algn="l"/>
                <a:tab pos="2855913" algn="l"/>
              </a:tabLst>
            </a:pPr>
            <a:r>
              <a:rPr lang="en-US" altLang="en-US" dirty="0">
                <a:sym typeface="Symbol" panose="05050102010706020507" pitchFamily="18" charset="2"/>
              </a:rPr>
              <a:t>	                 + swap page out</a:t>
            </a:r>
          </a:p>
          <a:p>
            <a:pPr>
              <a:buNone/>
              <a:tabLst>
                <a:tab pos="2163763" algn="l"/>
                <a:tab pos="2855913" algn="l"/>
              </a:tabLst>
            </a:pPr>
            <a:r>
              <a:rPr lang="en-US" altLang="en-US" dirty="0">
                <a:sym typeface="Symbol" panose="05050102010706020507" pitchFamily="18" charset="2"/>
              </a:rPr>
              <a:t>	                 + swap page in )</a:t>
            </a:r>
          </a:p>
          <a:p>
            <a:pPr>
              <a:buNone/>
              <a:tabLst>
                <a:tab pos="2163763" algn="l"/>
                <a:tab pos="2855913" algn="l"/>
              </a:tabLst>
            </a:pPr>
            <a:r>
              <a:rPr lang="en-US" altLang="en-US" dirty="0">
                <a:sym typeface="Symbol" panose="05050102010706020507" pitchFamily="18" charset="2"/>
              </a:rPr>
              <a:t>				</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0E62A0B-D955-48F0-A13C-C90B2C1490E9}"/>
              </a:ext>
            </a:extLst>
          </p:cNvPr>
          <p:cNvSpPr>
            <a:spLocks noGrp="1" noChangeArrowheads="1"/>
          </p:cNvSpPr>
          <p:nvPr>
            <p:ph type="title"/>
          </p:nvPr>
        </p:nvSpPr>
        <p:spPr>
          <a:xfrm>
            <a:off x="2291085" y="223644"/>
            <a:ext cx="7751762" cy="576262"/>
          </a:xfrm>
        </p:spPr>
        <p:txBody>
          <a:bodyPr/>
          <a:lstStyle/>
          <a:p>
            <a:pPr eaLnBrk="1" hangingPunct="1"/>
            <a:r>
              <a:rPr lang="en-US" altLang="en-US" dirty="0"/>
              <a:t>Demand Paging Example</a:t>
            </a:r>
          </a:p>
        </p:txBody>
      </p:sp>
      <p:sp>
        <p:nvSpPr>
          <p:cNvPr id="26627" name="Rectangle 3">
            <a:extLst>
              <a:ext uri="{FF2B5EF4-FFF2-40B4-BE49-F238E27FC236}">
                <a16:creationId xmlns:a16="http://schemas.microsoft.com/office/drawing/2014/main" id="{C8756104-BFEE-4B66-8D8E-DC274456D3B8}"/>
              </a:ext>
            </a:extLst>
          </p:cNvPr>
          <p:cNvSpPr>
            <a:spLocks noGrp="1" noChangeArrowheads="1"/>
          </p:cNvSpPr>
          <p:nvPr>
            <p:ph type="body" idx="1"/>
          </p:nvPr>
        </p:nvSpPr>
        <p:spPr>
          <a:xfrm>
            <a:off x="2363756" y="1068388"/>
            <a:ext cx="7669762" cy="4849812"/>
          </a:xfrm>
        </p:spPr>
        <p:txBody>
          <a:bodyPr/>
          <a:lstStyle/>
          <a:p>
            <a:pPr>
              <a:tabLst>
                <a:tab pos="1773238" algn="l"/>
                <a:tab pos="2278063" algn="l"/>
              </a:tabLst>
            </a:pPr>
            <a:r>
              <a:rPr lang="en-US" altLang="en-US" dirty="0"/>
              <a:t>Memory access time = 200 nanoseconds</a:t>
            </a:r>
          </a:p>
          <a:p>
            <a:pPr>
              <a:tabLst>
                <a:tab pos="1773238" algn="l"/>
                <a:tab pos="2278063" algn="l"/>
              </a:tabLst>
            </a:pPr>
            <a:r>
              <a:rPr lang="en-US" altLang="en-US" dirty="0"/>
              <a:t>Average page-fault service time = 8 milliseconds</a:t>
            </a:r>
          </a:p>
          <a:p>
            <a:pPr>
              <a:tabLst>
                <a:tab pos="1773238" algn="l"/>
                <a:tab pos="2278063" algn="l"/>
              </a:tabLst>
            </a:pPr>
            <a:r>
              <a:rPr lang="en-US" altLang="en-US" dirty="0"/>
              <a:t>EAT = (1 – p) x 200 + p (8 milliseconds) </a:t>
            </a:r>
          </a:p>
          <a:p>
            <a:pPr>
              <a:buNone/>
              <a:tabLst>
                <a:tab pos="1773238" algn="l"/>
                <a:tab pos="2278063" algn="l"/>
              </a:tabLst>
            </a:pPr>
            <a:r>
              <a:rPr lang="en-US" altLang="en-US" dirty="0"/>
              <a:t>	        = (1 – p  x 200 + p x 8,000,000 </a:t>
            </a:r>
          </a:p>
          <a:p>
            <a:pPr>
              <a:buNone/>
              <a:tabLst>
                <a:tab pos="1773238" algn="l"/>
                <a:tab pos="2278063" algn="l"/>
              </a:tabLst>
            </a:pPr>
            <a:r>
              <a:rPr lang="en-US" altLang="en-US" dirty="0"/>
              <a:t>              = 200 + p x 7,999,800</a:t>
            </a:r>
          </a:p>
          <a:p>
            <a:pPr>
              <a:tabLst>
                <a:tab pos="1773238" algn="l"/>
                <a:tab pos="2278063" algn="l"/>
              </a:tabLst>
            </a:pPr>
            <a:r>
              <a:rPr lang="en-US" altLang="en-US" dirty="0"/>
              <a:t>If one access out of 1,000 causes a page fault, then</a:t>
            </a:r>
          </a:p>
          <a:p>
            <a:pPr>
              <a:buNone/>
              <a:tabLst>
                <a:tab pos="1773238" algn="l"/>
                <a:tab pos="2278063" algn="l"/>
              </a:tabLst>
            </a:pPr>
            <a:r>
              <a:rPr lang="en-US" altLang="en-US" dirty="0"/>
              <a:t>         EAT = 8.2 microseconds. </a:t>
            </a:r>
          </a:p>
          <a:p>
            <a:pPr>
              <a:buNone/>
              <a:tabLst>
                <a:tab pos="1773238" algn="l"/>
                <a:tab pos="2278063" algn="l"/>
              </a:tabLst>
            </a:pPr>
            <a:r>
              <a:rPr lang="en-US" altLang="en-US" dirty="0"/>
              <a:t>      This is a slowdown by a factor of 40!!</a:t>
            </a:r>
          </a:p>
          <a:p>
            <a:pPr>
              <a:tabLst>
                <a:tab pos="1773238" algn="l"/>
                <a:tab pos="2278063" algn="l"/>
              </a:tabLst>
            </a:pPr>
            <a:r>
              <a:rPr lang="en-US" altLang="en-US" dirty="0"/>
              <a:t>If want performance degradation &lt; 10 percent</a:t>
            </a:r>
          </a:p>
          <a:p>
            <a:pPr lvl="1">
              <a:tabLst>
                <a:tab pos="1773238" algn="l"/>
                <a:tab pos="2278063" algn="l"/>
              </a:tabLst>
            </a:pPr>
            <a:r>
              <a:rPr lang="en-US" altLang="en-US" dirty="0"/>
              <a:t>220 &gt; 200 + 7,999,800 x p</a:t>
            </a:r>
            <a:br>
              <a:rPr lang="en-US" altLang="en-US" dirty="0"/>
            </a:br>
            <a:r>
              <a:rPr lang="en-US" altLang="en-US" dirty="0"/>
              <a:t>20 &gt; 7,999,800 x p</a:t>
            </a:r>
          </a:p>
          <a:p>
            <a:pPr lvl="1">
              <a:tabLst>
                <a:tab pos="1773238" algn="l"/>
                <a:tab pos="2278063" algn="l"/>
              </a:tabLst>
            </a:pPr>
            <a:r>
              <a:rPr lang="en-US" altLang="en-US" dirty="0"/>
              <a:t>p &lt; .0000025</a:t>
            </a:r>
          </a:p>
          <a:p>
            <a:pPr lvl="1">
              <a:tabLst>
                <a:tab pos="1773238" algn="l"/>
                <a:tab pos="2278063" algn="l"/>
              </a:tabLst>
            </a:pPr>
            <a:r>
              <a:rPr lang="en-US" altLang="en-US" dirty="0"/>
              <a:t>&lt; one page fault in every 400,000 memory accesses</a:t>
            </a:r>
          </a:p>
          <a:p>
            <a:pPr>
              <a:buNone/>
              <a:tabLst>
                <a:tab pos="1773238" algn="l"/>
                <a:tab pos="2278063" algn="l"/>
              </a:tabLst>
            </a:pPr>
            <a:r>
              <a:rPr lang="en-US" altLang="en-US" dirty="0"/>
              <a:t>	</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1B22C3E1-32B8-4B21-A8D6-B32484188E74}"/>
              </a:ext>
            </a:extLst>
          </p:cNvPr>
          <p:cNvSpPr>
            <a:spLocks noGrp="1"/>
          </p:cNvSpPr>
          <p:nvPr>
            <p:ph type="title"/>
          </p:nvPr>
        </p:nvSpPr>
        <p:spPr>
          <a:xfrm>
            <a:off x="2138005" y="238159"/>
            <a:ext cx="8229600" cy="576262"/>
          </a:xfrm>
        </p:spPr>
        <p:txBody>
          <a:bodyPr/>
          <a:lstStyle/>
          <a:p>
            <a:r>
              <a:rPr lang="en-US" altLang="en-US" dirty="0"/>
              <a:t>Demand Paging Optimizations</a:t>
            </a:r>
          </a:p>
        </p:txBody>
      </p:sp>
      <p:sp>
        <p:nvSpPr>
          <p:cNvPr id="27651" name="Content Placeholder 2">
            <a:extLst>
              <a:ext uri="{FF2B5EF4-FFF2-40B4-BE49-F238E27FC236}">
                <a16:creationId xmlns:a16="http://schemas.microsoft.com/office/drawing/2014/main" id="{8BEE743C-DD76-4F41-B07D-C4DE4208A223}"/>
              </a:ext>
            </a:extLst>
          </p:cNvPr>
          <p:cNvSpPr>
            <a:spLocks noGrp="1"/>
          </p:cNvSpPr>
          <p:nvPr>
            <p:ph idx="1"/>
          </p:nvPr>
        </p:nvSpPr>
        <p:spPr>
          <a:xfrm>
            <a:off x="2363753" y="1028700"/>
            <a:ext cx="7567030" cy="5232400"/>
          </a:xfrm>
        </p:spPr>
        <p:txBody>
          <a:bodyPr/>
          <a:lstStyle/>
          <a:p>
            <a:r>
              <a:rPr lang="en-US" altLang="en-US" sz="1600" dirty="0"/>
              <a:t>Swap space I/O faster than file system I/O even if on the same device</a:t>
            </a:r>
          </a:p>
          <a:p>
            <a:pPr lvl="1"/>
            <a:r>
              <a:rPr lang="en-US" altLang="en-US" sz="1600" dirty="0"/>
              <a:t>Swap allocated in larger chunks, less management needed than file system</a:t>
            </a:r>
          </a:p>
          <a:p>
            <a:r>
              <a:rPr lang="en-US" altLang="en-US" sz="1600" dirty="0"/>
              <a:t>Copy entire process image to swap space at process load time</a:t>
            </a:r>
          </a:p>
          <a:p>
            <a:pPr lvl="1"/>
            <a:r>
              <a:rPr lang="en-US" altLang="en-US" sz="1600" dirty="0"/>
              <a:t>Then page in and out of swap space</a:t>
            </a:r>
          </a:p>
          <a:p>
            <a:pPr lvl="1"/>
            <a:r>
              <a:rPr lang="en-US" altLang="en-US" sz="1600" dirty="0"/>
              <a:t>Used in older BSD Unix</a:t>
            </a:r>
          </a:p>
          <a:p>
            <a:r>
              <a:rPr lang="en-US" altLang="en-US" sz="1600" dirty="0"/>
              <a:t>Demand page in from program binary on disk, but discard rather than paging out when freeing frame</a:t>
            </a:r>
          </a:p>
          <a:p>
            <a:pPr lvl="1"/>
            <a:r>
              <a:rPr lang="en-US" altLang="en-US" sz="1600" dirty="0"/>
              <a:t>Used in Solaris and current BSD</a:t>
            </a:r>
          </a:p>
          <a:p>
            <a:pPr lvl="1"/>
            <a:r>
              <a:rPr lang="en-US" altLang="en-US" sz="1600" dirty="0"/>
              <a:t>Still need to write to swap space</a:t>
            </a:r>
          </a:p>
          <a:p>
            <a:pPr lvl="2"/>
            <a:r>
              <a:rPr lang="en-US" altLang="en-US" sz="1600" dirty="0"/>
              <a:t>Pages not associated with a file (like stack and heap) – </a:t>
            </a:r>
            <a:r>
              <a:rPr lang="en-US" altLang="en-US" sz="1600" b="1" dirty="0">
                <a:solidFill>
                  <a:srgbClr val="006699"/>
                </a:solidFill>
                <a:latin typeface="+mj-lt"/>
              </a:rPr>
              <a:t>anonymous</a:t>
            </a:r>
            <a:r>
              <a:rPr lang="en-US" altLang="en-US" sz="1600" dirty="0"/>
              <a:t> </a:t>
            </a:r>
            <a:r>
              <a:rPr lang="en-US" altLang="en-US" sz="1600" b="1" dirty="0">
                <a:solidFill>
                  <a:srgbClr val="3366FF"/>
                </a:solidFill>
              </a:rPr>
              <a:t>memory</a:t>
            </a:r>
          </a:p>
          <a:p>
            <a:pPr lvl="2"/>
            <a:r>
              <a:rPr lang="en-US" altLang="en-US" sz="1600" dirty="0"/>
              <a:t>Pages modified in memory but not yet written back to the file system</a:t>
            </a:r>
          </a:p>
          <a:p>
            <a:r>
              <a:rPr lang="en-US" altLang="en-US" sz="1600" dirty="0"/>
              <a:t>Mobile systems</a:t>
            </a:r>
          </a:p>
          <a:p>
            <a:pPr lvl="1"/>
            <a:r>
              <a:rPr lang="en-US" altLang="en-US" sz="1600" dirty="0"/>
              <a:t>Typically don’t support swapping</a:t>
            </a:r>
          </a:p>
          <a:p>
            <a:pPr lvl="1"/>
            <a:r>
              <a:rPr lang="en-US" altLang="en-US" sz="1600" dirty="0"/>
              <a:t>Instead, demand page from file system and reclaim read-only pages (such as code)</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651B988-8DE7-4632-AA41-76D04EF9ACC6}"/>
              </a:ext>
            </a:extLst>
          </p:cNvPr>
          <p:cNvSpPr>
            <a:spLocks noGrp="1" noChangeArrowheads="1"/>
          </p:cNvSpPr>
          <p:nvPr>
            <p:ph type="title"/>
          </p:nvPr>
        </p:nvSpPr>
        <p:spPr>
          <a:xfrm>
            <a:off x="1859901" y="237385"/>
            <a:ext cx="8229600" cy="576262"/>
          </a:xfrm>
        </p:spPr>
        <p:txBody>
          <a:bodyPr/>
          <a:lstStyle/>
          <a:p>
            <a:pPr eaLnBrk="1" hangingPunct="1"/>
            <a:r>
              <a:rPr lang="en-US" altLang="en-US" dirty="0"/>
              <a:t>Copy-on-Write</a:t>
            </a:r>
          </a:p>
        </p:txBody>
      </p:sp>
      <p:sp>
        <p:nvSpPr>
          <p:cNvPr id="28675" name="Rectangle 3">
            <a:extLst>
              <a:ext uri="{FF2B5EF4-FFF2-40B4-BE49-F238E27FC236}">
                <a16:creationId xmlns:a16="http://schemas.microsoft.com/office/drawing/2014/main" id="{ECA58894-B517-4286-8DD6-C84ED96ED10E}"/>
              </a:ext>
            </a:extLst>
          </p:cNvPr>
          <p:cNvSpPr>
            <a:spLocks noGrp="1" noChangeArrowheads="1"/>
          </p:cNvSpPr>
          <p:nvPr>
            <p:ph type="body" idx="1"/>
          </p:nvPr>
        </p:nvSpPr>
        <p:spPr>
          <a:xfrm>
            <a:off x="2363757" y="1106489"/>
            <a:ext cx="7725745" cy="4530725"/>
          </a:xfrm>
        </p:spPr>
        <p:txBody>
          <a:bodyPr/>
          <a:lstStyle/>
          <a:p>
            <a:r>
              <a:rPr lang="en-US" altLang="en-US" sz="1600" b="1" dirty="0">
                <a:solidFill>
                  <a:srgbClr val="006699"/>
                </a:solidFill>
                <a:latin typeface="+mj-lt"/>
              </a:rPr>
              <a:t>Copy-on-Write</a:t>
            </a:r>
            <a:r>
              <a:rPr lang="en-US" altLang="en-US" sz="1600" b="1" dirty="0">
                <a:solidFill>
                  <a:srgbClr val="3366FF"/>
                </a:solidFill>
              </a:rPr>
              <a:t> </a:t>
            </a:r>
            <a:r>
              <a:rPr lang="en-US" altLang="en-US" sz="1600" dirty="0"/>
              <a:t>(COW) allows both parent and child processes to initially </a:t>
            </a:r>
            <a:r>
              <a:rPr lang="en-US" altLang="en-US" sz="1600" b="1" i="1" dirty="0"/>
              <a:t>share</a:t>
            </a:r>
            <a:r>
              <a:rPr lang="en-US" altLang="en-US" sz="1600" dirty="0"/>
              <a:t> the same pages in memory</a:t>
            </a:r>
          </a:p>
          <a:p>
            <a:pPr lvl="1"/>
            <a:r>
              <a:rPr lang="en-US" altLang="en-US" sz="1600" dirty="0"/>
              <a:t>If either process modifies a shared page, only then is the page copied</a:t>
            </a:r>
          </a:p>
          <a:p>
            <a:r>
              <a:rPr lang="en-US" altLang="en-US" sz="1600" dirty="0"/>
              <a:t>COW allows more efficient process creation as only modified pages are copied</a:t>
            </a:r>
          </a:p>
          <a:p>
            <a:r>
              <a:rPr lang="en-US" altLang="en-US" sz="1600" dirty="0"/>
              <a:t>In general, free pages are allocated from a </a:t>
            </a:r>
            <a:r>
              <a:rPr lang="en-US" altLang="en-US" sz="1600" b="1" dirty="0">
                <a:solidFill>
                  <a:srgbClr val="006699"/>
                </a:solidFill>
                <a:latin typeface="+mj-lt"/>
              </a:rPr>
              <a:t>pool</a:t>
            </a:r>
            <a:r>
              <a:rPr lang="en-US" altLang="en-US" sz="1600" dirty="0">
                <a:solidFill>
                  <a:srgbClr val="3366FF"/>
                </a:solidFill>
              </a:rPr>
              <a:t> </a:t>
            </a:r>
            <a:r>
              <a:rPr lang="en-US" altLang="en-US" sz="1600" dirty="0"/>
              <a:t>of </a:t>
            </a:r>
            <a:r>
              <a:rPr lang="en-US" altLang="en-US" sz="1600" b="1" dirty="0">
                <a:solidFill>
                  <a:srgbClr val="006699"/>
                </a:solidFill>
                <a:latin typeface="+mj-lt"/>
              </a:rPr>
              <a:t>zero-fill-on-demand</a:t>
            </a:r>
            <a:r>
              <a:rPr lang="en-US" altLang="en-US" sz="1600" b="1" dirty="0">
                <a:solidFill>
                  <a:srgbClr val="3366FF"/>
                </a:solidFill>
              </a:rPr>
              <a:t> </a:t>
            </a:r>
            <a:r>
              <a:rPr lang="en-US" altLang="en-US" sz="1600" dirty="0"/>
              <a:t>pages</a:t>
            </a:r>
          </a:p>
          <a:p>
            <a:pPr lvl="1"/>
            <a:r>
              <a:rPr lang="en-US" altLang="en-US" sz="1600" dirty="0"/>
              <a:t>Pool should always have free frames for fast demand page execution</a:t>
            </a:r>
          </a:p>
          <a:p>
            <a:pPr lvl="2"/>
            <a:r>
              <a:rPr lang="en-US" altLang="en-US" sz="1600" dirty="0"/>
              <a:t>Don’t want to have to free a frame as well as other processing on page fault</a:t>
            </a:r>
          </a:p>
          <a:p>
            <a:pPr lvl="1"/>
            <a:r>
              <a:rPr lang="en-US" altLang="en-US" sz="1600" dirty="0"/>
              <a:t>Why zero-out a page before allocating it?</a:t>
            </a:r>
          </a:p>
          <a:p>
            <a:r>
              <a:rPr lang="en-US" altLang="en-US" sz="1600" dirty="0" err="1">
                <a:latin typeface="Courier New" panose="02070309020205020404" pitchFamily="49" charset="0"/>
                <a:cs typeface="Courier New" panose="02070309020205020404" pitchFamily="49" charset="0"/>
              </a:rPr>
              <a:t>vfork</a:t>
            </a:r>
            <a:r>
              <a:rPr lang="en-US" altLang="en-US" sz="1600" dirty="0">
                <a:latin typeface="Courier New" panose="02070309020205020404" pitchFamily="49" charset="0"/>
                <a:cs typeface="Courier New" panose="02070309020205020404" pitchFamily="49" charset="0"/>
              </a:rPr>
              <a:t>()</a:t>
            </a:r>
            <a:r>
              <a:rPr lang="en-US" altLang="en-US" sz="1600" dirty="0"/>
              <a:t> variation on </a:t>
            </a:r>
            <a:r>
              <a:rPr lang="en-US" altLang="en-US" sz="1600" dirty="0">
                <a:latin typeface="Courier New" panose="02070309020205020404" pitchFamily="49" charset="0"/>
                <a:cs typeface="Courier New" panose="02070309020205020404" pitchFamily="49" charset="0"/>
              </a:rPr>
              <a:t>fork() </a:t>
            </a:r>
            <a:r>
              <a:rPr lang="en-US" altLang="en-US" sz="1600" dirty="0"/>
              <a:t>system call has parent suspend and child using copy-on-write address space of parent</a:t>
            </a:r>
          </a:p>
          <a:p>
            <a:pPr lvl="1"/>
            <a:r>
              <a:rPr lang="en-US" altLang="en-US" sz="1600" dirty="0"/>
              <a:t>Designed to have child call </a:t>
            </a:r>
            <a:r>
              <a:rPr lang="en-US" altLang="en-US" sz="1600" dirty="0">
                <a:latin typeface="Courier New" panose="02070309020205020404" pitchFamily="49" charset="0"/>
                <a:cs typeface="Courier New" panose="02070309020205020404" pitchFamily="49" charset="0"/>
              </a:rPr>
              <a:t>exec()</a:t>
            </a:r>
          </a:p>
          <a:p>
            <a:pPr lvl="1"/>
            <a:r>
              <a:rPr lang="en-US" altLang="en-US" sz="1600" dirty="0"/>
              <a:t>Very efficient</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8ABE1A7-0079-4C5D-AA2D-D1C316571733}"/>
              </a:ext>
            </a:extLst>
          </p:cNvPr>
          <p:cNvSpPr>
            <a:spLocks noGrp="1" noChangeArrowheads="1"/>
          </p:cNvSpPr>
          <p:nvPr>
            <p:ph type="title"/>
          </p:nvPr>
        </p:nvSpPr>
        <p:spPr>
          <a:xfrm>
            <a:off x="2330965" y="236344"/>
            <a:ext cx="7791450" cy="576262"/>
          </a:xfrm>
        </p:spPr>
        <p:txBody>
          <a:bodyPr/>
          <a:lstStyle/>
          <a:p>
            <a:pPr eaLnBrk="1" hangingPunct="1"/>
            <a:r>
              <a:rPr lang="en-US" altLang="en-US" dirty="0"/>
              <a:t>Before Process 1 Modifies Page C</a:t>
            </a:r>
          </a:p>
        </p:txBody>
      </p:sp>
      <p:pic>
        <p:nvPicPr>
          <p:cNvPr id="29699" name="Picture 4" descr="9">
            <a:extLst>
              <a:ext uri="{FF2B5EF4-FFF2-40B4-BE49-F238E27FC236}">
                <a16:creationId xmlns:a16="http://schemas.microsoft.com/office/drawing/2014/main" id="{BC34FA32-F8B2-44C4-BE2E-AA1E08212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1" y="1354138"/>
            <a:ext cx="733901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1981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963B4BF-36A7-4A02-8DD4-DE6998EE709C}"/>
              </a:ext>
            </a:extLst>
          </p:cNvPr>
          <p:cNvSpPr>
            <a:spLocks noGrp="1" noChangeArrowheads="1"/>
          </p:cNvSpPr>
          <p:nvPr>
            <p:ph type="title"/>
          </p:nvPr>
        </p:nvSpPr>
        <p:spPr>
          <a:xfrm>
            <a:off x="2301030" y="231420"/>
            <a:ext cx="7810500" cy="576262"/>
          </a:xfrm>
        </p:spPr>
        <p:txBody>
          <a:bodyPr/>
          <a:lstStyle/>
          <a:p>
            <a:pPr eaLnBrk="1" hangingPunct="1"/>
            <a:r>
              <a:rPr lang="en-US" altLang="en-US" dirty="0"/>
              <a:t>After Process 1 Modifies Page C</a:t>
            </a:r>
          </a:p>
        </p:txBody>
      </p:sp>
      <p:pic>
        <p:nvPicPr>
          <p:cNvPr id="30723" name="Picture 4" descr="9">
            <a:extLst>
              <a:ext uri="{FF2B5EF4-FFF2-40B4-BE49-F238E27FC236}">
                <a16:creationId xmlns:a16="http://schemas.microsoft.com/office/drawing/2014/main" id="{C5BC398E-0436-4102-B16B-52CDFD1D6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1" y="1319213"/>
            <a:ext cx="640397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C488EA0-8C3D-457E-9DD0-39B97907401E}"/>
              </a:ext>
            </a:extLst>
          </p:cNvPr>
          <p:cNvSpPr>
            <a:spLocks noGrp="1" noChangeArrowheads="1"/>
          </p:cNvSpPr>
          <p:nvPr>
            <p:ph type="title"/>
          </p:nvPr>
        </p:nvSpPr>
        <p:spPr>
          <a:xfrm>
            <a:off x="2571910" y="237771"/>
            <a:ext cx="7869237" cy="576262"/>
          </a:xfrm>
        </p:spPr>
        <p:txBody>
          <a:bodyPr/>
          <a:lstStyle/>
          <a:p>
            <a:pPr eaLnBrk="1" hangingPunct="1"/>
            <a:r>
              <a:rPr lang="en-US" altLang="en-US" sz="3000" dirty="0"/>
              <a:t>What Happens if There is no Free Frame?</a:t>
            </a:r>
          </a:p>
        </p:txBody>
      </p:sp>
      <p:sp>
        <p:nvSpPr>
          <p:cNvPr id="31747" name="Rectangle 3">
            <a:extLst>
              <a:ext uri="{FF2B5EF4-FFF2-40B4-BE49-F238E27FC236}">
                <a16:creationId xmlns:a16="http://schemas.microsoft.com/office/drawing/2014/main" id="{7C4E993E-0F50-409F-A8A7-195A5B940BFA}"/>
              </a:ext>
            </a:extLst>
          </p:cNvPr>
          <p:cNvSpPr>
            <a:spLocks noGrp="1" noChangeArrowheads="1"/>
          </p:cNvSpPr>
          <p:nvPr>
            <p:ph type="body" idx="1"/>
          </p:nvPr>
        </p:nvSpPr>
        <p:spPr>
          <a:xfrm>
            <a:off x="2382418" y="1133476"/>
            <a:ext cx="7679093" cy="4511675"/>
          </a:xfrm>
        </p:spPr>
        <p:txBody>
          <a:bodyPr/>
          <a:lstStyle/>
          <a:p>
            <a:r>
              <a:rPr lang="en-US" altLang="en-US" dirty="0"/>
              <a:t>Used up by process pages</a:t>
            </a:r>
          </a:p>
          <a:p>
            <a:r>
              <a:rPr lang="en-US" altLang="en-US" dirty="0"/>
              <a:t>Also in demand from the kernel, I/O buffers, </a:t>
            </a:r>
            <a:r>
              <a:rPr lang="en-US" altLang="en-US" dirty="0" err="1"/>
              <a:t>etc</a:t>
            </a:r>
            <a:endParaRPr lang="en-US" altLang="en-US" dirty="0"/>
          </a:p>
          <a:p>
            <a:r>
              <a:rPr lang="en-US" altLang="en-US" dirty="0"/>
              <a:t>How much to allocate to each?</a:t>
            </a:r>
          </a:p>
          <a:p>
            <a:r>
              <a:rPr lang="en-US" altLang="en-US" dirty="0"/>
              <a:t>Page replacement – find some page in memory, but not really in use, page it out</a:t>
            </a:r>
          </a:p>
          <a:p>
            <a:pPr lvl="1"/>
            <a:r>
              <a:rPr lang="en-US" altLang="en-US" dirty="0"/>
              <a:t>Algorithm – terminate? swap out? replace the page?</a:t>
            </a:r>
          </a:p>
          <a:p>
            <a:pPr lvl="1"/>
            <a:r>
              <a:rPr lang="en-US" altLang="en-US" dirty="0"/>
              <a:t>Performance – want an algorithm which will result in minimum number of page faults</a:t>
            </a:r>
          </a:p>
          <a:p>
            <a:r>
              <a:rPr lang="en-US" altLang="en-US" dirty="0"/>
              <a:t>Same page may be brought into memory several times</a:t>
            </a:r>
          </a:p>
          <a:p>
            <a:pPr>
              <a:buFont typeface="Monotype Sorts" pitchFamily="-84" charset="2"/>
              <a:buNone/>
            </a:pPr>
            <a:endParaRPr lang="en-US" altLang="en-US" dirty="0"/>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B00CC0E-9E33-4072-9D8C-43E000475714}"/>
              </a:ext>
            </a:extLst>
          </p:cNvPr>
          <p:cNvSpPr>
            <a:spLocks noGrp="1" noChangeArrowheads="1"/>
          </p:cNvSpPr>
          <p:nvPr>
            <p:ph type="title"/>
          </p:nvPr>
        </p:nvSpPr>
        <p:spPr>
          <a:xfrm>
            <a:off x="2355395" y="235568"/>
            <a:ext cx="7724775" cy="576262"/>
          </a:xfrm>
        </p:spPr>
        <p:txBody>
          <a:bodyPr/>
          <a:lstStyle/>
          <a:p>
            <a:pPr eaLnBrk="1" hangingPunct="1"/>
            <a:r>
              <a:rPr lang="en-US" altLang="en-US" dirty="0"/>
              <a:t>Page Replacement</a:t>
            </a:r>
          </a:p>
        </p:txBody>
      </p:sp>
      <p:sp>
        <p:nvSpPr>
          <p:cNvPr id="32771" name="Rectangle 3">
            <a:extLst>
              <a:ext uri="{FF2B5EF4-FFF2-40B4-BE49-F238E27FC236}">
                <a16:creationId xmlns:a16="http://schemas.microsoft.com/office/drawing/2014/main" id="{55125108-1B16-48F4-B19C-7A4934EC1D7E}"/>
              </a:ext>
            </a:extLst>
          </p:cNvPr>
          <p:cNvSpPr>
            <a:spLocks noGrp="1" noChangeArrowheads="1"/>
          </p:cNvSpPr>
          <p:nvPr>
            <p:ph type="body" idx="1"/>
          </p:nvPr>
        </p:nvSpPr>
        <p:spPr>
          <a:xfrm>
            <a:off x="2355395" y="1190626"/>
            <a:ext cx="7724775" cy="4530725"/>
          </a:xfrm>
        </p:spPr>
        <p:txBody>
          <a:bodyPr/>
          <a:lstStyle/>
          <a:p>
            <a:r>
              <a:rPr lang="en-US" altLang="en-US" dirty="0"/>
              <a:t>Prevent </a:t>
            </a:r>
            <a:r>
              <a:rPr lang="en-US" altLang="en-US" b="1" dirty="0">
                <a:solidFill>
                  <a:srgbClr val="006699"/>
                </a:solidFill>
                <a:latin typeface="+mj-lt"/>
              </a:rPr>
              <a:t>over-allocation</a:t>
            </a:r>
            <a:r>
              <a:rPr lang="en-US" altLang="en-US" dirty="0"/>
              <a:t> of memory by modifying page-fault service routine to include page replacement</a:t>
            </a:r>
          </a:p>
          <a:p>
            <a:r>
              <a:rPr lang="en-US" altLang="en-US" dirty="0"/>
              <a:t>Use </a:t>
            </a:r>
            <a:r>
              <a:rPr lang="en-US" altLang="en-US" b="1" dirty="0">
                <a:solidFill>
                  <a:srgbClr val="006699"/>
                </a:solidFill>
                <a:latin typeface="+mj-lt"/>
              </a:rPr>
              <a:t>modify</a:t>
            </a:r>
            <a:r>
              <a:rPr lang="en-US" altLang="en-US" b="1" dirty="0">
                <a:solidFill>
                  <a:srgbClr val="3366FF"/>
                </a:solidFill>
              </a:rPr>
              <a:t> </a:t>
            </a:r>
            <a:r>
              <a:rPr lang="en-US" altLang="en-US" dirty="0"/>
              <a:t>(</a:t>
            </a:r>
            <a:r>
              <a:rPr lang="en-US" altLang="en-US" b="1" dirty="0">
                <a:solidFill>
                  <a:srgbClr val="006699"/>
                </a:solidFill>
                <a:latin typeface="+mj-lt"/>
              </a:rPr>
              <a:t>dirty</a:t>
            </a:r>
            <a:r>
              <a:rPr lang="en-US" altLang="en-US" dirty="0"/>
              <a:t>)</a:t>
            </a:r>
            <a:r>
              <a:rPr lang="en-US" altLang="en-US" b="1" dirty="0">
                <a:solidFill>
                  <a:srgbClr val="3366FF"/>
                </a:solidFill>
              </a:rPr>
              <a:t> </a:t>
            </a:r>
            <a:r>
              <a:rPr lang="en-US" altLang="en-US" b="1" dirty="0">
                <a:solidFill>
                  <a:srgbClr val="006699"/>
                </a:solidFill>
                <a:latin typeface="+mj-lt"/>
              </a:rPr>
              <a:t>bit</a:t>
            </a:r>
            <a:r>
              <a:rPr lang="en-US" altLang="en-US" b="1" dirty="0">
                <a:solidFill>
                  <a:srgbClr val="3366FF"/>
                </a:solidFill>
              </a:rPr>
              <a:t> </a:t>
            </a:r>
            <a:r>
              <a:rPr lang="en-US" altLang="en-US" dirty="0"/>
              <a:t>to reduce overhead of page transfers – only modified pages are written to disk</a:t>
            </a:r>
          </a:p>
          <a:p>
            <a:r>
              <a:rPr lang="en-US" altLang="en-US" dirty="0"/>
              <a:t>Page replacement completes separation between logical memory and physical memory – large virtual memory can be provided on a smaller physical memory</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60E5859-1ADF-409F-B8A3-01A46FD0EFA6}"/>
              </a:ext>
            </a:extLst>
          </p:cNvPr>
          <p:cNvSpPr>
            <a:spLocks noGrp="1" noChangeArrowheads="1"/>
          </p:cNvSpPr>
          <p:nvPr>
            <p:ph type="title"/>
          </p:nvPr>
        </p:nvSpPr>
        <p:spPr>
          <a:xfrm>
            <a:off x="2517776" y="235568"/>
            <a:ext cx="7693025" cy="576262"/>
          </a:xfrm>
        </p:spPr>
        <p:txBody>
          <a:bodyPr/>
          <a:lstStyle/>
          <a:p>
            <a:pPr eaLnBrk="1" hangingPunct="1"/>
            <a:r>
              <a:rPr lang="en-US" altLang="en-US" dirty="0"/>
              <a:t>Need For Page Replacement</a:t>
            </a:r>
          </a:p>
        </p:txBody>
      </p:sp>
      <p:pic>
        <p:nvPicPr>
          <p:cNvPr id="33795" name="Picture 4" descr="B:\os-book\os10-dir\Slides-WORK-area\Figures-dir\ch10\JPG-dir\10_09.jpg">
            <a:extLst>
              <a:ext uri="{FF2B5EF4-FFF2-40B4-BE49-F238E27FC236}">
                <a16:creationId xmlns:a16="http://schemas.microsoft.com/office/drawing/2014/main" id="{74BEFCE0-4636-4163-8B0B-DF7F5FF02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951" y="1357314"/>
            <a:ext cx="6786563"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A23D0E3-2B35-4747-8B9E-6B7BFD7D4063}"/>
              </a:ext>
            </a:extLst>
          </p:cNvPr>
          <p:cNvSpPr>
            <a:spLocks noGrp="1" noChangeArrowheads="1"/>
          </p:cNvSpPr>
          <p:nvPr>
            <p:ph type="title"/>
          </p:nvPr>
        </p:nvSpPr>
        <p:spPr>
          <a:xfrm>
            <a:off x="2500860" y="238161"/>
            <a:ext cx="7607300" cy="576262"/>
          </a:xfrm>
        </p:spPr>
        <p:txBody>
          <a:bodyPr/>
          <a:lstStyle/>
          <a:p>
            <a:pPr eaLnBrk="1" hangingPunct="1"/>
            <a:r>
              <a:rPr lang="en-US" altLang="en-US" dirty="0"/>
              <a:t>Basic Page Replacement</a:t>
            </a:r>
          </a:p>
        </p:txBody>
      </p:sp>
      <p:sp>
        <p:nvSpPr>
          <p:cNvPr id="34819" name="Rectangle 3">
            <a:extLst>
              <a:ext uri="{FF2B5EF4-FFF2-40B4-BE49-F238E27FC236}">
                <a16:creationId xmlns:a16="http://schemas.microsoft.com/office/drawing/2014/main" id="{36D9B5FA-26B2-48A5-8A7B-413D741468EE}"/>
              </a:ext>
            </a:extLst>
          </p:cNvPr>
          <p:cNvSpPr>
            <a:spLocks noGrp="1" noChangeArrowheads="1"/>
          </p:cNvSpPr>
          <p:nvPr>
            <p:ph type="body" idx="1"/>
          </p:nvPr>
        </p:nvSpPr>
        <p:spPr>
          <a:xfrm>
            <a:off x="2382417" y="1122363"/>
            <a:ext cx="7607299" cy="4457700"/>
          </a:xfrm>
        </p:spPr>
        <p:txBody>
          <a:bodyPr/>
          <a:lstStyle/>
          <a:p>
            <a:pPr marL="379413" indent="-379413">
              <a:buFont typeface="Monotype Sorts" pitchFamily="-84" charset="2"/>
              <a:buAutoNum type="arabicPeriod"/>
            </a:pPr>
            <a:r>
              <a:rPr lang="en-US" altLang="en-US" dirty="0"/>
              <a:t>Find the location of the desired page on disk</a:t>
            </a:r>
          </a:p>
          <a:p>
            <a:pPr marL="379413" indent="-379413">
              <a:buFont typeface="Monotype Sorts" pitchFamily="-84" charset="2"/>
              <a:buAutoNum type="arabicPeriod"/>
            </a:pPr>
            <a:r>
              <a:rPr lang="en-US" altLang="en-US" dirty="0"/>
              <a:t>Find a free frame:</a:t>
            </a:r>
            <a:br>
              <a:rPr lang="en-US" altLang="en-US" dirty="0"/>
            </a:br>
            <a:r>
              <a:rPr lang="en-US" altLang="en-US" dirty="0"/>
              <a:t>   -  If there is a free frame, use it</a:t>
            </a:r>
            <a:br>
              <a:rPr lang="en-US" altLang="en-US" dirty="0"/>
            </a:br>
            <a:r>
              <a:rPr lang="en-US" altLang="en-US" dirty="0"/>
              <a:t>   -  If there is no free frame, use a page replacement algorithm to select a </a:t>
            </a:r>
            <a:r>
              <a:rPr lang="en-US" altLang="en-US" b="1" dirty="0">
                <a:solidFill>
                  <a:srgbClr val="006699"/>
                </a:solidFill>
                <a:latin typeface="+mj-lt"/>
              </a:rPr>
              <a:t>victim</a:t>
            </a:r>
            <a:r>
              <a:rPr lang="en-US" altLang="en-US" dirty="0">
                <a:solidFill>
                  <a:srgbClr val="3366FF"/>
                </a:solidFill>
              </a:rPr>
              <a:t> </a:t>
            </a:r>
            <a:r>
              <a:rPr lang="en-US" altLang="en-US" b="1" dirty="0">
                <a:solidFill>
                  <a:srgbClr val="006699"/>
                </a:solidFill>
                <a:latin typeface="+mj-lt"/>
              </a:rPr>
              <a:t>frame</a:t>
            </a:r>
            <a:br>
              <a:rPr lang="en-US" altLang="en-US" b="1" dirty="0">
                <a:solidFill>
                  <a:srgbClr val="3366FF"/>
                </a:solidFill>
              </a:rPr>
            </a:br>
            <a:r>
              <a:rPr lang="en-US" altLang="en-US" b="1" dirty="0">
                <a:solidFill>
                  <a:srgbClr val="3366FF"/>
                </a:solidFill>
              </a:rPr>
              <a:t>   </a:t>
            </a:r>
            <a:r>
              <a:rPr lang="en-US" altLang="en-US" dirty="0"/>
              <a:t>-</a:t>
            </a:r>
            <a:r>
              <a:rPr lang="en-US" altLang="en-US" b="1" dirty="0"/>
              <a:t>  </a:t>
            </a:r>
            <a:r>
              <a:rPr lang="en-US" altLang="en-US" dirty="0"/>
              <a:t>Write victim frame to disk if dirty</a:t>
            </a:r>
          </a:p>
          <a:p>
            <a:pPr marL="379413" indent="-379413">
              <a:buFont typeface="Monotype Sorts" pitchFamily="-84" charset="2"/>
              <a:buAutoNum type="arabicPeriod"/>
            </a:pPr>
            <a:r>
              <a:rPr lang="en-US" altLang="en-US" dirty="0"/>
              <a:t>Bring  the desired page into the (newly) free frame; update the page and frame tables</a:t>
            </a:r>
          </a:p>
          <a:p>
            <a:pPr marL="379413" indent="-379413">
              <a:buFont typeface="Monotype Sorts" pitchFamily="-84" charset="2"/>
              <a:buAutoNum type="arabicPeriod"/>
            </a:pPr>
            <a:r>
              <a:rPr lang="en-US" altLang="en-US" dirty="0"/>
              <a:t>Continue the process by restarting the instruction that caused the trap</a:t>
            </a:r>
          </a:p>
          <a:p>
            <a:pPr marL="379413" indent="-379413">
              <a:buNone/>
            </a:pPr>
            <a:r>
              <a:rPr lang="en-US" altLang="en-US" dirty="0"/>
              <a:t> </a:t>
            </a:r>
          </a:p>
          <a:p>
            <a:pPr marL="379413" indent="-379413">
              <a:buNone/>
            </a:pPr>
            <a:r>
              <a:rPr lang="en-US" altLang="en-US" dirty="0"/>
              <a:t>Note now potentially 2 page transfers for page fault – increasing EAT</a:t>
            </a: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2C4BFB3-B09C-4707-8DF8-9335F3398BAF}"/>
              </a:ext>
            </a:extLst>
          </p:cNvPr>
          <p:cNvSpPr>
            <a:spLocks noGrp="1" noChangeArrowheads="1"/>
          </p:cNvSpPr>
          <p:nvPr>
            <p:ph type="title"/>
          </p:nvPr>
        </p:nvSpPr>
        <p:spPr>
          <a:xfrm>
            <a:off x="2406389" y="222868"/>
            <a:ext cx="7664450" cy="576262"/>
          </a:xfrm>
        </p:spPr>
        <p:txBody>
          <a:bodyPr/>
          <a:lstStyle/>
          <a:p>
            <a:pPr eaLnBrk="1" hangingPunct="1"/>
            <a:r>
              <a:rPr lang="en-US" altLang="en-US" dirty="0"/>
              <a:t>Page Replacement</a:t>
            </a:r>
          </a:p>
        </p:txBody>
      </p:sp>
      <p:pic>
        <p:nvPicPr>
          <p:cNvPr id="35843" name="Picture 4" descr="9">
            <a:extLst>
              <a:ext uri="{FF2B5EF4-FFF2-40B4-BE49-F238E27FC236}">
                <a16:creationId xmlns:a16="http://schemas.microsoft.com/office/drawing/2014/main" id="{632D2467-D729-4E96-ABE0-D5CF1AD39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1223964"/>
            <a:ext cx="626745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47214C7-1AE6-4D0E-9FB9-EBC768731FBD}"/>
              </a:ext>
            </a:extLst>
          </p:cNvPr>
          <p:cNvSpPr>
            <a:spLocks noGrp="1" noChangeArrowheads="1"/>
          </p:cNvSpPr>
          <p:nvPr>
            <p:ph type="title"/>
          </p:nvPr>
        </p:nvSpPr>
        <p:spPr>
          <a:xfrm>
            <a:off x="2738946" y="175298"/>
            <a:ext cx="7861041" cy="576262"/>
          </a:xfrm>
        </p:spPr>
        <p:txBody>
          <a:bodyPr/>
          <a:lstStyle/>
          <a:p>
            <a:pPr eaLnBrk="1" hangingPunct="1"/>
            <a:r>
              <a:rPr lang="en-US" altLang="en-US" sz="2800" dirty="0"/>
              <a:t>Page and Frame Replacement Algorithms</a:t>
            </a:r>
          </a:p>
        </p:txBody>
      </p:sp>
      <p:sp>
        <p:nvSpPr>
          <p:cNvPr id="36867" name="Rectangle 3">
            <a:extLst>
              <a:ext uri="{FF2B5EF4-FFF2-40B4-BE49-F238E27FC236}">
                <a16:creationId xmlns:a16="http://schemas.microsoft.com/office/drawing/2014/main" id="{7C092E50-7A55-4657-89B6-77C0309E7E14}"/>
              </a:ext>
            </a:extLst>
          </p:cNvPr>
          <p:cNvSpPr>
            <a:spLocks noGrp="1" noChangeArrowheads="1"/>
          </p:cNvSpPr>
          <p:nvPr>
            <p:ph type="body" idx="1"/>
          </p:nvPr>
        </p:nvSpPr>
        <p:spPr>
          <a:xfrm>
            <a:off x="2345094" y="1133476"/>
            <a:ext cx="7679094" cy="4899025"/>
          </a:xfrm>
        </p:spPr>
        <p:txBody>
          <a:bodyPr/>
          <a:lstStyle/>
          <a:p>
            <a:pPr>
              <a:tabLst>
                <a:tab pos="3144838" algn="ctr"/>
              </a:tabLst>
            </a:pPr>
            <a:r>
              <a:rPr lang="en-US" altLang="en-US" b="1" dirty="0">
                <a:solidFill>
                  <a:srgbClr val="006699"/>
                </a:solidFill>
                <a:latin typeface="+mj-lt"/>
              </a:rPr>
              <a:t>Frame-allocation algorithm </a:t>
            </a:r>
            <a:r>
              <a:rPr lang="en-US" altLang="en-US" dirty="0"/>
              <a:t>determines </a:t>
            </a:r>
          </a:p>
          <a:p>
            <a:pPr lvl="1">
              <a:tabLst>
                <a:tab pos="3144838" algn="ctr"/>
              </a:tabLst>
            </a:pPr>
            <a:r>
              <a:rPr lang="en-US" altLang="en-US" dirty="0"/>
              <a:t>How many frames to give each process</a:t>
            </a:r>
          </a:p>
          <a:p>
            <a:pPr lvl="1">
              <a:tabLst>
                <a:tab pos="3144838" algn="ctr"/>
              </a:tabLst>
            </a:pPr>
            <a:r>
              <a:rPr lang="en-US" altLang="en-US" dirty="0"/>
              <a:t>Which frames to replace</a:t>
            </a:r>
          </a:p>
          <a:p>
            <a:pPr>
              <a:tabLst>
                <a:tab pos="3144838" algn="ctr"/>
              </a:tabLst>
            </a:pPr>
            <a:r>
              <a:rPr lang="en-US" altLang="en-US" b="1" dirty="0">
                <a:solidFill>
                  <a:srgbClr val="006699"/>
                </a:solidFill>
                <a:latin typeface="+mj-lt"/>
              </a:rPr>
              <a:t>Page-replacement algorithm</a:t>
            </a:r>
          </a:p>
          <a:p>
            <a:pPr lvl="1">
              <a:tabLst>
                <a:tab pos="3144838" algn="ctr"/>
              </a:tabLst>
            </a:pPr>
            <a:r>
              <a:rPr lang="en-US" altLang="en-US" dirty="0"/>
              <a:t>Want lowest page-fault rate on both first access and re-access</a:t>
            </a:r>
          </a:p>
          <a:p>
            <a:pPr>
              <a:tabLst>
                <a:tab pos="3144838" algn="ctr"/>
              </a:tabLst>
            </a:pPr>
            <a:r>
              <a:rPr lang="en-US" altLang="en-US" dirty="0"/>
              <a:t>Evaluate algorithm by running it on a particular string of memory references (reference string) and computing the number of page faults on that string</a:t>
            </a:r>
          </a:p>
          <a:p>
            <a:pPr lvl="1">
              <a:tabLst>
                <a:tab pos="3144838" algn="ctr"/>
              </a:tabLst>
            </a:pPr>
            <a:r>
              <a:rPr lang="en-US" altLang="en-US" dirty="0"/>
              <a:t>String is just page numbers, not full addresses</a:t>
            </a:r>
          </a:p>
          <a:p>
            <a:pPr lvl="1">
              <a:tabLst>
                <a:tab pos="3144838" algn="ctr"/>
              </a:tabLst>
            </a:pPr>
            <a:r>
              <a:rPr lang="en-US" altLang="en-US" dirty="0"/>
              <a:t>Repeated access to the same page does not cause a page fault</a:t>
            </a:r>
          </a:p>
          <a:p>
            <a:pPr lvl="1">
              <a:tabLst>
                <a:tab pos="3144838" algn="ctr"/>
              </a:tabLst>
            </a:pPr>
            <a:r>
              <a:rPr lang="en-US" altLang="en-US" dirty="0"/>
              <a:t>Results depend on number of frames available</a:t>
            </a:r>
          </a:p>
          <a:p>
            <a:pPr>
              <a:tabLst>
                <a:tab pos="3144838" algn="ctr"/>
              </a:tabLst>
            </a:pPr>
            <a:r>
              <a:rPr lang="en-US" altLang="en-US" dirty="0"/>
              <a:t>In all our examples, the </a:t>
            </a:r>
            <a:r>
              <a:rPr lang="en-US" altLang="en-US" b="1" dirty="0">
                <a:solidFill>
                  <a:srgbClr val="006699"/>
                </a:solidFill>
                <a:latin typeface="+mj-lt"/>
              </a:rPr>
              <a:t>reference</a:t>
            </a:r>
            <a:r>
              <a:rPr lang="en-US" altLang="en-US" b="1" dirty="0">
                <a:solidFill>
                  <a:srgbClr val="3366FF"/>
                </a:solidFill>
              </a:rPr>
              <a:t> </a:t>
            </a:r>
            <a:r>
              <a:rPr lang="en-US" altLang="en-US" b="1" dirty="0">
                <a:solidFill>
                  <a:srgbClr val="006699"/>
                </a:solidFill>
                <a:latin typeface="+mj-lt"/>
              </a:rPr>
              <a:t>string</a:t>
            </a:r>
            <a:r>
              <a:rPr lang="en-US" altLang="en-US" b="1" dirty="0">
                <a:solidFill>
                  <a:srgbClr val="3366FF"/>
                </a:solidFill>
              </a:rPr>
              <a:t> </a:t>
            </a:r>
            <a:r>
              <a:rPr lang="en-US" altLang="en-US" dirty="0"/>
              <a:t>of referenced page numbers is </a:t>
            </a:r>
          </a:p>
          <a:p>
            <a:pPr>
              <a:buNone/>
              <a:tabLst>
                <a:tab pos="3144838" algn="ctr"/>
              </a:tabLst>
            </a:pPr>
            <a:r>
              <a:rPr lang="en-US" altLang="en-US" dirty="0"/>
              <a:t>	               </a:t>
            </a:r>
            <a:r>
              <a:rPr lang="en-US" altLang="en-US" b="1" dirty="0">
                <a:solidFill>
                  <a:srgbClr val="FF0000"/>
                </a:solidFill>
              </a:rPr>
              <a:t>7,0,1,2,0,3,0,4,2,3,0,3,0,3,2,1,2,0,1,7,0,1</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238E9DE7-317A-4964-80E7-85DD040FFD38}"/>
              </a:ext>
            </a:extLst>
          </p:cNvPr>
          <p:cNvSpPr>
            <a:spLocks noGrp="1" noChangeArrowheads="1"/>
          </p:cNvSpPr>
          <p:nvPr>
            <p:ph type="title"/>
          </p:nvPr>
        </p:nvSpPr>
        <p:spPr>
          <a:xfrm>
            <a:off x="2328155" y="60152"/>
            <a:ext cx="8662696" cy="589980"/>
          </a:xfrm>
        </p:spPr>
        <p:txBody>
          <a:bodyPr/>
          <a:lstStyle/>
          <a:p>
            <a:pPr eaLnBrk="1" hangingPunct="1"/>
            <a:r>
              <a:rPr lang="en-US" altLang="en-US" sz="2400" dirty="0"/>
              <a:t>Graph of Page Faults Versus the Number of Frames</a:t>
            </a:r>
          </a:p>
        </p:txBody>
      </p:sp>
      <p:pic>
        <p:nvPicPr>
          <p:cNvPr id="37891" name="Picture 5">
            <a:extLst>
              <a:ext uri="{FF2B5EF4-FFF2-40B4-BE49-F238E27FC236}">
                <a16:creationId xmlns:a16="http://schemas.microsoft.com/office/drawing/2014/main" id="{6305A72B-A5ED-415A-9B8C-D45FEB5F4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800" y="1238250"/>
            <a:ext cx="6045200"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CA6CF77-12AF-4EC2-89B1-0E20EC3A225C}"/>
              </a:ext>
            </a:extLst>
          </p:cNvPr>
          <p:cNvSpPr>
            <a:spLocks noGrp="1" noChangeArrowheads="1"/>
          </p:cNvSpPr>
          <p:nvPr>
            <p:ph type="title"/>
          </p:nvPr>
        </p:nvSpPr>
        <p:spPr>
          <a:xfrm>
            <a:off x="2418735" y="241529"/>
            <a:ext cx="7821612" cy="576262"/>
          </a:xfrm>
        </p:spPr>
        <p:txBody>
          <a:bodyPr/>
          <a:lstStyle/>
          <a:p>
            <a:pPr eaLnBrk="1" hangingPunct="1"/>
            <a:r>
              <a:rPr lang="en-US" altLang="en-US"/>
              <a:t>First-In-First-Out (FIFO) Algorithm</a:t>
            </a:r>
          </a:p>
        </p:txBody>
      </p:sp>
      <p:sp>
        <p:nvSpPr>
          <p:cNvPr id="38915" name="Rectangle 3">
            <a:extLst>
              <a:ext uri="{FF2B5EF4-FFF2-40B4-BE49-F238E27FC236}">
                <a16:creationId xmlns:a16="http://schemas.microsoft.com/office/drawing/2014/main" id="{6D1D5755-163C-4203-ABC8-2DA1622DF8E5}"/>
              </a:ext>
            </a:extLst>
          </p:cNvPr>
          <p:cNvSpPr>
            <a:spLocks noGrp="1" noChangeArrowheads="1"/>
          </p:cNvSpPr>
          <p:nvPr>
            <p:ph type="body" idx="1"/>
          </p:nvPr>
        </p:nvSpPr>
        <p:spPr>
          <a:xfrm>
            <a:off x="2418736" y="1052514"/>
            <a:ext cx="7582515" cy="5762625"/>
          </a:xfrm>
        </p:spPr>
        <p:txBody>
          <a:bodyPr/>
          <a:lstStyle/>
          <a:p>
            <a:r>
              <a:rPr lang="en-US" altLang="en-US" dirty="0"/>
              <a:t>Reference string: </a:t>
            </a:r>
            <a:r>
              <a:rPr lang="en-US" altLang="en-US" b="1" dirty="0">
                <a:solidFill>
                  <a:srgbClr val="FF0000"/>
                </a:solidFill>
              </a:rPr>
              <a:t>7,0,1,2,0,3,0,4,2,3,0,3,0,3,2,1,2,0,1,7,0,1</a:t>
            </a:r>
            <a:endParaRPr lang="en-US" altLang="en-US" dirty="0"/>
          </a:p>
          <a:p>
            <a:r>
              <a:rPr lang="en-US" altLang="en-US" dirty="0"/>
              <a:t>3 frames (3 pages can be in memory at a time per process)</a:t>
            </a:r>
          </a:p>
          <a:p>
            <a:pPr>
              <a:buFont typeface="Monotype Sorts" pitchFamily="-84" charset="2"/>
              <a:buNone/>
            </a:pPr>
            <a:endParaRPr lang="en-US" altLang="en-US" dirty="0"/>
          </a:p>
          <a:p>
            <a:pPr>
              <a:buFont typeface="Monotype Sorts" pitchFamily="-84" charset="2"/>
              <a:buNone/>
            </a:pPr>
            <a:endParaRPr lang="en-US" altLang="en-US" dirty="0"/>
          </a:p>
          <a:p>
            <a:pPr>
              <a:buFont typeface="Monotype Sorts" pitchFamily="-84" charset="2"/>
              <a:buNone/>
            </a:pPr>
            <a:br>
              <a:rPr lang="en-US" altLang="en-US" dirty="0"/>
            </a:br>
            <a:endParaRPr lang="en-US" altLang="en-US" dirty="0"/>
          </a:p>
          <a:p>
            <a:pPr>
              <a:buFont typeface="Monotype Sorts" pitchFamily="-84" charset="2"/>
              <a:buNone/>
            </a:pPr>
            <a:endParaRPr lang="en-US" altLang="en-US" sz="800" dirty="0"/>
          </a:p>
          <a:p>
            <a:pPr>
              <a:buFont typeface="Monotype Sorts" pitchFamily="-84" charset="2"/>
              <a:buNone/>
            </a:pPr>
            <a:endParaRPr lang="en-US" altLang="en-US" sz="800" dirty="0"/>
          </a:p>
          <a:p>
            <a:pPr>
              <a:buFont typeface="Monotype Sorts" pitchFamily="-84" charset="2"/>
              <a:buNone/>
            </a:pPr>
            <a:endParaRPr lang="en-US" altLang="en-US" dirty="0"/>
          </a:p>
          <a:p>
            <a:r>
              <a:rPr lang="en-US" altLang="en-US" dirty="0"/>
              <a:t>Can vary by reference string: consider 1,2,3,4,1,2,5,1,2,3,4,5</a:t>
            </a:r>
          </a:p>
          <a:p>
            <a:pPr lvl="1"/>
            <a:r>
              <a:rPr lang="en-US" altLang="en-US" dirty="0"/>
              <a:t>Adding more frames can cause more page faults!</a:t>
            </a:r>
          </a:p>
          <a:p>
            <a:pPr lvl="2"/>
            <a:r>
              <a:rPr lang="en-US" altLang="en-US" b="1" dirty="0">
                <a:solidFill>
                  <a:srgbClr val="006699"/>
                </a:solidFill>
                <a:latin typeface="+mj-lt"/>
              </a:rPr>
              <a:t>Belady</a:t>
            </a:r>
            <a:r>
              <a:rPr lang="ja-JP" altLang="en-US" b="1" dirty="0">
                <a:solidFill>
                  <a:srgbClr val="006699"/>
                </a:solidFill>
                <a:latin typeface="+mj-lt"/>
              </a:rPr>
              <a:t>’</a:t>
            </a:r>
            <a:r>
              <a:rPr lang="en-US" altLang="ja-JP" b="1" dirty="0">
                <a:solidFill>
                  <a:srgbClr val="006699"/>
                </a:solidFill>
                <a:latin typeface="+mj-lt"/>
              </a:rPr>
              <a:t>s Anomaly</a:t>
            </a:r>
            <a:endParaRPr lang="en-US" altLang="en-US" b="1" dirty="0">
              <a:solidFill>
                <a:srgbClr val="006699"/>
              </a:solidFill>
              <a:latin typeface="+mj-lt"/>
            </a:endParaRPr>
          </a:p>
          <a:p>
            <a:r>
              <a:rPr lang="en-US" altLang="en-US" dirty="0"/>
              <a:t>How to track ages of pages? </a:t>
            </a:r>
          </a:p>
          <a:p>
            <a:pPr lvl="1"/>
            <a:r>
              <a:rPr lang="en-US" altLang="en-US" dirty="0"/>
              <a:t>Just use a FIFO queue</a:t>
            </a:r>
          </a:p>
        </p:txBody>
      </p:sp>
      <p:sp>
        <p:nvSpPr>
          <p:cNvPr id="38916" name="Text Box 16">
            <a:extLst>
              <a:ext uri="{FF2B5EF4-FFF2-40B4-BE49-F238E27FC236}">
                <a16:creationId xmlns:a16="http://schemas.microsoft.com/office/drawing/2014/main" id="{70D1F977-A605-4231-817D-50B414BD8273}"/>
              </a:ext>
            </a:extLst>
          </p:cNvPr>
          <p:cNvSpPr txBox="1">
            <a:spLocks noChangeArrowheads="1"/>
          </p:cNvSpPr>
          <p:nvPr/>
        </p:nvSpPr>
        <p:spPr bwMode="auto">
          <a:xfrm>
            <a:off x="3082925" y="3546475"/>
            <a:ext cx="1697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dirty="0">
                <a:latin typeface="Helvetica" panose="020B0604020202020204" pitchFamily="34" charset="0"/>
              </a:rPr>
              <a:t>15 page faults</a:t>
            </a:r>
          </a:p>
        </p:txBody>
      </p:sp>
      <p:pic>
        <p:nvPicPr>
          <p:cNvPr id="38917" name="Picture 1">
            <a:extLst>
              <a:ext uri="{FF2B5EF4-FFF2-40B4-BE49-F238E27FC236}">
                <a16:creationId xmlns:a16="http://schemas.microsoft.com/office/drawing/2014/main" id="{308629FE-BC55-408D-8CD8-72B5F69846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8375" y="1854200"/>
            <a:ext cx="532765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D6B9E3A-361D-4D6C-9A7F-B0347118A999}"/>
              </a:ext>
            </a:extLst>
          </p:cNvPr>
          <p:cNvSpPr>
            <a:spLocks noGrp="1" noChangeArrowheads="1"/>
          </p:cNvSpPr>
          <p:nvPr>
            <p:ph type="title"/>
          </p:nvPr>
        </p:nvSpPr>
        <p:spPr>
          <a:xfrm>
            <a:off x="2561769" y="232975"/>
            <a:ext cx="7734300" cy="576262"/>
          </a:xfrm>
        </p:spPr>
        <p:txBody>
          <a:bodyPr/>
          <a:lstStyle/>
          <a:p>
            <a:pPr eaLnBrk="1" hangingPunct="1"/>
            <a:r>
              <a:rPr lang="en-US" altLang="en-US" dirty="0"/>
              <a:t>FIFO Illustrating Belady</a:t>
            </a:r>
            <a:r>
              <a:rPr lang="ja-JP" altLang="en-US" dirty="0"/>
              <a:t>’</a:t>
            </a:r>
            <a:r>
              <a:rPr lang="en-US" altLang="ja-JP" dirty="0"/>
              <a:t>s Anomaly</a:t>
            </a:r>
            <a:endParaRPr lang="en-US" altLang="en-US" dirty="0"/>
          </a:p>
        </p:txBody>
      </p:sp>
      <p:pic>
        <p:nvPicPr>
          <p:cNvPr id="39939" name="Picture 1" descr="9_13.pdf">
            <a:extLst>
              <a:ext uri="{FF2B5EF4-FFF2-40B4-BE49-F238E27FC236}">
                <a16:creationId xmlns:a16="http://schemas.microsoft.com/office/drawing/2014/main" id="{EE4A1B7A-865F-4B41-AE5D-E878A1F8D5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7538" y="1303338"/>
            <a:ext cx="567690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1981201"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6"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6095923-7FD6-4706-A8FA-9ABF0514694A}"/>
              </a:ext>
            </a:extLst>
          </p:cNvPr>
          <p:cNvSpPr>
            <a:spLocks noGrp="1" noChangeArrowheads="1"/>
          </p:cNvSpPr>
          <p:nvPr>
            <p:ph type="title"/>
          </p:nvPr>
        </p:nvSpPr>
        <p:spPr>
          <a:xfrm>
            <a:off x="2273300" y="231422"/>
            <a:ext cx="7937500" cy="576262"/>
          </a:xfrm>
        </p:spPr>
        <p:txBody>
          <a:bodyPr/>
          <a:lstStyle/>
          <a:p>
            <a:pPr eaLnBrk="1" hangingPunct="1"/>
            <a:r>
              <a:rPr lang="en-US" altLang="en-US" dirty="0"/>
              <a:t>Optimal Algorithm</a:t>
            </a:r>
          </a:p>
        </p:txBody>
      </p:sp>
      <p:sp>
        <p:nvSpPr>
          <p:cNvPr id="40963" name="Rectangle 3">
            <a:extLst>
              <a:ext uri="{FF2B5EF4-FFF2-40B4-BE49-F238E27FC236}">
                <a16:creationId xmlns:a16="http://schemas.microsoft.com/office/drawing/2014/main" id="{25D0553F-9E25-4083-8F1B-77A52F70DB34}"/>
              </a:ext>
            </a:extLst>
          </p:cNvPr>
          <p:cNvSpPr>
            <a:spLocks noGrp="1" noChangeArrowheads="1"/>
          </p:cNvSpPr>
          <p:nvPr>
            <p:ph type="body" idx="1"/>
          </p:nvPr>
        </p:nvSpPr>
        <p:spPr>
          <a:xfrm>
            <a:off x="2363755" y="1119189"/>
            <a:ext cx="7495397" cy="2052637"/>
          </a:xfrm>
        </p:spPr>
        <p:txBody>
          <a:bodyPr/>
          <a:lstStyle/>
          <a:p>
            <a:pPr>
              <a:tabLst>
                <a:tab pos="1889125" algn="l"/>
              </a:tabLst>
            </a:pPr>
            <a:r>
              <a:rPr lang="en-US" altLang="en-US" dirty="0"/>
              <a:t>Replace page that will not be used for longest period of time</a:t>
            </a:r>
          </a:p>
          <a:p>
            <a:pPr lvl="1">
              <a:tabLst>
                <a:tab pos="1889125" algn="l"/>
              </a:tabLst>
            </a:pPr>
            <a:r>
              <a:rPr lang="en-US" altLang="en-US" dirty="0"/>
              <a:t>9 is optimal for the example</a:t>
            </a:r>
          </a:p>
          <a:p>
            <a:pPr>
              <a:tabLst>
                <a:tab pos="1889125" algn="l"/>
              </a:tabLst>
            </a:pPr>
            <a:r>
              <a:rPr lang="en-US" altLang="en-US" dirty="0"/>
              <a:t>How do you know this?</a:t>
            </a:r>
          </a:p>
          <a:p>
            <a:pPr lvl="1">
              <a:tabLst>
                <a:tab pos="1889125" algn="l"/>
              </a:tabLst>
            </a:pPr>
            <a:r>
              <a:rPr lang="en-US" altLang="en-US" dirty="0"/>
              <a:t>Can</a:t>
            </a:r>
            <a:r>
              <a:rPr lang="ja-JP" altLang="en-US" dirty="0"/>
              <a:t>’</a:t>
            </a:r>
            <a:r>
              <a:rPr lang="en-US" altLang="ja-JP" dirty="0"/>
              <a:t>t read the future</a:t>
            </a:r>
            <a:endParaRPr lang="en-US" altLang="en-US" dirty="0"/>
          </a:p>
          <a:p>
            <a:pPr>
              <a:tabLst>
                <a:tab pos="1889125" algn="l"/>
              </a:tabLst>
            </a:pPr>
            <a:r>
              <a:rPr lang="en-US" altLang="en-US" dirty="0"/>
              <a:t>Used for measuring how well your algorithm performs</a:t>
            </a:r>
          </a:p>
        </p:txBody>
      </p:sp>
      <p:pic>
        <p:nvPicPr>
          <p:cNvPr id="40964" name="Picture 3">
            <a:extLst>
              <a:ext uri="{FF2B5EF4-FFF2-40B4-BE49-F238E27FC236}">
                <a16:creationId xmlns:a16="http://schemas.microsoft.com/office/drawing/2014/main" id="{0C2DEEDF-7F2E-4341-B388-D272598501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6901" y="3159126"/>
            <a:ext cx="6259513"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96FD466-53D6-40D8-87A0-F9D0699FA1F0}"/>
              </a:ext>
            </a:extLst>
          </p:cNvPr>
          <p:cNvSpPr>
            <a:spLocks noGrp="1" noChangeArrowheads="1"/>
          </p:cNvSpPr>
          <p:nvPr>
            <p:ph type="title"/>
          </p:nvPr>
        </p:nvSpPr>
        <p:spPr>
          <a:xfrm>
            <a:off x="2652774" y="185249"/>
            <a:ext cx="7673975" cy="576262"/>
          </a:xfrm>
        </p:spPr>
        <p:txBody>
          <a:bodyPr/>
          <a:lstStyle/>
          <a:p>
            <a:pPr eaLnBrk="1" hangingPunct="1"/>
            <a:r>
              <a:rPr lang="en-US" altLang="en-US" sz="2800" dirty="0"/>
              <a:t>Least Recently Used (LRU) Algorithm</a:t>
            </a:r>
          </a:p>
        </p:txBody>
      </p:sp>
      <p:sp>
        <p:nvSpPr>
          <p:cNvPr id="36867" name="Rectangle 3">
            <a:extLst>
              <a:ext uri="{FF2B5EF4-FFF2-40B4-BE49-F238E27FC236}">
                <a16:creationId xmlns:a16="http://schemas.microsoft.com/office/drawing/2014/main" id="{B3F137F8-4D5E-42D0-B9E4-ACCE3B23C8E7}"/>
              </a:ext>
            </a:extLst>
          </p:cNvPr>
          <p:cNvSpPr>
            <a:spLocks noGrp="1" noChangeArrowheads="1"/>
          </p:cNvSpPr>
          <p:nvPr>
            <p:ph type="body" idx="1"/>
          </p:nvPr>
        </p:nvSpPr>
        <p:spPr>
          <a:xfrm>
            <a:off x="2401080" y="1260965"/>
            <a:ext cx="7751989" cy="4835525"/>
          </a:xfrm>
        </p:spPr>
        <p:txBody>
          <a:bodyPr/>
          <a:lstStyle/>
          <a:p>
            <a:pPr>
              <a:defRPr/>
            </a:pPr>
            <a:r>
              <a:rPr lang="en-US" altLang="en-US" dirty="0"/>
              <a:t>Use past knowledge rather than future</a:t>
            </a:r>
          </a:p>
          <a:p>
            <a:pPr>
              <a:defRPr/>
            </a:pPr>
            <a:r>
              <a:rPr lang="en-US" altLang="en-US" dirty="0"/>
              <a:t>Replace page that has not been used in the most amount of time</a:t>
            </a:r>
          </a:p>
          <a:p>
            <a:pPr>
              <a:defRPr/>
            </a:pPr>
            <a:r>
              <a:rPr lang="en-US" altLang="en-US" dirty="0"/>
              <a:t>Associate time of last use with each page</a:t>
            </a:r>
          </a:p>
          <a:p>
            <a:pPr>
              <a:buFont typeface="Monotype Sorts" pitchFamily="-84" charset="2"/>
              <a:buNone/>
              <a:defRPr/>
            </a:pPr>
            <a:endParaRPr lang="en-US" altLang="en-US" dirty="0"/>
          </a:p>
          <a:p>
            <a:pPr>
              <a:buFont typeface="Monotype Sorts" pitchFamily="-84" charset="2"/>
              <a:buNone/>
              <a:defRPr/>
            </a:pPr>
            <a:endParaRPr lang="en-US" altLang="en-US" dirty="0"/>
          </a:p>
          <a:p>
            <a:pPr>
              <a:defRPr/>
            </a:pPr>
            <a:endParaRPr lang="en-US" altLang="en-US" dirty="0"/>
          </a:p>
          <a:p>
            <a:pPr>
              <a:defRPr/>
            </a:pPr>
            <a:endParaRPr lang="en-US" altLang="en-US" dirty="0"/>
          </a:p>
          <a:p>
            <a:pPr marL="0" indent="0">
              <a:buNone/>
              <a:defRPr/>
            </a:pPr>
            <a:endParaRPr lang="en-US" altLang="en-US" dirty="0"/>
          </a:p>
          <a:p>
            <a:pPr>
              <a:defRPr/>
            </a:pPr>
            <a:endParaRPr lang="en-US" altLang="en-US" dirty="0"/>
          </a:p>
          <a:p>
            <a:pPr>
              <a:defRPr/>
            </a:pPr>
            <a:r>
              <a:rPr lang="en-US" altLang="en-US" dirty="0"/>
              <a:t>12 faults – better than FIFO but worse than OPT</a:t>
            </a:r>
          </a:p>
          <a:p>
            <a:pPr>
              <a:defRPr/>
            </a:pPr>
            <a:r>
              <a:rPr lang="en-US" altLang="en-US" dirty="0"/>
              <a:t>Generally good algorithm and frequently used</a:t>
            </a:r>
          </a:p>
          <a:p>
            <a:pPr>
              <a:defRPr/>
            </a:pPr>
            <a:r>
              <a:rPr lang="en-US" altLang="en-US" dirty="0"/>
              <a:t>But how to implement?</a:t>
            </a:r>
          </a:p>
          <a:p>
            <a:pPr>
              <a:buFont typeface="Monotype Sorts" pitchFamily="-84" charset="2"/>
              <a:buNone/>
              <a:defRPr/>
            </a:pPr>
            <a:endParaRPr lang="en-US" altLang="en-US" dirty="0"/>
          </a:p>
        </p:txBody>
      </p:sp>
      <p:pic>
        <p:nvPicPr>
          <p:cNvPr id="41988" name="Picture 4" descr="9">
            <a:extLst>
              <a:ext uri="{FF2B5EF4-FFF2-40B4-BE49-F238E27FC236}">
                <a16:creationId xmlns:a16="http://schemas.microsoft.com/office/drawing/2014/main" id="{1C494269-8B4A-4BA9-9CC1-ED6087AC3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363" y="2635546"/>
            <a:ext cx="6170612"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89E2401-57E2-4A14-B834-943CD6AD56F0}"/>
              </a:ext>
            </a:extLst>
          </p:cNvPr>
          <p:cNvSpPr>
            <a:spLocks noGrp="1" noChangeArrowheads="1"/>
          </p:cNvSpPr>
          <p:nvPr>
            <p:ph type="title"/>
          </p:nvPr>
        </p:nvSpPr>
        <p:spPr>
          <a:xfrm>
            <a:off x="1990531" y="232199"/>
            <a:ext cx="8229600" cy="576262"/>
          </a:xfrm>
        </p:spPr>
        <p:txBody>
          <a:bodyPr/>
          <a:lstStyle/>
          <a:p>
            <a:pPr eaLnBrk="1" hangingPunct="1"/>
            <a:r>
              <a:rPr lang="en-US" altLang="en-US" dirty="0"/>
              <a:t>LRU Algorithm (Cont.)</a:t>
            </a:r>
          </a:p>
        </p:txBody>
      </p:sp>
      <p:sp>
        <p:nvSpPr>
          <p:cNvPr id="43011" name="Rectangle 3">
            <a:extLst>
              <a:ext uri="{FF2B5EF4-FFF2-40B4-BE49-F238E27FC236}">
                <a16:creationId xmlns:a16="http://schemas.microsoft.com/office/drawing/2014/main" id="{00218A1E-F600-4BE7-9C24-6205C33F8040}"/>
              </a:ext>
            </a:extLst>
          </p:cNvPr>
          <p:cNvSpPr>
            <a:spLocks noGrp="1" noChangeArrowheads="1"/>
          </p:cNvSpPr>
          <p:nvPr>
            <p:ph type="body" idx="1"/>
          </p:nvPr>
        </p:nvSpPr>
        <p:spPr>
          <a:xfrm>
            <a:off x="2373087" y="950914"/>
            <a:ext cx="7728177" cy="5246687"/>
          </a:xfrm>
        </p:spPr>
        <p:txBody>
          <a:bodyPr/>
          <a:lstStyle/>
          <a:p>
            <a:r>
              <a:rPr lang="en-US" altLang="en-US" dirty="0"/>
              <a:t>Counter implementation</a:t>
            </a:r>
          </a:p>
          <a:p>
            <a:pPr lvl="1"/>
            <a:r>
              <a:rPr lang="en-US" altLang="en-US" dirty="0"/>
              <a:t>Every page entry has a counter; every time page is referenced through this entry, copy the clock into the counter</a:t>
            </a:r>
          </a:p>
          <a:p>
            <a:pPr lvl="1"/>
            <a:r>
              <a:rPr lang="en-US" altLang="en-US" dirty="0"/>
              <a:t>When a page needs to be changed, look at the counters to find smallest value</a:t>
            </a:r>
          </a:p>
          <a:p>
            <a:pPr lvl="2"/>
            <a:r>
              <a:rPr lang="en-US" altLang="en-US" dirty="0"/>
              <a:t>Search through table needed</a:t>
            </a:r>
          </a:p>
          <a:p>
            <a:r>
              <a:rPr lang="en-US" altLang="en-US" dirty="0"/>
              <a:t>Stack implementation</a:t>
            </a:r>
          </a:p>
          <a:p>
            <a:pPr lvl="1"/>
            <a:r>
              <a:rPr lang="en-US" altLang="en-US" dirty="0"/>
              <a:t>Keep a stack of page numbers in a double link form:</a:t>
            </a:r>
          </a:p>
          <a:p>
            <a:pPr lvl="1"/>
            <a:r>
              <a:rPr lang="en-US" altLang="en-US" dirty="0"/>
              <a:t>Page referenced:</a:t>
            </a:r>
          </a:p>
          <a:p>
            <a:pPr lvl="2"/>
            <a:r>
              <a:rPr lang="en-US" altLang="en-US" dirty="0"/>
              <a:t>move it to the top</a:t>
            </a:r>
          </a:p>
          <a:p>
            <a:pPr lvl="2"/>
            <a:r>
              <a:rPr lang="en-US" altLang="en-US" dirty="0"/>
              <a:t>requires 6 pointers to be changed</a:t>
            </a:r>
          </a:p>
          <a:p>
            <a:pPr lvl="1"/>
            <a:r>
              <a:rPr lang="en-US" altLang="en-US" dirty="0"/>
              <a:t>But each update more expensive</a:t>
            </a:r>
          </a:p>
          <a:p>
            <a:pPr lvl="1"/>
            <a:r>
              <a:rPr lang="en-US" altLang="en-US" dirty="0"/>
              <a:t>No search for replacement</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89E2401-57E2-4A14-B834-943CD6AD56F0}"/>
              </a:ext>
            </a:extLst>
          </p:cNvPr>
          <p:cNvSpPr>
            <a:spLocks noGrp="1" noChangeArrowheads="1"/>
          </p:cNvSpPr>
          <p:nvPr>
            <p:ph type="title"/>
          </p:nvPr>
        </p:nvSpPr>
        <p:spPr>
          <a:xfrm>
            <a:off x="1990531" y="232199"/>
            <a:ext cx="8229600" cy="576262"/>
          </a:xfrm>
        </p:spPr>
        <p:txBody>
          <a:bodyPr/>
          <a:lstStyle/>
          <a:p>
            <a:pPr eaLnBrk="1" hangingPunct="1"/>
            <a:r>
              <a:rPr lang="en-US" altLang="en-US" dirty="0"/>
              <a:t>LRU Algorithm (Cont.)</a:t>
            </a:r>
          </a:p>
        </p:txBody>
      </p:sp>
      <p:sp>
        <p:nvSpPr>
          <p:cNvPr id="43011" name="Rectangle 3">
            <a:extLst>
              <a:ext uri="{FF2B5EF4-FFF2-40B4-BE49-F238E27FC236}">
                <a16:creationId xmlns:a16="http://schemas.microsoft.com/office/drawing/2014/main" id="{00218A1E-F600-4BE7-9C24-6205C33F8040}"/>
              </a:ext>
            </a:extLst>
          </p:cNvPr>
          <p:cNvSpPr>
            <a:spLocks noGrp="1" noChangeArrowheads="1"/>
          </p:cNvSpPr>
          <p:nvPr>
            <p:ph type="body" idx="1"/>
          </p:nvPr>
        </p:nvSpPr>
        <p:spPr>
          <a:xfrm>
            <a:off x="2373087" y="950914"/>
            <a:ext cx="7728177" cy="5246687"/>
          </a:xfrm>
        </p:spPr>
        <p:txBody>
          <a:bodyPr/>
          <a:lstStyle/>
          <a:p>
            <a:r>
              <a:rPr lang="en-US" altLang="en-US" dirty="0"/>
              <a:t>LRU and OPT are cases of </a:t>
            </a:r>
            <a:r>
              <a:rPr lang="en-US" altLang="en-US" b="1" dirty="0">
                <a:solidFill>
                  <a:srgbClr val="006699"/>
                </a:solidFill>
                <a:latin typeface="+mj-lt"/>
              </a:rPr>
              <a:t>stack algorithms </a:t>
            </a:r>
            <a:r>
              <a:rPr lang="en-US" altLang="en-US" dirty="0"/>
              <a:t>that don</a:t>
            </a:r>
            <a:r>
              <a:rPr lang="ja-JP" altLang="en-US" dirty="0"/>
              <a:t>’</a:t>
            </a:r>
            <a:r>
              <a:rPr lang="en-US" altLang="ja-JP" dirty="0"/>
              <a:t>t have Belady</a:t>
            </a:r>
            <a:r>
              <a:rPr lang="ja-JP" altLang="en-US" dirty="0"/>
              <a:t>’</a:t>
            </a:r>
            <a:r>
              <a:rPr lang="en-US" altLang="ja-JP" dirty="0"/>
              <a:t>s Anomaly</a:t>
            </a:r>
          </a:p>
          <a:p>
            <a:r>
              <a:rPr lang="en-US" altLang="en-US" dirty="0"/>
              <a:t>Use Of A Stack to Record Most Recent Page References</a:t>
            </a:r>
            <a:endParaRPr lang="en-US" dirty="0"/>
          </a:p>
          <a:p>
            <a:endParaRPr lang="en-US" altLang="en-US" dirty="0"/>
          </a:p>
        </p:txBody>
      </p:sp>
      <p:pic>
        <p:nvPicPr>
          <p:cNvPr id="4" name="Picture 1" descr="9_16.pdf">
            <a:extLst>
              <a:ext uri="{FF2B5EF4-FFF2-40B4-BE49-F238E27FC236}">
                <a16:creationId xmlns:a16="http://schemas.microsoft.com/office/drawing/2014/main" id="{650D8023-264A-4AC3-B430-E0C59C953E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2039" y="2260351"/>
            <a:ext cx="47021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499754"/>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033BF15-EA5A-4A49-BB65-331FF866E49F}"/>
              </a:ext>
            </a:extLst>
          </p:cNvPr>
          <p:cNvSpPr>
            <a:spLocks noGrp="1" noChangeArrowheads="1"/>
          </p:cNvSpPr>
          <p:nvPr>
            <p:ph type="title"/>
          </p:nvPr>
        </p:nvSpPr>
        <p:spPr>
          <a:xfrm>
            <a:off x="2363754" y="234791"/>
            <a:ext cx="7772400" cy="576262"/>
          </a:xfrm>
        </p:spPr>
        <p:txBody>
          <a:bodyPr/>
          <a:lstStyle/>
          <a:p>
            <a:pPr eaLnBrk="1" hangingPunct="1"/>
            <a:r>
              <a:rPr lang="en-US" altLang="en-US" dirty="0"/>
              <a:t>LRU Approximation Algorithms</a:t>
            </a:r>
          </a:p>
        </p:txBody>
      </p:sp>
      <p:sp>
        <p:nvSpPr>
          <p:cNvPr id="45059" name="Rectangle 3">
            <a:extLst>
              <a:ext uri="{FF2B5EF4-FFF2-40B4-BE49-F238E27FC236}">
                <a16:creationId xmlns:a16="http://schemas.microsoft.com/office/drawing/2014/main" id="{BC57D3A7-FA71-4D00-9C2E-051C34BFABA7}"/>
              </a:ext>
            </a:extLst>
          </p:cNvPr>
          <p:cNvSpPr>
            <a:spLocks noGrp="1" noChangeArrowheads="1"/>
          </p:cNvSpPr>
          <p:nvPr>
            <p:ph type="body" idx="1"/>
          </p:nvPr>
        </p:nvSpPr>
        <p:spPr>
          <a:xfrm>
            <a:off x="2363755" y="1159950"/>
            <a:ext cx="7664484" cy="5146675"/>
          </a:xfrm>
        </p:spPr>
        <p:txBody>
          <a:bodyPr/>
          <a:lstStyle/>
          <a:p>
            <a:r>
              <a:rPr lang="en-US" altLang="en-US" dirty="0"/>
              <a:t>LRU needs special hardware and still slow</a:t>
            </a:r>
          </a:p>
          <a:p>
            <a:r>
              <a:rPr lang="en-US" altLang="en-US" b="1" dirty="0">
                <a:solidFill>
                  <a:srgbClr val="006699"/>
                </a:solidFill>
                <a:latin typeface="+mj-lt"/>
              </a:rPr>
              <a:t>Reference bit</a:t>
            </a:r>
          </a:p>
          <a:p>
            <a:pPr lvl="1"/>
            <a:r>
              <a:rPr lang="en-US" altLang="en-US" dirty="0"/>
              <a:t>With each page associate a bit, initially = 0</a:t>
            </a:r>
          </a:p>
          <a:p>
            <a:pPr lvl="1"/>
            <a:r>
              <a:rPr lang="en-US" altLang="en-US" dirty="0"/>
              <a:t>When page is referenced bit set to 1</a:t>
            </a:r>
          </a:p>
          <a:p>
            <a:pPr lvl="1"/>
            <a:r>
              <a:rPr lang="en-US" altLang="en-US" dirty="0"/>
              <a:t>Replace any with reference bit = 0 (if one exists)</a:t>
            </a:r>
          </a:p>
          <a:p>
            <a:pPr lvl="2"/>
            <a:r>
              <a:rPr lang="en-US" altLang="en-US" dirty="0"/>
              <a:t>We do not know the order, however</a:t>
            </a:r>
            <a:endParaRPr lang="en-US" altLang="en-US" sz="800" dirty="0"/>
          </a:p>
        </p:txBody>
      </p:sp>
    </p:spTree>
    <p:extLst>
      <p:ext uri="{BB962C8B-B14F-4D97-AF65-F5344CB8AC3E}">
        <p14:creationId xmlns:p14="http://schemas.microsoft.com/office/powerpoint/2010/main" val="4135672217"/>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033BF15-EA5A-4A49-BB65-331FF866E49F}"/>
              </a:ext>
            </a:extLst>
          </p:cNvPr>
          <p:cNvSpPr>
            <a:spLocks noGrp="1" noChangeArrowheads="1"/>
          </p:cNvSpPr>
          <p:nvPr>
            <p:ph type="title"/>
          </p:nvPr>
        </p:nvSpPr>
        <p:spPr>
          <a:xfrm>
            <a:off x="2760801" y="179021"/>
            <a:ext cx="7772400" cy="576262"/>
          </a:xfrm>
        </p:spPr>
        <p:txBody>
          <a:bodyPr/>
          <a:lstStyle/>
          <a:p>
            <a:pPr eaLnBrk="1" hangingPunct="1"/>
            <a:r>
              <a:rPr lang="en-US" altLang="en-US" sz="2800" dirty="0"/>
              <a:t>LRU Approximation Algorithms (cont.)</a:t>
            </a:r>
          </a:p>
        </p:txBody>
      </p:sp>
      <p:sp>
        <p:nvSpPr>
          <p:cNvPr id="45059" name="Rectangle 3">
            <a:extLst>
              <a:ext uri="{FF2B5EF4-FFF2-40B4-BE49-F238E27FC236}">
                <a16:creationId xmlns:a16="http://schemas.microsoft.com/office/drawing/2014/main" id="{BC57D3A7-FA71-4D00-9C2E-051C34BFABA7}"/>
              </a:ext>
            </a:extLst>
          </p:cNvPr>
          <p:cNvSpPr>
            <a:spLocks noGrp="1" noChangeArrowheads="1"/>
          </p:cNvSpPr>
          <p:nvPr>
            <p:ph type="body" idx="1"/>
          </p:nvPr>
        </p:nvSpPr>
        <p:spPr>
          <a:xfrm>
            <a:off x="2363755" y="1159950"/>
            <a:ext cx="7664484" cy="5146675"/>
          </a:xfrm>
        </p:spPr>
        <p:txBody>
          <a:bodyPr/>
          <a:lstStyle/>
          <a:p>
            <a:r>
              <a:rPr lang="en-US" altLang="en-US" b="1" dirty="0">
                <a:solidFill>
                  <a:srgbClr val="006699"/>
                </a:solidFill>
                <a:latin typeface="+mj-lt"/>
              </a:rPr>
              <a:t>Second-chance algorithm</a:t>
            </a:r>
          </a:p>
          <a:p>
            <a:pPr lvl="1"/>
            <a:r>
              <a:rPr lang="en-US" altLang="en-US" dirty="0"/>
              <a:t>Generally FIFO, plus hardware-provided reference bit</a:t>
            </a:r>
          </a:p>
          <a:p>
            <a:pPr lvl="1"/>
            <a:r>
              <a:rPr lang="en-US" altLang="en-US" b="1" dirty="0">
                <a:solidFill>
                  <a:srgbClr val="006699"/>
                </a:solidFill>
                <a:latin typeface="+mj-lt"/>
              </a:rPr>
              <a:t>Clock </a:t>
            </a:r>
            <a:r>
              <a:rPr lang="en-US" altLang="en-US" dirty="0"/>
              <a:t>replacement</a:t>
            </a:r>
          </a:p>
          <a:p>
            <a:pPr lvl="1"/>
            <a:r>
              <a:rPr lang="en-US" altLang="en-US" dirty="0"/>
              <a:t>If page to be replaced has </a:t>
            </a:r>
          </a:p>
          <a:p>
            <a:pPr lvl="2"/>
            <a:r>
              <a:rPr lang="en-US" altLang="en-US" dirty="0"/>
              <a:t>Reference bit = 0 -&gt; replace it</a:t>
            </a:r>
          </a:p>
          <a:p>
            <a:pPr lvl="2"/>
            <a:r>
              <a:rPr lang="en-US" altLang="en-US" dirty="0"/>
              <a:t>reference bit = 1 then:</a:t>
            </a:r>
          </a:p>
          <a:p>
            <a:pPr lvl="3"/>
            <a:r>
              <a:rPr lang="en-US" altLang="en-US" dirty="0"/>
              <a:t>set reference bit 0, leave page in memory</a:t>
            </a:r>
          </a:p>
          <a:p>
            <a:pPr lvl="3"/>
            <a:r>
              <a:rPr lang="en-US" altLang="en-US" dirty="0"/>
              <a:t>replace next page, subject to same rules</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2AF32FC-4A14-4E1E-8D4F-440BF4A3EC9A}"/>
              </a:ext>
            </a:extLst>
          </p:cNvPr>
          <p:cNvSpPr>
            <a:spLocks noGrp="1" noChangeArrowheads="1"/>
          </p:cNvSpPr>
          <p:nvPr>
            <p:ph type="title"/>
          </p:nvPr>
        </p:nvSpPr>
        <p:spPr>
          <a:xfrm>
            <a:off x="2021893" y="290747"/>
            <a:ext cx="8010525" cy="463550"/>
          </a:xfrm>
        </p:spPr>
        <p:txBody>
          <a:bodyPr/>
          <a:lstStyle/>
          <a:p>
            <a:pPr eaLnBrk="1" hangingPunct="1"/>
            <a:br>
              <a:rPr lang="en-US" altLang="en-US" sz="2800" dirty="0"/>
            </a:br>
            <a:r>
              <a:rPr lang="en-US" altLang="en-US" dirty="0"/>
              <a:t>Second-chance Algorithm</a:t>
            </a:r>
          </a:p>
        </p:txBody>
      </p:sp>
      <p:pic>
        <p:nvPicPr>
          <p:cNvPr id="46083" name="Picture 1" descr="9_17.pdf">
            <a:extLst>
              <a:ext uri="{FF2B5EF4-FFF2-40B4-BE49-F238E27FC236}">
                <a16:creationId xmlns:a16="http://schemas.microsoft.com/office/drawing/2014/main" id="{5B0ED9B7-9A22-4A06-8760-CF9EC5AFD8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2525" y="1092201"/>
            <a:ext cx="440213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6CF5A4B-5B56-4850-890B-CBC91DFC9710}"/>
              </a:ext>
            </a:extLst>
          </p:cNvPr>
          <p:cNvSpPr>
            <a:spLocks noGrp="1" noChangeArrowheads="1"/>
          </p:cNvSpPr>
          <p:nvPr>
            <p:ph type="title"/>
          </p:nvPr>
        </p:nvSpPr>
        <p:spPr>
          <a:xfrm>
            <a:off x="2681926" y="240752"/>
            <a:ext cx="7772400" cy="576262"/>
          </a:xfrm>
        </p:spPr>
        <p:txBody>
          <a:bodyPr/>
          <a:lstStyle/>
          <a:p>
            <a:pPr eaLnBrk="1" hangingPunct="1"/>
            <a:r>
              <a:rPr lang="en-US" altLang="en-US" dirty="0"/>
              <a:t>Enhanced Second-Chance Algorithm</a:t>
            </a:r>
          </a:p>
        </p:txBody>
      </p:sp>
      <p:sp>
        <p:nvSpPr>
          <p:cNvPr id="47107" name="Rectangle 3">
            <a:extLst>
              <a:ext uri="{FF2B5EF4-FFF2-40B4-BE49-F238E27FC236}">
                <a16:creationId xmlns:a16="http://schemas.microsoft.com/office/drawing/2014/main" id="{B9C55B83-EA3F-497C-A3D1-F3E32BFFADD1}"/>
              </a:ext>
            </a:extLst>
          </p:cNvPr>
          <p:cNvSpPr>
            <a:spLocks noGrp="1" noChangeArrowheads="1"/>
          </p:cNvSpPr>
          <p:nvPr>
            <p:ph type="body" idx="1"/>
          </p:nvPr>
        </p:nvSpPr>
        <p:spPr>
          <a:xfrm>
            <a:off x="2391750" y="1250302"/>
            <a:ext cx="7609925" cy="4967936"/>
          </a:xfrm>
        </p:spPr>
        <p:txBody>
          <a:bodyPr/>
          <a:lstStyle/>
          <a:p>
            <a:r>
              <a:rPr lang="en-US" altLang="en-US" dirty="0"/>
              <a:t>Improve algorithm by using reference bit and modify bit (if available) in concert</a:t>
            </a:r>
          </a:p>
          <a:p>
            <a:r>
              <a:rPr lang="en-US" altLang="en-US" dirty="0"/>
              <a:t>Take ordered pair (reference, modify):</a:t>
            </a:r>
          </a:p>
          <a:p>
            <a:pPr lvl="1"/>
            <a:r>
              <a:rPr lang="en-US" altLang="en-US" dirty="0"/>
              <a:t>(0, 0) neither recently used not modified – best page to replace</a:t>
            </a:r>
          </a:p>
          <a:p>
            <a:pPr lvl="1"/>
            <a:r>
              <a:rPr lang="en-US" altLang="en-US" dirty="0"/>
              <a:t>(0, 1) not recently used but modified – not quite as good, must write out before replacement</a:t>
            </a:r>
          </a:p>
          <a:p>
            <a:pPr lvl="1"/>
            <a:r>
              <a:rPr lang="en-US" altLang="en-US" dirty="0"/>
              <a:t>(1, 0) recently used but clean – probably will be used again soon</a:t>
            </a:r>
          </a:p>
          <a:p>
            <a:pPr lvl="1"/>
            <a:r>
              <a:rPr lang="en-US" altLang="en-US" dirty="0"/>
              <a:t>(1, 1) recently used and modified – probably will be used again soon and need to write out before replacement</a:t>
            </a:r>
          </a:p>
          <a:p>
            <a:r>
              <a:rPr lang="en-US" altLang="en-US" dirty="0"/>
              <a:t>When page replacement called for, use the clock scheme  but use the four classes replace page in lowest non-empty class</a:t>
            </a:r>
          </a:p>
          <a:p>
            <a:pPr lvl="1"/>
            <a:r>
              <a:rPr lang="en-US" altLang="en-US" dirty="0"/>
              <a:t>Might need to search circular queue several times</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1C6E0A3-953D-4211-ACA7-F7B6931BDD20}"/>
              </a:ext>
            </a:extLst>
          </p:cNvPr>
          <p:cNvSpPr>
            <a:spLocks noGrp="1" noChangeArrowheads="1"/>
          </p:cNvSpPr>
          <p:nvPr>
            <p:ph type="title"/>
          </p:nvPr>
        </p:nvSpPr>
        <p:spPr>
          <a:xfrm>
            <a:off x="1981200" y="238161"/>
            <a:ext cx="8229600" cy="576262"/>
          </a:xfrm>
        </p:spPr>
        <p:txBody>
          <a:bodyPr/>
          <a:lstStyle/>
          <a:p>
            <a:pPr eaLnBrk="1" hangingPunct="1"/>
            <a:r>
              <a:rPr lang="en-US" altLang="en-US" dirty="0"/>
              <a:t>Counting Algorithms</a:t>
            </a:r>
          </a:p>
        </p:txBody>
      </p:sp>
      <p:sp>
        <p:nvSpPr>
          <p:cNvPr id="48131" name="Rectangle 3">
            <a:extLst>
              <a:ext uri="{FF2B5EF4-FFF2-40B4-BE49-F238E27FC236}">
                <a16:creationId xmlns:a16="http://schemas.microsoft.com/office/drawing/2014/main" id="{B52D61FC-D241-4C09-9149-F474825897E3}"/>
              </a:ext>
            </a:extLst>
          </p:cNvPr>
          <p:cNvSpPr>
            <a:spLocks noGrp="1" noChangeArrowheads="1"/>
          </p:cNvSpPr>
          <p:nvPr>
            <p:ph type="body" idx="1"/>
          </p:nvPr>
        </p:nvSpPr>
        <p:spPr>
          <a:xfrm>
            <a:off x="2382419" y="1230349"/>
            <a:ext cx="7311024" cy="4556841"/>
          </a:xfrm>
        </p:spPr>
        <p:txBody>
          <a:bodyPr/>
          <a:lstStyle/>
          <a:p>
            <a:r>
              <a:rPr lang="en-US" altLang="en-US" dirty="0"/>
              <a:t>Keep a counter of the number of references that have been made to each page</a:t>
            </a:r>
          </a:p>
          <a:p>
            <a:pPr lvl="1"/>
            <a:r>
              <a:rPr lang="en-US" altLang="en-US" dirty="0"/>
              <a:t>Not common</a:t>
            </a:r>
          </a:p>
          <a:p>
            <a:r>
              <a:rPr lang="en-US" altLang="en-US" b="1" dirty="0">
                <a:solidFill>
                  <a:srgbClr val="006699"/>
                </a:solidFill>
                <a:latin typeface="+mj-lt"/>
              </a:rPr>
              <a:t>Lease Frequently Used </a:t>
            </a:r>
            <a:r>
              <a:rPr lang="en-US" altLang="en-US" dirty="0"/>
              <a:t>(</a:t>
            </a:r>
            <a:r>
              <a:rPr lang="en-US" altLang="en-US" b="1" dirty="0">
                <a:solidFill>
                  <a:srgbClr val="006699"/>
                </a:solidFill>
                <a:latin typeface="+mj-lt"/>
              </a:rPr>
              <a:t>LFU</a:t>
            </a:r>
            <a:r>
              <a:rPr lang="en-US" altLang="en-US" dirty="0"/>
              <a:t>)</a:t>
            </a:r>
            <a:r>
              <a:rPr lang="en-US" altLang="en-US" b="1" dirty="0">
                <a:solidFill>
                  <a:srgbClr val="3366FF"/>
                </a:solidFill>
              </a:rPr>
              <a:t> </a:t>
            </a:r>
            <a:r>
              <a:rPr lang="en-US" altLang="en-US" b="1" dirty="0">
                <a:solidFill>
                  <a:srgbClr val="006699"/>
                </a:solidFill>
                <a:latin typeface="+mj-lt"/>
              </a:rPr>
              <a:t>Algorithm</a:t>
            </a:r>
            <a:r>
              <a:rPr lang="en-US" altLang="en-US" dirty="0"/>
              <a:t>:</a:t>
            </a:r>
          </a:p>
          <a:p>
            <a:pPr lvl="1"/>
            <a:r>
              <a:rPr lang="en-US" altLang="en-US" dirty="0"/>
              <a:t>  Replaces page with smallest count</a:t>
            </a:r>
          </a:p>
          <a:p>
            <a:r>
              <a:rPr lang="en-US" altLang="en-US" b="1" dirty="0">
                <a:solidFill>
                  <a:srgbClr val="006699"/>
                </a:solidFill>
                <a:latin typeface="+mj-lt"/>
              </a:rPr>
              <a:t>Most Frequently Used </a:t>
            </a:r>
            <a:r>
              <a:rPr lang="en-US" altLang="en-US" dirty="0"/>
              <a:t>(</a:t>
            </a:r>
            <a:r>
              <a:rPr lang="en-US" altLang="en-US" b="1" dirty="0">
                <a:solidFill>
                  <a:srgbClr val="006699"/>
                </a:solidFill>
                <a:latin typeface="+mj-lt"/>
              </a:rPr>
              <a:t>MFU</a:t>
            </a:r>
            <a:r>
              <a:rPr lang="en-US" altLang="en-US" dirty="0"/>
              <a:t>)</a:t>
            </a:r>
            <a:r>
              <a:rPr lang="en-US" altLang="en-US" b="1" dirty="0">
                <a:solidFill>
                  <a:srgbClr val="3366FF"/>
                </a:solidFill>
              </a:rPr>
              <a:t> </a:t>
            </a:r>
            <a:r>
              <a:rPr lang="en-US" altLang="en-US" b="1" dirty="0">
                <a:solidFill>
                  <a:srgbClr val="006699"/>
                </a:solidFill>
                <a:latin typeface="+mj-lt"/>
              </a:rPr>
              <a:t>Algorithm</a:t>
            </a:r>
            <a:r>
              <a:rPr lang="en-US" altLang="en-US" dirty="0"/>
              <a:t>: </a:t>
            </a:r>
          </a:p>
          <a:p>
            <a:pPr lvl="1"/>
            <a:r>
              <a:rPr lang="en-US" altLang="en-US" dirty="0"/>
              <a:t>Based on the argument that the page with the smallest count was probably just brought in and has yet to be used</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40DEB88A-1CE8-4A57-9FC0-D217E20AF408}"/>
              </a:ext>
            </a:extLst>
          </p:cNvPr>
          <p:cNvSpPr>
            <a:spLocks noGrp="1"/>
          </p:cNvSpPr>
          <p:nvPr>
            <p:ph type="title"/>
          </p:nvPr>
        </p:nvSpPr>
        <p:spPr>
          <a:xfrm>
            <a:off x="1981200" y="238937"/>
            <a:ext cx="8229600" cy="576262"/>
          </a:xfrm>
        </p:spPr>
        <p:txBody>
          <a:bodyPr/>
          <a:lstStyle/>
          <a:p>
            <a:r>
              <a:rPr lang="en-US" altLang="en-US" dirty="0"/>
              <a:t>Page-Buffering Algorithms</a:t>
            </a:r>
          </a:p>
        </p:txBody>
      </p:sp>
      <p:sp>
        <p:nvSpPr>
          <p:cNvPr id="49155" name="Content Placeholder 2">
            <a:extLst>
              <a:ext uri="{FF2B5EF4-FFF2-40B4-BE49-F238E27FC236}">
                <a16:creationId xmlns:a16="http://schemas.microsoft.com/office/drawing/2014/main" id="{15119F1C-1453-4532-9802-57285ECA6FA6}"/>
              </a:ext>
            </a:extLst>
          </p:cNvPr>
          <p:cNvSpPr>
            <a:spLocks noGrp="1"/>
          </p:cNvSpPr>
          <p:nvPr>
            <p:ph idx="1"/>
          </p:nvPr>
        </p:nvSpPr>
        <p:spPr>
          <a:xfrm>
            <a:off x="2386662" y="1159105"/>
            <a:ext cx="7665519" cy="5078412"/>
          </a:xfrm>
        </p:spPr>
        <p:txBody>
          <a:bodyPr/>
          <a:lstStyle/>
          <a:p>
            <a:r>
              <a:rPr lang="en-US" altLang="en-US" dirty="0"/>
              <a:t>Keep a pool of free frames, always</a:t>
            </a:r>
          </a:p>
          <a:p>
            <a:pPr lvl="1"/>
            <a:r>
              <a:rPr lang="en-US" altLang="en-US" dirty="0"/>
              <a:t>Then frame available when needed, not found at fault time</a:t>
            </a:r>
          </a:p>
          <a:p>
            <a:pPr lvl="1"/>
            <a:r>
              <a:rPr lang="en-US" altLang="en-US" dirty="0"/>
              <a:t>Read page into free frame and select victim to evict and add to free pool</a:t>
            </a:r>
          </a:p>
          <a:p>
            <a:pPr lvl="1"/>
            <a:r>
              <a:rPr lang="en-US" altLang="en-US" dirty="0"/>
              <a:t>When convenient, evict victim</a:t>
            </a:r>
          </a:p>
          <a:p>
            <a:r>
              <a:rPr lang="en-US" altLang="en-US" dirty="0"/>
              <a:t>Possibly, keep list of modified pages</a:t>
            </a:r>
          </a:p>
          <a:p>
            <a:pPr lvl="1"/>
            <a:r>
              <a:rPr lang="en-US" altLang="en-US" dirty="0"/>
              <a:t>When backing store otherwise idle, write pages there and set to non-dirty</a:t>
            </a:r>
          </a:p>
          <a:p>
            <a:r>
              <a:rPr lang="en-US" altLang="en-US" dirty="0"/>
              <a:t>Possibly, keep free frame contents intact and note what is in them</a:t>
            </a:r>
          </a:p>
          <a:p>
            <a:pPr lvl="1"/>
            <a:r>
              <a:rPr lang="en-US" altLang="en-US" dirty="0"/>
              <a:t>If referenced again before reused, no need to load contents again from disk</a:t>
            </a:r>
          </a:p>
          <a:p>
            <a:pPr lvl="1"/>
            <a:r>
              <a:rPr lang="en-US" altLang="en-US" dirty="0"/>
              <a:t>Generally useful to reduce penalty if wrong victim frame selected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1981200" y="222251"/>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44739" y="1046164"/>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E6C864EC-8C8E-4994-BD1B-89C51B440F72}"/>
              </a:ext>
            </a:extLst>
          </p:cNvPr>
          <p:cNvSpPr>
            <a:spLocks noGrp="1"/>
          </p:cNvSpPr>
          <p:nvPr>
            <p:ph type="title"/>
          </p:nvPr>
        </p:nvSpPr>
        <p:spPr>
          <a:xfrm>
            <a:off x="2355850" y="231422"/>
            <a:ext cx="7867650" cy="576262"/>
          </a:xfrm>
        </p:spPr>
        <p:txBody>
          <a:bodyPr/>
          <a:lstStyle/>
          <a:p>
            <a:r>
              <a:rPr lang="en-US" altLang="en-US" dirty="0"/>
              <a:t>Applications and Page Replacement</a:t>
            </a:r>
          </a:p>
        </p:txBody>
      </p:sp>
      <p:sp>
        <p:nvSpPr>
          <p:cNvPr id="50179" name="Content Placeholder 2">
            <a:extLst>
              <a:ext uri="{FF2B5EF4-FFF2-40B4-BE49-F238E27FC236}">
                <a16:creationId xmlns:a16="http://schemas.microsoft.com/office/drawing/2014/main" id="{EF0654BE-5D3B-4F4B-9378-AD0158AA107D}"/>
              </a:ext>
            </a:extLst>
          </p:cNvPr>
          <p:cNvSpPr>
            <a:spLocks noGrp="1"/>
          </p:cNvSpPr>
          <p:nvPr>
            <p:ph idx="1"/>
          </p:nvPr>
        </p:nvSpPr>
        <p:spPr>
          <a:xfrm>
            <a:off x="2383844" y="1131889"/>
            <a:ext cx="7612353" cy="4530725"/>
          </a:xfrm>
        </p:spPr>
        <p:txBody>
          <a:bodyPr/>
          <a:lstStyle/>
          <a:p>
            <a:r>
              <a:rPr lang="en-US" altLang="en-US" dirty="0"/>
              <a:t>All of these algorithms have OS guessing about future page access</a:t>
            </a:r>
          </a:p>
          <a:p>
            <a:r>
              <a:rPr lang="en-US" altLang="en-US" dirty="0"/>
              <a:t>Some applications have better knowledge – i.e. databases</a:t>
            </a:r>
          </a:p>
          <a:p>
            <a:r>
              <a:rPr lang="en-US" altLang="en-US" dirty="0"/>
              <a:t>Memory intensive applications can cause double buffering</a:t>
            </a:r>
          </a:p>
          <a:p>
            <a:pPr lvl="1"/>
            <a:r>
              <a:rPr lang="en-US" altLang="en-US" dirty="0"/>
              <a:t>OS keeps copy of page in memory as I/O buffer</a:t>
            </a:r>
          </a:p>
          <a:p>
            <a:pPr lvl="1"/>
            <a:r>
              <a:rPr lang="en-US" altLang="en-US" dirty="0"/>
              <a:t>Application keeps page in memory for its own work</a:t>
            </a:r>
          </a:p>
          <a:p>
            <a:r>
              <a:rPr lang="en-US" altLang="en-US" dirty="0"/>
              <a:t>Operating system can given direct access to the disk, getting out of the way of the applications</a:t>
            </a:r>
          </a:p>
          <a:p>
            <a:pPr lvl="1"/>
            <a:r>
              <a:rPr lang="en-US" altLang="en-US" b="1" dirty="0">
                <a:solidFill>
                  <a:srgbClr val="006699"/>
                </a:solidFill>
                <a:latin typeface="+mj-lt"/>
              </a:rPr>
              <a:t>Raw</a:t>
            </a:r>
            <a:r>
              <a:rPr lang="en-US" altLang="en-US" b="1" dirty="0"/>
              <a:t> </a:t>
            </a:r>
            <a:r>
              <a:rPr lang="en-US" altLang="en-US" b="1" dirty="0">
                <a:solidFill>
                  <a:srgbClr val="006699"/>
                </a:solidFill>
                <a:latin typeface="+mj-lt"/>
              </a:rPr>
              <a:t>disk</a:t>
            </a:r>
            <a:r>
              <a:rPr lang="en-US" altLang="en-US" b="1" dirty="0"/>
              <a:t> </a:t>
            </a:r>
            <a:r>
              <a:rPr lang="en-US" altLang="en-US" dirty="0"/>
              <a:t>mode</a:t>
            </a:r>
          </a:p>
          <a:p>
            <a:r>
              <a:rPr lang="en-US" altLang="en-US" dirty="0"/>
              <a:t>Bypasses buffering, locking, etc.</a:t>
            </a:r>
          </a:p>
          <a:p>
            <a:endParaRPr lang="en-US" altLang="en-US" dirty="0"/>
          </a:p>
          <a:p>
            <a:endParaRPr lang="en-US" altLang="en-US" dirty="0"/>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362AB2CE-BAAA-4052-BCA8-703C3DC64D5C}"/>
              </a:ext>
            </a:extLst>
          </p:cNvPr>
          <p:cNvSpPr>
            <a:spLocks noGrp="1" noChangeArrowheads="1"/>
          </p:cNvSpPr>
          <p:nvPr>
            <p:ph type="title"/>
          </p:nvPr>
        </p:nvSpPr>
        <p:spPr>
          <a:xfrm>
            <a:off x="2332038" y="238158"/>
            <a:ext cx="7878762" cy="576262"/>
          </a:xfrm>
        </p:spPr>
        <p:txBody>
          <a:bodyPr/>
          <a:lstStyle/>
          <a:p>
            <a:pPr eaLnBrk="1" hangingPunct="1"/>
            <a:r>
              <a:rPr lang="en-US" altLang="en-US" dirty="0"/>
              <a:t>Allocation of Frames</a:t>
            </a:r>
          </a:p>
        </p:txBody>
      </p:sp>
      <p:sp>
        <p:nvSpPr>
          <p:cNvPr id="51203" name="Rectangle 3">
            <a:extLst>
              <a:ext uri="{FF2B5EF4-FFF2-40B4-BE49-F238E27FC236}">
                <a16:creationId xmlns:a16="http://schemas.microsoft.com/office/drawing/2014/main" id="{700FB4A8-565F-4B3F-9EE9-D1D1028D443A}"/>
              </a:ext>
            </a:extLst>
          </p:cNvPr>
          <p:cNvSpPr>
            <a:spLocks noGrp="1" noChangeArrowheads="1"/>
          </p:cNvSpPr>
          <p:nvPr>
            <p:ph type="body" idx="1"/>
          </p:nvPr>
        </p:nvSpPr>
        <p:spPr>
          <a:xfrm>
            <a:off x="2391746" y="1120775"/>
            <a:ext cx="7735078" cy="4483100"/>
          </a:xfrm>
        </p:spPr>
        <p:txBody>
          <a:bodyPr/>
          <a:lstStyle/>
          <a:p>
            <a:r>
              <a:rPr lang="en-US" altLang="en-US" dirty="0"/>
              <a:t>Each process needs </a:t>
            </a:r>
            <a:r>
              <a:rPr lang="en-US" altLang="en-US" b="1" i="1" dirty="0"/>
              <a:t>minimum</a:t>
            </a:r>
            <a:r>
              <a:rPr lang="en-US" altLang="en-US" dirty="0"/>
              <a:t> number of frames</a:t>
            </a:r>
          </a:p>
          <a:p>
            <a:r>
              <a:rPr lang="en-US" altLang="en-US" dirty="0"/>
              <a:t>Example:  IBM 370 – 6 pages to handle SS MOVE instruction:</a:t>
            </a:r>
          </a:p>
          <a:p>
            <a:pPr lvl="1"/>
            <a:r>
              <a:rPr lang="en-US" altLang="en-US" dirty="0"/>
              <a:t>instruction is 6 bytes, might span 2 pages</a:t>
            </a:r>
          </a:p>
          <a:p>
            <a:pPr lvl="1"/>
            <a:r>
              <a:rPr lang="en-US" altLang="en-US" dirty="0"/>
              <a:t>2 pages to handle </a:t>
            </a:r>
            <a:r>
              <a:rPr lang="en-US" altLang="en-US" i="1" dirty="0"/>
              <a:t>from</a:t>
            </a:r>
          </a:p>
          <a:p>
            <a:pPr lvl="1"/>
            <a:r>
              <a:rPr lang="en-US" altLang="en-US" dirty="0"/>
              <a:t>2 pages to handle </a:t>
            </a:r>
            <a:r>
              <a:rPr lang="en-US" altLang="en-US" i="1" dirty="0"/>
              <a:t>to</a:t>
            </a:r>
          </a:p>
          <a:p>
            <a:r>
              <a:rPr lang="en-US" altLang="en-US" b="1" i="1" dirty="0"/>
              <a:t>Maximum</a:t>
            </a:r>
            <a:r>
              <a:rPr lang="en-US" altLang="en-US" i="1" dirty="0"/>
              <a:t> </a:t>
            </a:r>
            <a:r>
              <a:rPr lang="en-US" altLang="en-US" dirty="0"/>
              <a:t>of course is total frames in the system</a:t>
            </a:r>
          </a:p>
          <a:p>
            <a:r>
              <a:rPr lang="en-US" altLang="en-US" dirty="0"/>
              <a:t>Two major allocation schemes</a:t>
            </a:r>
          </a:p>
          <a:p>
            <a:pPr lvl="1"/>
            <a:r>
              <a:rPr lang="en-US" altLang="en-US" dirty="0"/>
              <a:t>fixed allocation</a:t>
            </a:r>
          </a:p>
          <a:p>
            <a:pPr lvl="1"/>
            <a:r>
              <a:rPr lang="en-US" altLang="en-US" dirty="0"/>
              <a:t>priority allocation</a:t>
            </a:r>
          </a:p>
          <a:p>
            <a:r>
              <a:rPr lang="en-US" altLang="en-US" dirty="0"/>
              <a:t>Many variations</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70E5B077-B145-42CF-B6DE-2F59CC8999D4}"/>
              </a:ext>
            </a:extLst>
          </p:cNvPr>
          <p:cNvSpPr>
            <a:spLocks noGrp="1" noChangeArrowheads="1"/>
          </p:cNvSpPr>
          <p:nvPr>
            <p:ph type="title"/>
          </p:nvPr>
        </p:nvSpPr>
        <p:spPr>
          <a:xfrm>
            <a:off x="2262188" y="235568"/>
            <a:ext cx="7948612" cy="576262"/>
          </a:xfrm>
        </p:spPr>
        <p:txBody>
          <a:bodyPr/>
          <a:lstStyle/>
          <a:p>
            <a:pPr eaLnBrk="1" hangingPunct="1"/>
            <a:r>
              <a:rPr lang="en-US" altLang="en-US" dirty="0"/>
              <a:t>Fixed Allocation</a:t>
            </a:r>
          </a:p>
        </p:txBody>
      </p:sp>
      <p:sp>
        <p:nvSpPr>
          <p:cNvPr id="1029" name="Rectangle 3">
            <a:extLst>
              <a:ext uri="{FF2B5EF4-FFF2-40B4-BE49-F238E27FC236}">
                <a16:creationId xmlns:a16="http://schemas.microsoft.com/office/drawing/2014/main" id="{0FF48B9C-0D56-4D18-919D-070428F3BB8D}"/>
              </a:ext>
            </a:extLst>
          </p:cNvPr>
          <p:cNvSpPr>
            <a:spLocks noGrp="1" noChangeArrowheads="1"/>
          </p:cNvSpPr>
          <p:nvPr>
            <p:ph type="body" idx="1"/>
          </p:nvPr>
        </p:nvSpPr>
        <p:spPr>
          <a:xfrm>
            <a:off x="2379045" y="1120000"/>
            <a:ext cx="7691796" cy="4645025"/>
          </a:xfrm>
        </p:spPr>
        <p:txBody>
          <a:bodyPr/>
          <a:lstStyle/>
          <a:p>
            <a:r>
              <a:rPr lang="en-US" altLang="en-US" dirty="0"/>
              <a:t>Equal allocation – For example, if there are 100 frames (after allocating frames for the OS) and 5 processes, give each process 20 frames</a:t>
            </a:r>
          </a:p>
          <a:p>
            <a:pPr lvl="1"/>
            <a:r>
              <a:rPr lang="en-US" altLang="en-US" dirty="0"/>
              <a:t>Keep some as free frame buffer pool</a:t>
            </a:r>
          </a:p>
          <a:p>
            <a:endParaRPr lang="en-US" altLang="en-US" sz="800" dirty="0"/>
          </a:p>
          <a:p>
            <a:r>
              <a:rPr lang="en-US" altLang="en-US" dirty="0"/>
              <a:t>Proportional allocation – Allocate according to the size of process</a:t>
            </a:r>
          </a:p>
          <a:p>
            <a:pPr lvl="1"/>
            <a:r>
              <a:rPr lang="en-US" altLang="en-US" dirty="0"/>
              <a:t>Dynamic as degree of multiprogramming, process sizes change</a:t>
            </a:r>
          </a:p>
          <a:p>
            <a:pPr lvl="1">
              <a:buFont typeface="Monotype Sorts" pitchFamily="-84" charset="2"/>
              <a:buNone/>
            </a:pPr>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graphicFrame>
        <p:nvGraphicFramePr>
          <p:cNvPr id="1026" name="Object 2">
            <a:extLst>
              <a:ext uri="{FF2B5EF4-FFF2-40B4-BE49-F238E27FC236}">
                <a16:creationId xmlns:a16="http://schemas.microsoft.com/office/drawing/2014/main" id="{60101F45-DE12-4B60-9040-E3AC5E8C5560}"/>
              </a:ext>
            </a:extLst>
          </p:cNvPr>
          <p:cNvGraphicFramePr>
            <a:graphicFrameLocks noChangeAspect="1"/>
          </p:cNvGraphicFramePr>
          <p:nvPr/>
        </p:nvGraphicFramePr>
        <p:xfrm>
          <a:off x="3500438" y="3630613"/>
          <a:ext cx="2857500" cy="1611312"/>
        </p:xfrm>
        <a:graphic>
          <a:graphicData uri="http://schemas.openxmlformats.org/presentationml/2006/ole">
            <mc:AlternateContent xmlns:mc="http://schemas.openxmlformats.org/markup-compatibility/2006">
              <mc:Choice xmlns:v="urn:schemas-microsoft-com:vml" Requires="v">
                <p:oleObj name="Equation" r:id="rId3" imgW="2857500" imgH="1612900" progId="Equation.3">
                  <p:embed/>
                </p:oleObj>
              </mc:Choice>
              <mc:Fallback>
                <p:oleObj name="Equation" r:id="rId3" imgW="2857500" imgH="1612900" progId="Equation.3">
                  <p:embed/>
                  <p:pic>
                    <p:nvPicPr>
                      <p:cNvPr id="1026" name="Object 2">
                        <a:extLst>
                          <a:ext uri="{FF2B5EF4-FFF2-40B4-BE49-F238E27FC236}">
                            <a16:creationId xmlns:a16="http://schemas.microsoft.com/office/drawing/2014/main" id="{60101F45-DE12-4B60-9040-E3AC5E8C5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3630613"/>
                        <a:ext cx="2857500" cy="161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30" name="Line 5">
            <a:extLst>
              <a:ext uri="{FF2B5EF4-FFF2-40B4-BE49-F238E27FC236}">
                <a16:creationId xmlns:a16="http://schemas.microsoft.com/office/drawing/2014/main" id="{8888DB1A-25C9-4D76-AE59-B4B5C1E6F5A6}"/>
              </a:ext>
            </a:extLst>
          </p:cNvPr>
          <p:cNvSpPr>
            <a:spLocks noChangeShapeType="1"/>
          </p:cNvSpPr>
          <p:nvPr/>
        </p:nvSpPr>
        <p:spPr bwMode="auto">
          <a:xfrm>
            <a:off x="3306763" y="3792538"/>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1031" name="Line 6">
            <a:extLst>
              <a:ext uri="{FF2B5EF4-FFF2-40B4-BE49-F238E27FC236}">
                <a16:creationId xmlns:a16="http://schemas.microsoft.com/office/drawing/2014/main" id="{ECC2003F-96B6-47ED-AF4F-07170847DC74}"/>
              </a:ext>
            </a:extLst>
          </p:cNvPr>
          <p:cNvSpPr>
            <a:spLocks noChangeShapeType="1"/>
          </p:cNvSpPr>
          <p:nvPr/>
        </p:nvSpPr>
        <p:spPr bwMode="auto">
          <a:xfrm>
            <a:off x="3306763" y="4129088"/>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1032" name="Line 7">
            <a:extLst>
              <a:ext uri="{FF2B5EF4-FFF2-40B4-BE49-F238E27FC236}">
                <a16:creationId xmlns:a16="http://schemas.microsoft.com/office/drawing/2014/main" id="{5847D2CD-ECAD-4BC8-86B1-C8CE5E34303A}"/>
              </a:ext>
            </a:extLst>
          </p:cNvPr>
          <p:cNvSpPr>
            <a:spLocks noChangeShapeType="1"/>
          </p:cNvSpPr>
          <p:nvPr/>
        </p:nvSpPr>
        <p:spPr bwMode="auto">
          <a:xfrm>
            <a:off x="3306763" y="4989513"/>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1033" name="Line 8">
            <a:extLst>
              <a:ext uri="{FF2B5EF4-FFF2-40B4-BE49-F238E27FC236}">
                <a16:creationId xmlns:a16="http://schemas.microsoft.com/office/drawing/2014/main" id="{B1B7ADDF-04E5-45DA-B979-4FC4DE3E11DA}"/>
              </a:ext>
            </a:extLst>
          </p:cNvPr>
          <p:cNvSpPr>
            <a:spLocks noChangeShapeType="1"/>
          </p:cNvSpPr>
          <p:nvPr/>
        </p:nvSpPr>
        <p:spPr bwMode="auto">
          <a:xfrm>
            <a:off x="3300413" y="4456113"/>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aphicFrame>
        <p:nvGraphicFramePr>
          <p:cNvPr id="1027" name="Object 3">
            <a:extLst>
              <a:ext uri="{FF2B5EF4-FFF2-40B4-BE49-F238E27FC236}">
                <a16:creationId xmlns:a16="http://schemas.microsoft.com/office/drawing/2014/main" id="{5598D165-43F5-47B6-A2A0-4E723009E122}"/>
              </a:ext>
            </a:extLst>
          </p:cNvPr>
          <p:cNvGraphicFramePr>
            <a:graphicFrameLocks noChangeAspect="1"/>
          </p:cNvGraphicFramePr>
          <p:nvPr/>
        </p:nvGraphicFramePr>
        <p:xfrm>
          <a:off x="7469189" y="3425825"/>
          <a:ext cx="1506537" cy="1924050"/>
        </p:xfrm>
        <a:graphic>
          <a:graphicData uri="http://schemas.openxmlformats.org/presentationml/2006/ole">
            <mc:AlternateContent xmlns:mc="http://schemas.openxmlformats.org/markup-compatibility/2006">
              <mc:Choice xmlns:v="urn:schemas-microsoft-com:vml" Requires="v">
                <p:oleObj name="Equation" r:id="rId5" imgW="1143000" imgH="1460500" progId="Equation.3">
                  <p:embed/>
                </p:oleObj>
              </mc:Choice>
              <mc:Fallback>
                <p:oleObj name="Equation" r:id="rId5" imgW="1143000" imgH="1460500" progId="Equation.3">
                  <p:embed/>
                  <p:pic>
                    <p:nvPicPr>
                      <p:cNvPr id="1027" name="Object 3">
                        <a:extLst>
                          <a:ext uri="{FF2B5EF4-FFF2-40B4-BE49-F238E27FC236}">
                            <a16:creationId xmlns:a16="http://schemas.microsoft.com/office/drawing/2014/main" id="{5598D165-43F5-47B6-A2A0-4E723009E1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189" y="3425825"/>
                        <a:ext cx="1506537"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01C6E52-51B6-4080-B3CB-DA269501CF51}"/>
              </a:ext>
            </a:extLst>
          </p:cNvPr>
          <p:cNvSpPr>
            <a:spLocks noGrp="1" noChangeArrowheads="1"/>
          </p:cNvSpPr>
          <p:nvPr>
            <p:ph type="title"/>
          </p:nvPr>
        </p:nvSpPr>
        <p:spPr>
          <a:xfrm>
            <a:off x="2554288" y="235568"/>
            <a:ext cx="7656512" cy="576262"/>
          </a:xfrm>
        </p:spPr>
        <p:txBody>
          <a:bodyPr/>
          <a:lstStyle/>
          <a:p>
            <a:pPr eaLnBrk="1" hangingPunct="1"/>
            <a:r>
              <a:rPr lang="en-US" altLang="en-US" dirty="0"/>
              <a:t>Global vs. Local Allocation</a:t>
            </a:r>
          </a:p>
        </p:txBody>
      </p:sp>
      <p:sp>
        <p:nvSpPr>
          <p:cNvPr id="52227" name="Rectangle 3">
            <a:extLst>
              <a:ext uri="{FF2B5EF4-FFF2-40B4-BE49-F238E27FC236}">
                <a16:creationId xmlns:a16="http://schemas.microsoft.com/office/drawing/2014/main" id="{4BDEEC50-DE5B-4191-A4E4-940F9E965BA5}"/>
              </a:ext>
            </a:extLst>
          </p:cNvPr>
          <p:cNvSpPr>
            <a:spLocks noGrp="1" noChangeArrowheads="1"/>
          </p:cNvSpPr>
          <p:nvPr>
            <p:ph type="body" idx="1"/>
          </p:nvPr>
        </p:nvSpPr>
        <p:spPr>
          <a:xfrm>
            <a:off x="2382416" y="1116013"/>
            <a:ext cx="7656512" cy="4470400"/>
          </a:xfrm>
        </p:spPr>
        <p:txBody>
          <a:bodyPr/>
          <a:lstStyle/>
          <a:p>
            <a:r>
              <a:rPr lang="en-US" altLang="en-US" b="1" dirty="0">
                <a:solidFill>
                  <a:srgbClr val="006699"/>
                </a:solidFill>
                <a:latin typeface="+mj-lt"/>
              </a:rPr>
              <a:t>Global</a:t>
            </a:r>
            <a:r>
              <a:rPr lang="en-US" altLang="en-US" b="1" dirty="0">
                <a:solidFill>
                  <a:srgbClr val="3366FF"/>
                </a:solidFill>
              </a:rPr>
              <a:t> </a:t>
            </a:r>
            <a:r>
              <a:rPr lang="en-US" altLang="en-US" b="1" dirty="0">
                <a:solidFill>
                  <a:srgbClr val="006699"/>
                </a:solidFill>
                <a:latin typeface="+mj-lt"/>
              </a:rPr>
              <a:t>replacement</a:t>
            </a:r>
            <a:r>
              <a:rPr lang="en-US" altLang="en-US" dirty="0">
                <a:solidFill>
                  <a:srgbClr val="3366FF"/>
                </a:solidFill>
              </a:rPr>
              <a:t> </a:t>
            </a:r>
            <a:r>
              <a:rPr lang="en-US" altLang="en-US" dirty="0"/>
              <a:t>– process selects a replacement frame from the set of all frames; one process can take a frame from another</a:t>
            </a:r>
          </a:p>
          <a:p>
            <a:pPr lvl="1"/>
            <a:r>
              <a:rPr lang="en-US" altLang="en-US" dirty="0"/>
              <a:t>But then process execution time can vary greatly</a:t>
            </a:r>
          </a:p>
          <a:p>
            <a:pPr lvl="1"/>
            <a:r>
              <a:rPr lang="en-US" altLang="en-US" dirty="0"/>
              <a:t>But greater throughput so more common</a:t>
            </a:r>
          </a:p>
          <a:p>
            <a:r>
              <a:rPr lang="en-US" altLang="en-US" b="1" dirty="0">
                <a:solidFill>
                  <a:srgbClr val="006699"/>
                </a:solidFill>
                <a:latin typeface="+mj-lt"/>
              </a:rPr>
              <a:t>Local</a:t>
            </a:r>
            <a:r>
              <a:rPr lang="en-US" altLang="en-US" b="1" dirty="0">
                <a:solidFill>
                  <a:srgbClr val="3366FF"/>
                </a:solidFill>
              </a:rPr>
              <a:t> </a:t>
            </a:r>
            <a:r>
              <a:rPr lang="en-US" altLang="en-US" b="1" dirty="0">
                <a:solidFill>
                  <a:srgbClr val="006699"/>
                </a:solidFill>
                <a:latin typeface="+mj-lt"/>
              </a:rPr>
              <a:t>replacement</a:t>
            </a:r>
            <a:r>
              <a:rPr lang="en-US" altLang="en-US" dirty="0">
                <a:solidFill>
                  <a:srgbClr val="3366FF"/>
                </a:solidFill>
              </a:rPr>
              <a:t> </a:t>
            </a:r>
            <a:r>
              <a:rPr lang="en-US" altLang="en-US" dirty="0"/>
              <a:t>– each process selects from only its own set of allocated frames</a:t>
            </a:r>
          </a:p>
          <a:p>
            <a:pPr lvl="1"/>
            <a:r>
              <a:rPr lang="en-US" altLang="en-US" dirty="0"/>
              <a:t>More consistent per-process performance</a:t>
            </a:r>
          </a:p>
          <a:p>
            <a:pPr lvl="1"/>
            <a:r>
              <a:rPr lang="en-US" altLang="en-US" dirty="0"/>
              <a:t>But possibly underutilized memory</a:t>
            </a:r>
          </a:p>
          <a:p>
            <a:pPr lvl="1"/>
            <a:endParaRPr lang="en-US" altLang="en-US" dirty="0"/>
          </a:p>
          <a:p>
            <a:pPr lvl="1"/>
            <a:endParaRPr lang="en-US" altLang="en-US" dirty="0"/>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8F89ABC5-C6DD-4713-ABCC-DF2FB1DBD90D}"/>
              </a:ext>
            </a:extLst>
          </p:cNvPr>
          <p:cNvSpPr>
            <a:spLocks noGrp="1" noChangeArrowheads="1"/>
          </p:cNvSpPr>
          <p:nvPr>
            <p:ph type="body" idx="1"/>
          </p:nvPr>
        </p:nvSpPr>
        <p:spPr>
          <a:xfrm>
            <a:off x="2391748" y="1116013"/>
            <a:ext cx="7669762" cy="4470400"/>
          </a:xfrm>
        </p:spPr>
        <p:txBody>
          <a:bodyPr/>
          <a:lstStyle/>
          <a:p>
            <a:r>
              <a:rPr lang="en-US" altLang="en-US" dirty="0"/>
              <a:t>A strategy to implement global page-replacement policy </a:t>
            </a:r>
          </a:p>
          <a:p>
            <a:r>
              <a:rPr lang="en-US" altLang="en-US" dirty="0"/>
              <a:t>All memory requests  are satisfied from the free-frame list,  rather than waiting for the list to drop to zero before we begin selecting pages for replacement, </a:t>
            </a:r>
          </a:p>
          <a:p>
            <a:r>
              <a:rPr lang="en-US" altLang="en-US" dirty="0"/>
              <a:t>Page replacement  is triggered when the list falls below a certain threshold. </a:t>
            </a:r>
          </a:p>
          <a:p>
            <a:r>
              <a:rPr lang="en-US" altLang="en-US" dirty="0"/>
              <a:t>This strategy attempts to ensure there is always sufficient free memory to satisfy new requests</a:t>
            </a:r>
            <a:r>
              <a:rPr lang="en-US" altLang="en-US" b="1" dirty="0">
                <a:solidFill>
                  <a:srgbClr val="3366FF"/>
                </a:solidFill>
              </a:rPr>
              <a:t>.</a:t>
            </a:r>
            <a:endParaRPr lang="en-US" altLang="en-US" dirty="0"/>
          </a:p>
          <a:p>
            <a:pPr lvl="1"/>
            <a:endParaRPr lang="en-US" altLang="en-US" dirty="0"/>
          </a:p>
        </p:txBody>
      </p:sp>
      <p:sp>
        <p:nvSpPr>
          <p:cNvPr id="53251" name="Title 4">
            <a:extLst>
              <a:ext uri="{FF2B5EF4-FFF2-40B4-BE49-F238E27FC236}">
                <a16:creationId xmlns:a16="http://schemas.microsoft.com/office/drawing/2014/main" id="{19A04316-FDA7-4603-B74E-219CB62A7AFA}"/>
              </a:ext>
            </a:extLst>
          </p:cNvPr>
          <p:cNvSpPr>
            <a:spLocks noGrp="1"/>
          </p:cNvSpPr>
          <p:nvPr>
            <p:ph type="title"/>
          </p:nvPr>
        </p:nvSpPr>
        <p:spPr>
          <a:xfrm>
            <a:off x="2469890" y="233205"/>
            <a:ext cx="7315200" cy="576263"/>
          </a:xfrm>
        </p:spPr>
        <p:txBody>
          <a:bodyPr/>
          <a:lstStyle/>
          <a:p>
            <a:r>
              <a:rPr lang="en-US" altLang="en-US" dirty="0"/>
              <a:t>Reclaiming Pages</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900A8FF6-4218-4A3C-97F8-029AF1E78A18}"/>
              </a:ext>
            </a:extLst>
          </p:cNvPr>
          <p:cNvSpPr>
            <a:spLocks noGrp="1" noChangeArrowheads="1"/>
          </p:cNvSpPr>
          <p:nvPr>
            <p:ph type="title"/>
          </p:nvPr>
        </p:nvSpPr>
        <p:spPr>
          <a:xfrm>
            <a:off x="2367674" y="235568"/>
            <a:ext cx="7656512" cy="576262"/>
          </a:xfrm>
        </p:spPr>
        <p:txBody>
          <a:bodyPr/>
          <a:lstStyle/>
          <a:p>
            <a:pPr eaLnBrk="1" hangingPunct="1"/>
            <a:r>
              <a:rPr lang="en-US" altLang="en-US" dirty="0"/>
              <a:t>Reclaiming Pages Example </a:t>
            </a:r>
          </a:p>
        </p:txBody>
      </p:sp>
      <p:pic>
        <p:nvPicPr>
          <p:cNvPr id="54275" name="Picture 2" descr="B:\os-book\os10-dir\Slides-WORK-area\Figures-dir\ch10\JPG-dir\10_18.jpg">
            <a:extLst>
              <a:ext uri="{FF2B5EF4-FFF2-40B4-BE49-F238E27FC236}">
                <a16:creationId xmlns:a16="http://schemas.microsoft.com/office/drawing/2014/main" id="{1CBDD818-7B1C-4DDD-AAB3-4D84028FE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1" y="1444625"/>
            <a:ext cx="40671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9F6A49F-25D8-4FD7-9583-FB679D00D2E0}"/>
              </a:ext>
            </a:extLst>
          </p:cNvPr>
          <p:cNvSpPr>
            <a:spLocks noGrp="1"/>
          </p:cNvSpPr>
          <p:nvPr>
            <p:ph type="title"/>
          </p:nvPr>
        </p:nvSpPr>
        <p:spPr>
          <a:xfrm>
            <a:off x="2466393" y="238937"/>
            <a:ext cx="7632441" cy="576262"/>
          </a:xfrm>
        </p:spPr>
        <p:txBody>
          <a:bodyPr/>
          <a:lstStyle/>
          <a:p>
            <a:r>
              <a:rPr lang="en-US" altLang="en-US" dirty="0"/>
              <a:t>Non-Uniform Memory Access</a:t>
            </a:r>
          </a:p>
        </p:txBody>
      </p:sp>
      <p:sp>
        <p:nvSpPr>
          <p:cNvPr id="55299" name="Content Placeholder 2">
            <a:extLst>
              <a:ext uri="{FF2B5EF4-FFF2-40B4-BE49-F238E27FC236}">
                <a16:creationId xmlns:a16="http://schemas.microsoft.com/office/drawing/2014/main" id="{DF2C4F7F-CB17-4666-828B-D606BF41D1DF}"/>
              </a:ext>
            </a:extLst>
          </p:cNvPr>
          <p:cNvSpPr>
            <a:spLocks noGrp="1"/>
          </p:cNvSpPr>
          <p:nvPr>
            <p:ph idx="1"/>
          </p:nvPr>
        </p:nvSpPr>
        <p:spPr>
          <a:xfrm>
            <a:off x="2382413" y="1081088"/>
            <a:ext cx="7472946" cy="1905000"/>
          </a:xfrm>
        </p:spPr>
        <p:txBody>
          <a:bodyPr/>
          <a:lstStyle/>
          <a:p>
            <a:r>
              <a:rPr lang="en-US" altLang="en-US" dirty="0"/>
              <a:t>So far, we assumed that all memory accessed equally</a:t>
            </a:r>
          </a:p>
          <a:p>
            <a:r>
              <a:rPr lang="en-US" altLang="en-US" dirty="0"/>
              <a:t>Many systems are </a:t>
            </a:r>
            <a:r>
              <a:rPr lang="en-US" altLang="en-US" b="1" dirty="0">
                <a:solidFill>
                  <a:srgbClr val="006699"/>
                </a:solidFill>
                <a:latin typeface="+mj-lt"/>
              </a:rPr>
              <a:t>NUMA</a:t>
            </a:r>
            <a:r>
              <a:rPr lang="en-US" altLang="en-US" dirty="0"/>
              <a:t> – speed of access to memory varies</a:t>
            </a:r>
          </a:p>
          <a:p>
            <a:pPr lvl="1"/>
            <a:r>
              <a:rPr lang="en-US" altLang="en-US" dirty="0"/>
              <a:t>Consider system boards containing CPUs and memory, interconnected over a system bus</a:t>
            </a:r>
          </a:p>
          <a:p>
            <a:r>
              <a:rPr lang="en-US" altLang="en-US" dirty="0"/>
              <a:t>NUMA multiprocessing architecture</a:t>
            </a:r>
          </a:p>
        </p:txBody>
      </p:sp>
      <p:pic>
        <p:nvPicPr>
          <p:cNvPr id="55300" name="Picture 2" descr="B:\os-book\os10-dir\Slides-WORK-area\Figures-dir\ch10\JPG-dir\10_19.jpg">
            <a:extLst>
              <a:ext uri="{FF2B5EF4-FFF2-40B4-BE49-F238E27FC236}">
                <a16:creationId xmlns:a16="http://schemas.microsoft.com/office/drawing/2014/main" id="{DD1213BD-2F99-4C6A-82F6-7FDD33098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001964"/>
            <a:ext cx="28956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1ACF6E52-DB8A-4979-975A-39B4DEC9ECCA}"/>
              </a:ext>
            </a:extLst>
          </p:cNvPr>
          <p:cNvSpPr>
            <a:spLocks noGrp="1"/>
          </p:cNvSpPr>
          <p:nvPr>
            <p:ph type="title"/>
          </p:nvPr>
        </p:nvSpPr>
        <p:spPr>
          <a:xfrm>
            <a:off x="2701405" y="238937"/>
            <a:ext cx="7458075" cy="576262"/>
          </a:xfrm>
        </p:spPr>
        <p:txBody>
          <a:bodyPr/>
          <a:lstStyle/>
          <a:p>
            <a:r>
              <a:rPr lang="en-US" altLang="en-US" dirty="0"/>
              <a:t>Non-Uniform Memory Access (Cont.)</a:t>
            </a:r>
          </a:p>
        </p:txBody>
      </p:sp>
      <p:sp>
        <p:nvSpPr>
          <p:cNvPr id="56323" name="Content Placeholder 2">
            <a:extLst>
              <a:ext uri="{FF2B5EF4-FFF2-40B4-BE49-F238E27FC236}">
                <a16:creationId xmlns:a16="http://schemas.microsoft.com/office/drawing/2014/main" id="{B7EC66A7-FFCE-4360-BFC4-3184B57E7FFA}"/>
              </a:ext>
            </a:extLst>
          </p:cNvPr>
          <p:cNvSpPr>
            <a:spLocks noGrp="1"/>
          </p:cNvSpPr>
          <p:nvPr>
            <p:ph idx="1"/>
          </p:nvPr>
        </p:nvSpPr>
        <p:spPr>
          <a:xfrm>
            <a:off x="2382420" y="1221048"/>
            <a:ext cx="7529801" cy="4530725"/>
          </a:xfrm>
        </p:spPr>
        <p:txBody>
          <a:bodyPr/>
          <a:lstStyle/>
          <a:p>
            <a:r>
              <a:rPr lang="en-US" altLang="en-US" dirty="0"/>
              <a:t>Optimal performance comes from allocating memory </a:t>
            </a:r>
            <a:r>
              <a:rPr lang="ja-JP" altLang="en-US" dirty="0"/>
              <a:t>“</a:t>
            </a:r>
            <a:r>
              <a:rPr lang="en-US" altLang="ja-JP" dirty="0"/>
              <a:t>close to</a:t>
            </a:r>
            <a:r>
              <a:rPr lang="ja-JP" altLang="en-US" dirty="0"/>
              <a:t>”</a:t>
            </a:r>
            <a:r>
              <a:rPr lang="en-US" altLang="ja-JP" dirty="0"/>
              <a:t> the CPU on which the thread is scheduled</a:t>
            </a:r>
          </a:p>
          <a:p>
            <a:pPr lvl="1"/>
            <a:r>
              <a:rPr lang="en-US" altLang="en-US" dirty="0"/>
              <a:t>And modifying the scheduler to schedule the thread on the same system board when possible</a:t>
            </a:r>
          </a:p>
          <a:p>
            <a:pPr lvl="1"/>
            <a:r>
              <a:rPr lang="en-US" altLang="en-US" dirty="0"/>
              <a:t>Solved by Solaris by creating </a:t>
            </a:r>
            <a:r>
              <a:rPr lang="en-US" altLang="en-US" b="1" dirty="0" err="1">
                <a:solidFill>
                  <a:srgbClr val="006699"/>
                </a:solidFill>
                <a:latin typeface="+mj-lt"/>
              </a:rPr>
              <a:t>lgroups</a:t>
            </a:r>
            <a:r>
              <a:rPr lang="en-US" altLang="en-US" b="1" dirty="0">
                <a:solidFill>
                  <a:srgbClr val="3366FF"/>
                </a:solidFill>
              </a:rPr>
              <a:t> </a:t>
            </a:r>
          </a:p>
          <a:p>
            <a:pPr lvl="2"/>
            <a:r>
              <a:rPr lang="en-US" altLang="en-US" dirty="0"/>
              <a:t>Structure to track CPU / Memory low latency groups</a:t>
            </a:r>
          </a:p>
          <a:p>
            <a:pPr lvl="2"/>
            <a:r>
              <a:rPr lang="en-US" altLang="en-US" dirty="0"/>
              <a:t>Used my schedule and pager</a:t>
            </a:r>
          </a:p>
          <a:p>
            <a:pPr lvl="2"/>
            <a:r>
              <a:rPr lang="en-US" altLang="en-US" dirty="0"/>
              <a:t>When possible schedule all threads of a process and allocate all memory for that process within the </a:t>
            </a:r>
            <a:r>
              <a:rPr lang="en-US" altLang="en-US" dirty="0" err="1"/>
              <a:t>lgroup</a:t>
            </a:r>
            <a:endParaRPr lang="en-US" altLang="en-US" dirty="0"/>
          </a:p>
          <a:p>
            <a:endParaRPr lang="en-US" altLang="en-US" dirty="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4F731FD3-D4BB-4495-AA41-BEE2A772C8D1}"/>
              </a:ext>
            </a:extLst>
          </p:cNvPr>
          <p:cNvSpPr>
            <a:spLocks noGrp="1" noChangeArrowheads="1"/>
          </p:cNvSpPr>
          <p:nvPr>
            <p:ph type="title"/>
          </p:nvPr>
        </p:nvSpPr>
        <p:spPr>
          <a:xfrm>
            <a:off x="1981200" y="235568"/>
            <a:ext cx="8229600" cy="576262"/>
          </a:xfrm>
        </p:spPr>
        <p:txBody>
          <a:bodyPr/>
          <a:lstStyle/>
          <a:p>
            <a:pPr eaLnBrk="1" hangingPunct="1"/>
            <a:r>
              <a:rPr lang="en-US" altLang="en-US" dirty="0"/>
              <a:t>Thrashing</a:t>
            </a:r>
          </a:p>
        </p:txBody>
      </p:sp>
      <p:sp>
        <p:nvSpPr>
          <p:cNvPr id="57347" name="Rectangle 3">
            <a:extLst>
              <a:ext uri="{FF2B5EF4-FFF2-40B4-BE49-F238E27FC236}">
                <a16:creationId xmlns:a16="http://schemas.microsoft.com/office/drawing/2014/main" id="{1BFB067A-221A-4384-BE53-811322B7EC93}"/>
              </a:ext>
            </a:extLst>
          </p:cNvPr>
          <p:cNvSpPr>
            <a:spLocks noGrp="1" noChangeArrowheads="1"/>
          </p:cNvSpPr>
          <p:nvPr>
            <p:ph type="body" idx="1"/>
          </p:nvPr>
        </p:nvSpPr>
        <p:spPr>
          <a:xfrm>
            <a:off x="2391748" y="1234526"/>
            <a:ext cx="7669763" cy="4483100"/>
          </a:xfrm>
        </p:spPr>
        <p:txBody>
          <a:bodyPr/>
          <a:lstStyle/>
          <a:p>
            <a:r>
              <a:rPr lang="en-US" altLang="en-US" dirty="0"/>
              <a:t>If a process does not have </a:t>
            </a:r>
            <a:r>
              <a:rPr lang="ja-JP" altLang="en-US" dirty="0"/>
              <a:t>“</a:t>
            </a:r>
            <a:r>
              <a:rPr lang="en-US" altLang="ja-JP" dirty="0"/>
              <a:t>enough</a:t>
            </a:r>
            <a:r>
              <a:rPr lang="ja-JP" altLang="en-US" dirty="0"/>
              <a:t>”</a:t>
            </a:r>
            <a:r>
              <a:rPr lang="en-US" altLang="ja-JP" dirty="0"/>
              <a:t> pages, the page-fault rate is very high</a:t>
            </a:r>
          </a:p>
          <a:p>
            <a:pPr lvl="1"/>
            <a:r>
              <a:rPr lang="en-US" altLang="en-US" dirty="0"/>
              <a:t>Page fault to get page</a:t>
            </a:r>
          </a:p>
          <a:p>
            <a:pPr lvl="1"/>
            <a:r>
              <a:rPr lang="en-US" altLang="en-US" dirty="0"/>
              <a:t>Replace existing frame</a:t>
            </a:r>
          </a:p>
          <a:p>
            <a:pPr lvl="1"/>
            <a:r>
              <a:rPr lang="en-US" altLang="en-US" dirty="0"/>
              <a:t>But quickly need replaced frame back</a:t>
            </a:r>
          </a:p>
          <a:p>
            <a:pPr lvl="1"/>
            <a:r>
              <a:rPr lang="en-US" altLang="en-US" dirty="0"/>
              <a:t>This leads to:</a:t>
            </a:r>
          </a:p>
          <a:p>
            <a:pPr lvl="2"/>
            <a:r>
              <a:rPr lang="en-US" altLang="en-US" dirty="0"/>
              <a:t>Low CPU utilization</a:t>
            </a:r>
          </a:p>
          <a:p>
            <a:pPr lvl="2"/>
            <a:r>
              <a:rPr lang="en-US" altLang="en-US" dirty="0"/>
              <a:t>Operating system thinking that it needs to increase the degree of multiprogramming</a:t>
            </a:r>
          </a:p>
          <a:p>
            <a:pPr lvl="2"/>
            <a:r>
              <a:rPr lang="en-US" altLang="en-US" dirty="0"/>
              <a:t>Another process added to the system</a:t>
            </a:r>
            <a:br>
              <a:rPr lang="en-US" altLang="en-US" dirty="0"/>
            </a:br>
            <a:endParaRPr lang="en-US" altLang="en-US" dirty="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37029F3-575E-45E9-8727-29B42A6C299E}"/>
              </a:ext>
            </a:extLst>
          </p:cNvPr>
          <p:cNvSpPr>
            <a:spLocks noGrp="1" noChangeArrowheads="1"/>
          </p:cNvSpPr>
          <p:nvPr>
            <p:ph type="title"/>
          </p:nvPr>
        </p:nvSpPr>
        <p:spPr>
          <a:xfrm>
            <a:off x="1981200" y="235568"/>
            <a:ext cx="8229600" cy="576262"/>
          </a:xfrm>
        </p:spPr>
        <p:txBody>
          <a:bodyPr/>
          <a:lstStyle/>
          <a:p>
            <a:pPr eaLnBrk="1" hangingPunct="1"/>
            <a:r>
              <a:rPr lang="en-US" altLang="en-US" dirty="0"/>
              <a:t>Thrashing (Cont.)</a:t>
            </a:r>
          </a:p>
        </p:txBody>
      </p:sp>
      <p:sp>
        <p:nvSpPr>
          <p:cNvPr id="58371" name="Rectangle 3">
            <a:extLst>
              <a:ext uri="{FF2B5EF4-FFF2-40B4-BE49-F238E27FC236}">
                <a16:creationId xmlns:a16="http://schemas.microsoft.com/office/drawing/2014/main" id="{1466EF36-C0B0-44EF-8514-5525DA5E5C56}"/>
              </a:ext>
            </a:extLst>
          </p:cNvPr>
          <p:cNvSpPr>
            <a:spLocks noGrp="1" noChangeArrowheads="1"/>
          </p:cNvSpPr>
          <p:nvPr>
            <p:ph type="body" idx="1"/>
          </p:nvPr>
        </p:nvSpPr>
        <p:spPr>
          <a:xfrm>
            <a:off x="2401081" y="1206536"/>
            <a:ext cx="7265631" cy="939800"/>
          </a:xfrm>
        </p:spPr>
        <p:txBody>
          <a:bodyPr/>
          <a:lstStyle/>
          <a:p>
            <a:r>
              <a:rPr lang="en-US" altLang="en-US" b="1" dirty="0">
                <a:solidFill>
                  <a:srgbClr val="006699"/>
                </a:solidFill>
                <a:latin typeface="+mj-lt"/>
              </a:rPr>
              <a:t>Thrashing</a:t>
            </a:r>
            <a:r>
              <a:rPr lang="en-US" altLang="en-US" dirty="0">
                <a:solidFill>
                  <a:srgbClr val="3366FF"/>
                </a:solidFill>
              </a:rPr>
              <a:t>. </a:t>
            </a:r>
            <a:r>
              <a:rPr lang="en-US" altLang="en-US" dirty="0">
                <a:sym typeface="Symbol" panose="05050102010706020507" pitchFamily="18" charset="2"/>
              </a:rPr>
              <a:t> A process is busy swapping pages in and out</a:t>
            </a:r>
            <a:endParaRPr lang="en-US" altLang="en-US" dirty="0"/>
          </a:p>
        </p:txBody>
      </p:sp>
      <p:pic>
        <p:nvPicPr>
          <p:cNvPr id="58372" name="Picture 4" descr="B:\os-book\os10-dir\Slides-WORK-area\Figures-dir\ch10\JPG-dir\10_20.jpg">
            <a:extLst>
              <a:ext uri="{FF2B5EF4-FFF2-40B4-BE49-F238E27FC236}">
                <a16:creationId xmlns:a16="http://schemas.microsoft.com/office/drawing/2014/main" id="{94F4115B-BBC6-4F1B-BBD0-84201898A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1226" y="1974887"/>
            <a:ext cx="4868863"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70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9BDE40F-8BB8-4BDB-8637-B838D538BF75}"/>
              </a:ext>
            </a:extLst>
          </p:cNvPr>
          <p:cNvSpPr>
            <a:spLocks noGrp="1" noChangeArrowheads="1"/>
          </p:cNvSpPr>
          <p:nvPr>
            <p:ph type="title"/>
          </p:nvPr>
        </p:nvSpPr>
        <p:spPr>
          <a:xfrm>
            <a:off x="2786064" y="235568"/>
            <a:ext cx="7159625" cy="576262"/>
          </a:xfrm>
        </p:spPr>
        <p:txBody>
          <a:bodyPr/>
          <a:lstStyle/>
          <a:p>
            <a:pPr eaLnBrk="1" hangingPunct="1"/>
            <a:r>
              <a:rPr lang="en-US" altLang="en-US" dirty="0"/>
              <a:t>Demand Paging and Thrashing </a:t>
            </a:r>
            <a:endParaRPr lang="en-US" altLang="en-US" sz="2400" dirty="0"/>
          </a:p>
        </p:txBody>
      </p:sp>
      <p:sp>
        <p:nvSpPr>
          <p:cNvPr id="59395" name="Rectangle 3">
            <a:extLst>
              <a:ext uri="{FF2B5EF4-FFF2-40B4-BE49-F238E27FC236}">
                <a16:creationId xmlns:a16="http://schemas.microsoft.com/office/drawing/2014/main" id="{1A781723-46DB-458A-85D2-73590F9B761C}"/>
              </a:ext>
            </a:extLst>
          </p:cNvPr>
          <p:cNvSpPr>
            <a:spLocks noGrp="1" noChangeArrowheads="1"/>
          </p:cNvSpPr>
          <p:nvPr>
            <p:ph type="body" idx="1"/>
          </p:nvPr>
        </p:nvSpPr>
        <p:spPr>
          <a:xfrm>
            <a:off x="2382414" y="1308200"/>
            <a:ext cx="7615238" cy="3473450"/>
          </a:xfrm>
        </p:spPr>
        <p:txBody>
          <a:bodyPr/>
          <a:lstStyle/>
          <a:p>
            <a:r>
              <a:rPr lang="en-US" altLang="en-US" dirty="0"/>
              <a:t>Why does demand paging work?</a:t>
            </a:r>
          </a:p>
          <a:p>
            <a:pPr marL="0" indent="0">
              <a:buNone/>
            </a:pPr>
            <a:r>
              <a:rPr lang="en-US" altLang="en-US" sz="600" dirty="0"/>
              <a:t> </a:t>
            </a:r>
            <a:br>
              <a:rPr lang="en-US" altLang="en-US" dirty="0"/>
            </a:br>
            <a:r>
              <a:rPr lang="en-US" altLang="en-US" dirty="0"/>
              <a:t>       </a:t>
            </a:r>
            <a:r>
              <a:rPr lang="en-US" altLang="en-US" b="1" dirty="0">
                <a:solidFill>
                  <a:srgbClr val="006699"/>
                </a:solidFill>
                <a:latin typeface="+mj-lt"/>
              </a:rPr>
              <a:t>Locality</a:t>
            </a:r>
            <a:r>
              <a:rPr lang="en-US" altLang="en-US" b="1" dirty="0">
                <a:solidFill>
                  <a:srgbClr val="3366FF"/>
                </a:solidFill>
              </a:rPr>
              <a:t> </a:t>
            </a:r>
            <a:r>
              <a:rPr lang="en-US" altLang="en-US" b="1" dirty="0">
                <a:solidFill>
                  <a:srgbClr val="006699"/>
                </a:solidFill>
                <a:latin typeface="+mj-lt"/>
              </a:rPr>
              <a:t>model</a:t>
            </a:r>
          </a:p>
          <a:p>
            <a:pPr lvl="1"/>
            <a:r>
              <a:rPr lang="en-US" altLang="en-US" dirty="0"/>
              <a:t>Process migrates from one locality to another</a:t>
            </a:r>
          </a:p>
          <a:p>
            <a:pPr lvl="1"/>
            <a:r>
              <a:rPr lang="en-US" altLang="en-US" dirty="0"/>
              <a:t>Localities may overlap</a:t>
            </a:r>
          </a:p>
          <a:p>
            <a:r>
              <a:rPr lang="en-US" altLang="en-US" dirty="0"/>
              <a:t>Why does thrashing occur?</a:t>
            </a:r>
          </a:p>
          <a:p>
            <a:pPr>
              <a:buFont typeface="Monotype Sorts" pitchFamily="-84" charset="2"/>
              <a:buNone/>
            </a:pPr>
            <a:r>
              <a:rPr lang="en-US" altLang="en-US" sz="600" dirty="0"/>
              <a:t> </a:t>
            </a:r>
            <a:br>
              <a:rPr lang="en-US" altLang="en-US" dirty="0"/>
            </a:br>
            <a:r>
              <a:rPr lang="en-US" altLang="en-US" dirty="0"/>
              <a:t>       </a:t>
            </a:r>
            <a:r>
              <a:rPr lang="en-US" altLang="en-US" dirty="0">
                <a:sym typeface="Symbol" panose="05050102010706020507" pitchFamily="18" charset="2"/>
              </a:rPr>
              <a:t> size of locality &gt; total memory size</a:t>
            </a:r>
          </a:p>
          <a:p>
            <a:pPr>
              <a:buFont typeface="Monotype Sorts" pitchFamily="-84" charset="2"/>
              <a:buNone/>
            </a:pPr>
            <a:endParaRPr lang="en-US" altLang="en-US" sz="600" dirty="0">
              <a:sym typeface="Symbol" panose="05050102010706020507" pitchFamily="18" charset="2"/>
            </a:endParaRPr>
          </a:p>
          <a:p>
            <a:r>
              <a:rPr lang="en-US" altLang="en-US" dirty="0">
                <a:sym typeface="Symbol" panose="05050102010706020507" pitchFamily="18" charset="2"/>
              </a:rPr>
              <a:t>Limit effects by using local or priority page replacement</a:t>
            </a:r>
            <a:endParaRPr lang="en-US" altLang="en-US" dirty="0"/>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6684E479-EF67-475B-9AA9-12E0EAAD06E5}"/>
              </a:ext>
            </a:extLst>
          </p:cNvPr>
          <p:cNvSpPr>
            <a:spLocks noGrp="1" noChangeArrowheads="1"/>
          </p:cNvSpPr>
          <p:nvPr>
            <p:ph type="title"/>
          </p:nvPr>
        </p:nvSpPr>
        <p:spPr>
          <a:xfrm>
            <a:off x="2363753" y="237381"/>
            <a:ext cx="8013700" cy="576262"/>
          </a:xfrm>
        </p:spPr>
        <p:txBody>
          <a:bodyPr/>
          <a:lstStyle/>
          <a:p>
            <a:pPr eaLnBrk="1" hangingPunct="1"/>
            <a:r>
              <a:rPr lang="en-US" altLang="en-US" sz="3000" dirty="0"/>
              <a:t>Locality In A Memory-Reference Pattern</a:t>
            </a:r>
          </a:p>
        </p:txBody>
      </p:sp>
      <p:pic>
        <p:nvPicPr>
          <p:cNvPr id="60419" name="Picture 1" descr="9_19.pdf">
            <a:extLst>
              <a:ext uri="{FF2B5EF4-FFF2-40B4-BE49-F238E27FC236}">
                <a16:creationId xmlns:a16="http://schemas.microsoft.com/office/drawing/2014/main" id="{7B3592D0-BC1D-4BDC-A24F-03A5C21C35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9263" y="1017588"/>
            <a:ext cx="3770312"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E7B8486-A51C-4BCA-8A93-C6CAD6DC8ED0}"/>
              </a:ext>
            </a:extLst>
          </p:cNvPr>
          <p:cNvSpPr>
            <a:spLocks noGrp="1" noChangeArrowheads="1"/>
          </p:cNvSpPr>
          <p:nvPr>
            <p:ph type="title"/>
          </p:nvPr>
        </p:nvSpPr>
        <p:spPr>
          <a:xfrm>
            <a:off x="1981200" y="234792"/>
            <a:ext cx="8229600" cy="576262"/>
          </a:xfrm>
        </p:spPr>
        <p:txBody>
          <a:bodyPr/>
          <a:lstStyle/>
          <a:p>
            <a:pPr eaLnBrk="1" hangingPunct="1"/>
            <a:r>
              <a:rPr lang="en-US" altLang="en-US" dirty="0"/>
              <a:t>Working-Set Model</a:t>
            </a:r>
          </a:p>
        </p:txBody>
      </p:sp>
      <p:sp>
        <p:nvSpPr>
          <p:cNvPr id="61443" name="Rectangle 3">
            <a:extLst>
              <a:ext uri="{FF2B5EF4-FFF2-40B4-BE49-F238E27FC236}">
                <a16:creationId xmlns:a16="http://schemas.microsoft.com/office/drawing/2014/main" id="{9738730A-946A-429F-BAEB-E143C39BE376}"/>
              </a:ext>
            </a:extLst>
          </p:cNvPr>
          <p:cNvSpPr>
            <a:spLocks noGrp="1" noChangeArrowheads="1"/>
          </p:cNvSpPr>
          <p:nvPr>
            <p:ph type="body" idx="1"/>
          </p:nvPr>
        </p:nvSpPr>
        <p:spPr>
          <a:xfrm>
            <a:off x="2391746" y="1093788"/>
            <a:ext cx="7548757" cy="4881562"/>
          </a:xfrm>
        </p:spPr>
        <p:txBody>
          <a:bodyPr/>
          <a:lstStyle/>
          <a:p>
            <a:r>
              <a:rPr lang="en-US" altLang="en-US" dirty="0">
                <a:sym typeface="Symbol" panose="05050102010706020507" pitchFamily="18" charset="2"/>
              </a:rPr>
              <a:t>  working-set window  a fixed number of page references </a:t>
            </a:r>
            <a:br>
              <a:rPr lang="en-US" altLang="en-US" dirty="0">
                <a:sym typeface="Symbol" panose="05050102010706020507" pitchFamily="18" charset="2"/>
              </a:rPr>
            </a:br>
            <a:r>
              <a:rPr lang="en-US" altLang="en-US" dirty="0">
                <a:sym typeface="Symbol" panose="05050102010706020507" pitchFamily="18" charset="2"/>
              </a:rPr>
              <a:t>Example:  10,000 instructions</a:t>
            </a:r>
          </a:p>
          <a:p>
            <a:r>
              <a:rPr lang="en-US" altLang="en-US" i="1" dirty="0" err="1">
                <a:sym typeface="Symbol" panose="05050102010706020507" pitchFamily="18" charset="2"/>
              </a:rPr>
              <a:t>WSS</a:t>
            </a:r>
            <a:r>
              <a:rPr lang="en-US" altLang="en-US" i="1" baseline="-25000" dirty="0" err="1">
                <a:sym typeface="Symbol" panose="05050102010706020507" pitchFamily="18" charset="2"/>
              </a:rPr>
              <a:t>i</a:t>
            </a:r>
            <a:r>
              <a:rPr lang="en-US" altLang="en-US" dirty="0">
                <a:sym typeface="Symbol" panose="05050102010706020507" pitchFamily="18" charset="2"/>
              </a:rPr>
              <a:t> (working set of Process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  total number of pages referenced in the most recent  (varies in time)</a:t>
            </a:r>
          </a:p>
          <a:p>
            <a:pPr lvl="1"/>
            <a:r>
              <a:rPr lang="en-US" altLang="en-US" dirty="0">
                <a:sym typeface="Symbol" panose="05050102010706020507" pitchFamily="18" charset="2"/>
              </a:rPr>
              <a:t>if  too small will not encompass entire locality</a:t>
            </a:r>
          </a:p>
          <a:p>
            <a:pPr lvl="1"/>
            <a:r>
              <a:rPr lang="en-US" altLang="en-US" dirty="0">
                <a:sym typeface="Symbol" panose="05050102010706020507" pitchFamily="18" charset="2"/>
              </a:rPr>
              <a:t>if  too large will encompass several localities</a:t>
            </a:r>
          </a:p>
          <a:p>
            <a:pPr lvl="1"/>
            <a:r>
              <a:rPr lang="en-US" altLang="en-US" dirty="0">
                <a:sym typeface="Symbol" panose="05050102010706020507" pitchFamily="18" charset="2"/>
              </a:rPr>
              <a:t>if  =   will encompass entire program</a:t>
            </a:r>
          </a:p>
          <a:p>
            <a:r>
              <a:rPr lang="en-US" altLang="en-US" i="1" dirty="0">
                <a:sym typeface="Symbol" panose="05050102010706020507" pitchFamily="18" charset="2"/>
              </a:rPr>
              <a:t>D</a:t>
            </a:r>
            <a:r>
              <a:rPr lang="en-US" altLang="en-US" dirty="0">
                <a:sym typeface="Symbol" panose="05050102010706020507" pitchFamily="18" charset="2"/>
              </a:rPr>
              <a:t> =  </a:t>
            </a:r>
            <a:r>
              <a:rPr lang="en-US" altLang="en-US" i="1" dirty="0" err="1">
                <a:sym typeface="Symbol" panose="05050102010706020507" pitchFamily="18" charset="2"/>
              </a:rPr>
              <a:t>WSS</a:t>
            </a:r>
            <a:r>
              <a:rPr lang="en-US" altLang="en-US" i="1" baseline="-25000" dirty="0" err="1">
                <a:sym typeface="Symbol" panose="05050102010706020507" pitchFamily="18" charset="2"/>
              </a:rPr>
              <a:t>i</a:t>
            </a:r>
            <a:r>
              <a:rPr lang="en-US" altLang="en-US" dirty="0">
                <a:sym typeface="Symbol" panose="05050102010706020507" pitchFamily="18" charset="2"/>
              </a:rPr>
              <a:t>  total demand frames </a:t>
            </a:r>
          </a:p>
          <a:p>
            <a:pPr lvl="1"/>
            <a:r>
              <a:rPr lang="en-US" altLang="en-US" dirty="0">
                <a:sym typeface="Symbol" panose="05050102010706020507" pitchFamily="18" charset="2"/>
              </a:rPr>
              <a:t>Approximation of locality</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50C8928-B255-4148-8CE5-E08C2A2F6F03}"/>
              </a:ext>
            </a:extLst>
          </p:cNvPr>
          <p:cNvSpPr>
            <a:spLocks noGrp="1" noChangeArrowheads="1"/>
          </p:cNvSpPr>
          <p:nvPr>
            <p:ph type="title"/>
          </p:nvPr>
        </p:nvSpPr>
        <p:spPr>
          <a:xfrm>
            <a:off x="1981200" y="234791"/>
            <a:ext cx="8229600" cy="576262"/>
          </a:xfrm>
        </p:spPr>
        <p:txBody>
          <a:bodyPr/>
          <a:lstStyle/>
          <a:p>
            <a:pPr eaLnBrk="1" hangingPunct="1"/>
            <a:r>
              <a:rPr lang="en-US" altLang="en-US" dirty="0"/>
              <a:t>Working-Set Model (Cont.)</a:t>
            </a:r>
          </a:p>
        </p:txBody>
      </p:sp>
      <p:sp>
        <p:nvSpPr>
          <p:cNvPr id="62467" name="Rectangle 3">
            <a:extLst>
              <a:ext uri="{FF2B5EF4-FFF2-40B4-BE49-F238E27FC236}">
                <a16:creationId xmlns:a16="http://schemas.microsoft.com/office/drawing/2014/main" id="{17706D0B-A6AA-455E-A13D-C7F917485C11}"/>
              </a:ext>
            </a:extLst>
          </p:cNvPr>
          <p:cNvSpPr>
            <a:spLocks noGrp="1" noChangeArrowheads="1"/>
          </p:cNvSpPr>
          <p:nvPr>
            <p:ph type="body" idx="1"/>
          </p:nvPr>
        </p:nvSpPr>
        <p:spPr>
          <a:xfrm>
            <a:off x="2391745" y="1065214"/>
            <a:ext cx="6838756" cy="1806575"/>
          </a:xfrm>
        </p:spPr>
        <p:txBody>
          <a:bodyPr/>
          <a:lstStyle/>
          <a:p>
            <a:r>
              <a:rPr lang="en-US" altLang="en-US" dirty="0">
                <a:sym typeface="Symbol" panose="05050102010706020507" pitchFamily="18" charset="2"/>
              </a:rPr>
              <a:t>if </a:t>
            </a:r>
            <a:r>
              <a:rPr lang="en-US" altLang="en-US" i="1" dirty="0">
                <a:sym typeface="Symbol" panose="05050102010706020507" pitchFamily="18" charset="2"/>
              </a:rPr>
              <a:t>D</a:t>
            </a:r>
            <a:r>
              <a:rPr lang="en-US" altLang="en-US" dirty="0">
                <a:sym typeface="Symbol" panose="05050102010706020507" pitchFamily="18" charset="2"/>
              </a:rPr>
              <a:t> &gt; </a:t>
            </a:r>
            <a:r>
              <a:rPr lang="en-US" altLang="en-US" i="1" dirty="0">
                <a:sym typeface="Symbol" panose="05050102010706020507" pitchFamily="18" charset="2"/>
              </a:rPr>
              <a:t>m</a:t>
            </a:r>
            <a:r>
              <a:rPr lang="en-US" altLang="en-US" dirty="0">
                <a:sym typeface="Symbol" panose="05050102010706020507" pitchFamily="18" charset="2"/>
              </a:rPr>
              <a:t>  Thrashing</a:t>
            </a:r>
          </a:p>
          <a:p>
            <a:r>
              <a:rPr lang="en-US" altLang="en-US" dirty="0">
                <a:sym typeface="Symbol" panose="05050102010706020507" pitchFamily="18" charset="2"/>
              </a:rPr>
              <a:t>Policy if </a:t>
            </a:r>
            <a:r>
              <a:rPr lang="en-US" altLang="en-US" i="1" dirty="0">
                <a:sym typeface="Symbol" panose="05050102010706020507" pitchFamily="18" charset="2"/>
              </a:rPr>
              <a:t>D</a:t>
            </a:r>
            <a:r>
              <a:rPr lang="en-US" altLang="en-US" dirty="0">
                <a:sym typeface="Symbol" panose="05050102010706020507" pitchFamily="18" charset="2"/>
              </a:rPr>
              <a:t> &gt; m, then suspend or swap out one of the processes </a:t>
            </a:r>
          </a:p>
        </p:txBody>
      </p:sp>
      <p:pic>
        <p:nvPicPr>
          <p:cNvPr id="62468" name="Picture 5">
            <a:extLst>
              <a:ext uri="{FF2B5EF4-FFF2-40B4-BE49-F238E27FC236}">
                <a16:creationId xmlns:a16="http://schemas.microsoft.com/office/drawing/2014/main" id="{D78CC71D-4523-4A34-A452-9A1A6004C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276" y="2398714"/>
            <a:ext cx="634841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C85D6D9-0BFB-4F79-84C7-A3D2AE8C36D2}"/>
              </a:ext>
            </a:extLst>
          </p:cNvPr>
          <p:cNvSpPr>
            <a:spLocks noGrp="1" noChangeArrowheads="1"/>
          </p:cNvSpPr>
          <p:nvPr>
            <p:ph type="title"/>
          </p:nvPr>
        </p:nvSpPr>
        <p:spPr>
          <a:xfrm>
            <a:off x="2493964" y="238161"/>
            <a:ext cx="7742237" cy="576262"/>
          </a:xfrm>
        </p:spPr>
        <p:txBody>
          <a:bodyPr/>
          <a:lstStyle/>
          <a:p>
            <a:pPr eaLnBrk="1" hangingPunct="1"/>
            <a:r>
              <a:rPr lang="en-US" altLang="en-US" dirty="0"/>
              <a:t>Keeping Track of the Working Set</a:t>
            </a:r>
          </a:p>
        </p:txBody>
      </p:sp>
      <p:sp>
        <p:nvSpPr>
          <p:cNvPr id="63491" name="Rectangle 3">
            <a:extLst>
              <a:ext uri="{FF2B5EF4-FFF2-40B4-BE49-F238E27FC236}">
                <a16:creationId xmlns:a16="http://schemas.microsoft.com/office/drawing/2014/main" id="{9BBF136A-DA53-4605-97A8-2C01EF4D2DE1}"/>
              </a:ext>
            </a:extLst>
          </p:cNvPr>
          <p:cNvSpPr>
            <a:spLocks noGrp="1" noChangeArrowheads="1"/>
          </p:cNvSpPr>
          <p:nvPr>
            <p:ph type="body" idx="1"/>
          </p:nvPr>
        </p:nvSpPr>
        <p:spPr>
          <a:xfrm>
            <a:off x="2401080" y="1119189"/>
            <a:ext cx="7567124" cy="4530725"/>
          </a:xfrm>
        </p:spPr>
        <p:txBody>
          <a:bodyPr/>
          <a:lstStyle/>
          <a:p>
            <a:r>
              <a:rPr lang="en-US" altLang="en-US" dirty="0"/>
              <a:t>Approximate with interval timer + a reference bit</a:t>
            </a:r>
          </a:p>
          <a:p>
            <a:r>
              <a:rPr lang="en-US" altLang="en-US" dirty="0"/>
              <a:t>Example: </a:t>
            </a:r>
            <a:r>
              <a:rPr lang="en-US" altLang="en-US" dirty="0">
                <a:sym typeface="Symbol" panose="05050102010706020507" pitchFamily="18" charset="2"/>
              </a:rPr>
              <a:t> = 10,000</a:t>
            </a:r>
          </a:p>
          <a:p>
            <a:pPr lvl="1"/>
            <a:r>
              <a:rPr lang="en-US" altLang="en-US" dirty="0">
                <a:sym typeface="Symbol" panose="05050102010706020507" pitchFamily="18" charset="2"/>
              </a:rPr>
              <a:t>Timer interrupts after every 5000 time units</a:t>
            </a:r>
          </a:p>
          <a:p>
            <a:pPr lvl="1"/>
            <a:r>
              <a:rPr lang="en-US" altLang="en-US" dirty="0">
                <a:sym typeface="Symbol" panose="05050102010706020507" pitchFamily="18" charset="2"/>
              </a:rPr>
              <a:t>Keep in memory 2 bits for each page</a:t>
            </a:r>
          </a:p>
          <a:p>
            <a:pPr lvl="1"/>
            <a:r>
              <a:rPr lang="en-US" altLang="en-US" dirty="0">
                <a:sym typeface="Symbol" panose="05050102010706020507" pitchFamily="18" charset="2"/>
              </a:rPr>
              <a:t>Whenever a timer interrupts copy and sets the values of all reference bits to 0</a:t>
            </a:r>
          </a:p>
          <a:p>
            <a:pPr lvl="1"/>
            <a:r>
              <a:rPr lang="en-US" altLang="en-US" dirty="0">
                <a:sym typeface="Symbol" panose="05050102010706020507" pitchFamily="18" charset="2"/>
              </a:rPr>
              <a:t>If one of the bits in memory = 1  page in working set</a:t>
            </a:r>
          </a:p>
          <a:p>
            <a:r>
              <a:rPr lang="en-US" altLang="en-US" dirty="0">
                <a:sym typeface="Symbol" panose="05050102010706020507" pitchFamily="18" charset="2"/>
              </a:rPr>
              <a:t>Why is this not completely accurate?</a:t>
            </a:r>
          </a:p>
          <a:p>
            <a:r>
              <a:rPr lang="en-US" altLang="en-US" dirty="0">
                <a:sym typeface="Symbol" panose="05050102010706020507" pitchFamily="18" charset="2"/>
              </a:rPr>
              <a:t>Improvement = 10 bits and interrupt every 1000 time units</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29888C5-2B9B-4A77-BC8C-19DD0EC768EC}"/>
              </a:ext>
            </a:extLst>
          </p:cNvPr>
          <p:cNvSpPr>
            <a:spLocks noGrp="1" noChangeArrowheads="1"/>
          </p:cNvSpPr>
          <p:nvPr>
            <p:ph type="title"/>
          </p:nvPr>
        </p:nvSpPr>
        <p:spPr>
          <a:xfrm>
            <a:off x="2320926" y="247492"/>
            <a:ext cx="7889875" cy="576262"/>
          </a:xfrm>
        </p:spPr>
        <p:txBody>
          <a:bodyPr/>
          <a:lstStyle/>
          <a:p>
            <a:pPr eaLnBrk="1" hangingPunct="1"/>
            <a:r>
              <a:rPr lang="en-US" altLang="en-US" dirty="0"/>
              <a:t>Page-Fault Frequency</a:t>
            </a:r>
          </a:p>
        </p:txBody>
      </p:sp>
      <p:sp>
        <p:nvSpPr>
          <p:cNvPr id="64515" name="Rectangle 3">
            <a:extLst>
              <a:ext uri="{FF2B5EF4-FFF2-40B4-BE49-F238E27FC236}">
                <a16:creationId xmlns:a16="http://schemas.microsoft.com/office/drawing/2014/main" id="{489687F2-3AE7-4450-84F0-336741568402}"/>
              </a:ext>
            </a:extLst>
          </p:cNvPr>
          <p:cNvSpPr>
            <a:spLocks noGrp="1" noChangeArrowheads="1"/>
          </p:cNvSpPr>
          <p:nvPr>
            <p:ph type="body" idx="1"/>
          </p:nvPr>
        </p:nvSpPr>
        <p:spPr>
          <a:xfrm>
            <a:off x="2404445" y="1049338"/>
            <a:ext cx="7563759" cy="1668462"/>
          </a:xfrm>
        </p:spPr>
        <p:txBody>
          <a:bodyPr/>
          <a:lstStyle/>
          <a:p>
            <a:r>
              <a:rPr lang="en-US" altLang="en-US" dirty="0"/>
              <a:t>More direct approach than WSS</a:t>
            </a:r>
          </a:p>
          <a:p>
            <a:r>
              <a:rPr lang="en-US" altLang="en-US" dirty="0"/>
              <a:t>Establish </a:t>
            </a:r>
            <a:r>
              <a:rPr lang="ja-JP" altLang="en-US" dirty="0"/>
              <a:t>“</a:t>
            </a:r>
            <a:r>
              <a:rPr lang="en-US" altLang="ja-JP" dirty="0"/>
              <a:t>acceptable</a:t>
            </a:r>
            <a:r>
              <a:rPr lang="ja-JP" altLang="en-US" dirty="0"/>
              <a:t>”</a:t>
            </a:r>
            <a:r>
              <a:rPr lang="en-US" altLang="ja-JP" dirty="0"/>
              <a:t> </a:t>
            </a:r>
            <a:r>
              <a:rPr lang="en-US" altLang="ja-JP" b="1" dirty="0">
                <a:solidFill>
                  <a:srgbClr val="006699"/>
                </a:solidFill>
                <a:latin typeface="+mj-lt"/>
              </a:rPr>
              <a:t>page-fault frequency</a:t>
            </a:r>
            <a:r>
              <a:rPr lang="en-US" altLang="ja-JP" b="1" dirty="0">
                <a:solidFill>
                  <a:srgbClr val="3366FF"/>
                </a:solidFill>
              </a:rPr>
              <a:t> </a:t>
            </a:r>
            <a:r>
              <a:rPr lang="en-US" altLang="ja-JP" dirty="0"/>
              <a:t>(</a:t>
            </a:r>
            <a:r>
              <a:rPr lang="en-US" altLang="ja-JP" b="1" dirty="0">
                <a:solidFill>
                  <a:srgbClr val="006699"/>
                </a:solidFill>
                <a:latin typeface="+mj-lt"/>
              </a:rPr>
              <a:t>PFF</a:t>
            </a:r>
            <a:r>
              <a:rPr lang="en-US" altLang="ja-JP" dirty="0"/>
              <a:t>)</a:t>
            </a:r>
            <a:r>
              <a:rPr lang="en-US" altLang="ja-JP" b="1" dirty="0">
                <a:solidFill>
                  <a:srgbClr val="3366FF"/>
                </a:solidFill>
              </a:rPr>
              <a:t> </a:t>
            </a:r>
            <a:r>
              <a:rPr lang="en-US" altLang="ja-JP" dirty="0"/>
              <a:t>rate and use local replacement policy</a:t>
            </a:r>
          </a:p>
          <a:p>
            <a:pPr lvl="1"/>
            <a:r>
              <a:rPr lang="en-US" altLang="en-US" dirty="0"/>
              <a:t>If actual rate too low, process loses frame</a:t>
            </a:r>
          </a:p>
          <a:p>
            <a:pPr lvl="1"/>
            <a:r>
              <a:rPr lang="en-US" altLang="en-US" dirty="0"/>
              <a:t>If actual rate too high, process gains frame</a:t>
            </a:r>
          </a:p>
        </p:txBody>
      </p:sp>
      <p:pic>
        <p:nvPicPr>
          <p:cNvPr id="64516" name="Picture 1" descr="9_21.pdf">
            <a:extLst>
              <a:ext uri="{FF2B5EF4-FFF2-40B4-BE49-F238E27FC236}">
                <a16:creationId xmlns:a16="http://schemas.microsoft.com/office/drawing/2014/main" id="{FA40E878-1621-4D69-A40B-3E5E659D88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2001" y="2954339"/>
            <a:ext cx="5103813"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32CF12F9-034E-460B-8BDF-E93A7F398A38}"/>
              </a:ext>
            </a:extLst>
          </p:cNvPr>
          <p:cNvSpPr>
            <a:spLocks noGrp="1"/>
          </p:cNvSpPr>
          <p:nvPr>
            <p:ph type="title"/>
          </p:nvPr>
        </p:nvSpPr>
        <p:spPr>
          <a:xfrm>
            <a:off x="2177081" y="232199"/>
            <a:ext cx="8229600" cy="576262"/>
          </a:xfrm>
        </p:spPr>
        <p:txBody>
          <a:bodyPr/>
          <a:lstStyle/>
          <a:p>
            <a:pPr eaLnBrk="1" hangingPunct="1"/>
            <a:r>
              <a:rPr lang="en-US" altLang="en-US" dirty="0"/>
              <a:t>Working Sets and Page Fault Rates</a:t>
            </a:r>
          </a:p>
        </p:txBody>
      </p:sp>
      <p:pic>
        <p:nvPicPr>
          <p:cNvPr id="65539" name="Picture 4" descr="9">
            <a:extLst>
              <a:ext uri="{FF2B5EF4-FFF2-40B4-BE49-F238E27FC236}">
                <a16:creationId xmlns:a16="http://schemas.microsoft.com/office/drawing/2014/main" id="{3A803122-91F8-4F9C-A75C-06F0F91ED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701" y="2684464"/>
            <a:ext cx="5802313"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80C3821-2D01-463B-B43D-94D3624588F2}"/>
              </a:ext>
            </a:extLst>
          </p:cNvPr>
          <p:cNvSpPr txBox="1">
            <a:spLocks noChangeArrowheads="1"/>
          </p:cNvSpPr>
          <p:nvPr/>
        </p:nvSpPr>
        <p:spPr bwMode="auto">
          <a:xfrm>
            <a:off x="2432050" y="1042989"/>
            <a:ext cx="7194550" cy="2071687"/>
          </a:xfrm>
          <a:prstGeom prst="rect">
            <a:avLst/>
          </a:prstGeom>
          <a:noFill/>
          <a:ln>
            <a:noFill/>
          </a:ln>
          <a:extLst>
            <a:ext uri="{FAA26D3D-D897-4be2-8F04-BA451C77F1D7}"/>
          </a:extLst>
        </p:spPr>
        <p:txBody>
          <a:bodyPr lIns="91435" tIns="45718" rIns="91435" bIns="45718"/>
          <a:lstStyle>
            <a:lvl1pPr marL="488950" indent="-488950" algn="l" rtl="0" eaLnBrk="0" fontAlgn="base" hangingPunct="0">
              <a:spcBef>
                <a:spcPct val="35000"/>
              </a:spcBef>
              <a:spcAft>
                <a:spcPct val="0"/>
              </a:spcAft>
              <a:buClr>
                <a:srgbClr val="993300"/>
              </a:buClr>
              <a:buSzPct val="90000"/>
              <a:buFont typeface="Monotype Sorts" charset="0"/>
              <a:buChar char="n"/>
              <a:defRPr kumimoji="1">
                <a:solidFill>
                  <a:schemeClr val="tx1"/>
                </a:solidFill>
                <a:latin typeface="+mn-lt"/>
                <a:ea typeface="ＭＳ Ｐゴシック"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charset="0"/>
              <a:buChar char="l"/>
              <a:defRPr kumimoji="1">
                <a:solidFill>
                  <a:schemeClr val="tx1"/>
                </a:solidFill>
                <a:latin typeface="+mn-lt"/>
                <a:ea typeface="ＭＳ Ｐゴシック" charset="-128"/>
              </a:defRPr>
            </a:lvl2pPr>
            <a:lvl3pPr marL="1550988" indent="-325438" algn="l" rtl="0" eaLnBrk="0" fontAlgn="base" hangingPunct="0">
              <a:spcBef>
                <a:spcPct val="35000"/>
              </a:spcBef>
              <a:spcAft>
                <a:spcPct val="0"/>
              </a:spcAft>
              <a:buClr>
                <a:srgbClr val="009900"/>
              </a:buClr>
              <a:buSzPct val="75000"/>
              <a:buFont typeface="Webdings" charset="0"/>
              <a:buChar char="4"/>
              <a:defRPr kumimoji="1">
                <a:solidFill>
                  <a:schemeClr val="tx1"/>
                </a:solidFill>
                <a:latin typeface="+mn-lt"/>
                <a:ea typeface="ＭＳ Ｐゴシック"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buSzPct val="110000"/>
              <a:buFont typeface="Wingdings" panose="05000000000000000000" pitchFamily="2" charset="2"/>
              <a:buChar char="§"/>
              <a:defRPr/>
            </a:pPr>
            <a:r>
              <a:rPr lang="en-US" dirty="0">
                <a:ea typeface="ＭＳ Ｐゴシック" charset="0"/>
                <a:cs typeface="ＭＳ Ｐゴシック" charset="0"/>
              </a:rPr>
              <a:t>Direct relationship between working set of a process and its page-fault rate</a:t>
            </a:r>
          </a:p>
          <a:p>
            <a:pPr>
              <a:buSzPct val="110000"/>
              <a:buFont typeface="Wingdings" panose="05000000000000000000" pitchFamily="2" charset="2"/>
              <a:buChar char="§"/>
              <a:defRPr/>
            </a:pPr>
            <a:r>
              <a:rPr lang="en-US" dirty="0">
                <a:ea typeface="ＭＳ Ｐゴシック" charset="0"/>
                <a:cs typeface="ＭＳ Ｐゴシック" charset="0"/>
              </a:rPr>
              <a:t>Working set changes over time</a:t>
            </a:r>
          </a:p>
          <a:p>
            <a:pPr>
              <a:buSzPct val="110000"/>
              <a:buFont typeface="Wingdings" panose="05000000000000000000" pitchFamily="2" charset="2"/>
              <a:buChar char="§"/>
              <a:defRPr/>
            </a:pPr>
            <a:r>
              <a:rPr lang="en-US" dirty="0">
                <a:ea typeface="ＭＳ Ｐゴシック" charset="0"/>
                <a:cs typeface="ＭＳ Ｐゴシック" charset="0"/>
              </a:rPr>
              <a:t>Peaks and valleys over time</a:t>
            </a:r>
          </a:p>
          <a:p>
            <a:pPr marL="0" indent="0">
              <a:buNone/>
              <a:defRPr/>
            </a:pPr>
            <a:endParaRPr lang="en-US" dirty="0">
              <a:ea typeface="ＭＳ Ｐゴシック" charset="0"/>
              <a:cs typeface="ＭＳ Ｐゴシック" charset="0"/>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2F1A281-A3F7-478D-8F22-6700032BE4C1}"/>
              </a:ext>
            </a:extLst>
          </p:cNvPr>
          <p:cNvSpPr>
            <a:spLocks noGrp="1" noChangeArrowheads="1"/>
          </p:cNvSpPr>
          <p:nvPr>
            <p:ph type="title"/>
          </p:nvPr>
        </p:nvSpPr>
        <p:spPr>
          <a:xfrm>
            <a:off x="2487614" y="238161"/>
            <a:ext cx="7723187" cy="576262"/>
          </a:xfrm>
        </p:spPr>
        <p:txBody>
          <a:bodyPr/>
          <a:lstStyle/>
          <a:p>
            <a:pPr eaLnBrk="1" hangingPunct="1"/>
            <a:r>
              <a:rPr lang="en-US" altLang="en-US" dirty="0"/>
              <a:t>Allocating Kernel Memory</a:t>
            </a:r>
          </a:p>
        </p:txBody>
      </p:sp>
      <p:sp>
        <p:nvSpPr>
          <p:cNvPr id="66563" name="Rectangle 3">
            <a:extLst>
              <a:ext uri="{FF2B5EF4-FFF2-40B4-BE49-F238E27FC236}">
                <a16:creationId xmlns:a16="http://schemas.microsoft.com/office/drawing/2014/main" id="{02CE61BF-9E24-439E-BBC6-87B0D25B1D45}"/>
              </a:ext>
            </a:extLst>
          </p:cNvPr>
          <p:cNvSpPr>
            <a:spLocks noGrp="1" noChangeArrowheads="1"/>
          </p:cNvSpPr>
          <p:nvPr>
            <p:ph type="body" idx="1"/>
          </p:nvPr>
        </p:nvSpPr>
        <p:spPr>
          <a:xfrm>
            <a:off x="2438012" y="1093789"/>
            <a:ext cx="7677150" cy="4530725"/>
          </a:xfrm>
        </p:spPr>
        <p:txBody>
          <a:bodyPr/>
          <a:lstStyle/>
          <a:p>
            <a:r>
              <a:rPr lang="en-US" altLang="en-US" dirty="0"/>
              <a:t>Treated differently from user memory</a:t>
            </a:r>
          </a:p>
          <a:p>
            <a:r>
              <a:rPr lang="en-US" altLang="en-US" dirty="0"/>
              <a:t>Often allocated from a free-memory pool</a:t>
            </a:r>
          </a:p>
          <a:p>
            <a:pPr lvl="1"/>
            <a:r>
              <a:rPr lang="en-US" altLang="en-US" dirty="0"/>
              <a:t>Kernel requests memory for structures of varying sizes</a:t>
            </a:r>
          </a:p>
          <a:p>
            <a:pPr lvl="1"/>
            <a:r>
              <a:rPr lang="en-US" altLang="en-US" dirty="0"/>
              <a:t>Some kernel memory needs to be contiguous</a:t>
            </a:r>
          </a:p>
          <a:p>
            <a:pPr lvl="2"/>
            <a:r>
              <a:rPr lang="en-US" altLang="en-US" dirty="0"/>
              <a:t>i.e., for device I/O</a:t>
            </a:r>
          </a:p>
          <a:p>
            <a:pPr>
              <a:buFont typeface="Monotype Sorts" pitchFamily="-84" charset="2"/>
              <a:buNone/>
            </a:pPr>
            <a:endParaRPr lang="en-US" altLang="en-US" dirty="0"/>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BEDF62A2-64B7-43DA-94A9-5E4FB76916B1}"/>
              </a:ext>
            </a:extLst>
          </p:cNvPr>
          <p:cNvSpPr>
            <a:spLocks noGrp="1" noChangeArrowheads="1"/>
          </p:cNvSpPr>
          <p:nvPr>
            <p:ph type="title"/>
          </p:nvPr>
        </p:nvSpPr>
        <p:spPr>
          <a:xfrm>
            <a:off x="1775924" y="231423"/>
            <a:ext cx="8229600" cy="576262"/>
          </a:xfrm>
        </p:spPr>
        <p:txBody>
          <a:bodyPr/>
          <a:lstStyle/>
          <a:p>
            <a:pPr eaLnBrk="1" hangingPunct="1"/>
            <a:r>
              <a:rPr lang="en-US" altLang="en-US" dirty="0"/>
              <a:t>Buddy System</a:t>
            </a:r>
          </a:p>
        </p:txBody>
      </p:sp>
      <p:sp>
        <p:nvSpPr>
          <p:cNvPr id="67587" name="Rectangle 3">
            <a:extLst>
              <a:ext uri="{FF2B5EF4-FFF2-40B4-BE49-F238E27FC236}">
                <a16:creationId xmlns:a16="http://schemas.microsoft.com/office/drawing/2014/main" id="{E5CAAA64-09C4-4B7D-B67B-72A26393B136}"/>
              </a:ext>
            </a:extLst>
          </p:cNvPr>
          <p:cNvSpPr>
            <a:spLocks noGrp="1" noChangeArrowheads="1"/>
          </p:cNvSpPr>
          <p:nvPr>
            <p:ph type="body" idx="1"/>
          </p:nvPr>
        </p:nvSpPr>
        <p:spPr>
          <a:xfrm>
            <a:off x="2435354" y="1108305"/>
            <a:ext cx="7728794" cy="5243512"/>
          </a:xfrm>
        </p:spPr>
        <p:txBody>
          <a:bodyPr/>
          <a:lstStyle/>
          <a:p>
            <a:r>
              <a:rPr lang="en-US" altLang="en-US" dirty="0"/>
              <a:t>Allocates memory from fixed-size segment consisting of physically-contiguous pages</a:t>
            </a:r>
          </a:p>
          <a:p>
            <a:r>
              <a:rPr lang="en-US" altLang="en-US" dirty="0"/>
              <a:t>Memory allocated using </a:t>
            </a:r>
            <a:r>
              <a:rPr lang="en-US" altLang="en-US" b="1" dirty="0">
                <a:solidFill>
                  <a:srgbClr val="006699"/>
                </a:solidFill>
                <a:latin typeface="+mj-lt"/>
              </a:rPr>
              <a:t>power-of-2</a:t>
            </a:r>
            <a:r>
              <a:rPr lang="en-US" altLang="en-US" b="1" dirty="0">
                <a:solidFill>
                  <a:srgbClr val="3366FF"/>
                </a:solidFill>
              </a:rPr>
              <a:t> </a:t>
            </a:r>
            <a:r>
              <a:rPr lang="en-US" altLang="en-US" b="1" dirty="0">
                <a:solidFill>
                  <a:srgbClr val="006699"/>
                </a:solidFill>
                <a:latin typeface="+mj-lt"/>
              </a:rPr>
              <a:t>allocator</a:t>
            </a:r>
          </a:p>
          <a:p>
            <a:pPr lvl="1"/>
            <a:r>
              <a:rPr lang="en-US" altLang="en-US" dirty="0"/>
              <a:t>Satisfies requests in units sized as power of 2</a:t>
            </a:r>
          </a:p>
          <a:p>
            <a:pPr lvl="1"/>
            <a:r>
              <a:rPr lang="en-US" altLang="en-US" dirty="0"/>
              <a:t>Request rounded up to next highest power of 2</a:t>
            </a:r>
          </a:p>
          <a:p>
            <a:pPr lvl="1"/>
            <a:r>
              <a:rPr lang="en-US" altLang="en-US" dirty="0"/>
              <a:t>When smaller allocation needed than is available, current chunk split into two buddies of next-lower power of 2</a:t>
            </a:r>
          </a:p>
          <a:p>
            <a:pPr lvl="2"/>
            <a:r>
              <a:rPr lang="en-US" altLang="en-US" dirty="0"/>
              <a:t>Continue until appropriate sized chunk available</a:t>
            </a:r>
          </a:p>
          <a:p>
            <a:r>
              <a:rPr lang="en-US" altLang="en-US" dirty="0"/>
              <a:t>For example, assume 256KB chunk available, kernel requests 21KB</a:t>
            </a:r>
          </a:p>
          <a:p>
            <a:pPr lvl="1"/>
            <a:r>
              <a:rPr lang="en-US" altLang="en-US" dirty="0"/>
              <a:t>Split into A</a:t>
            </a:r>
            <a:r>
              <a:rPr lang="en-US" altLang="en-US" baseline="-25000" dirty="0"/>
              <a:t>L</a:t>
            </a:r>
            <a:r>
              <a:rPr lang="en-US" altLang="en-US" dirty="0"/>
              <a:t> </a:t>
            </a:r>
            <a:r>
              <a:rPr lang="en-US" altLang="en-US" baseline="-25000" dirty="0"/>
              <a:t>and</a:t>
            </a:r>
            <a:r>
              <a:rPr lang="en-US" altLang="en-US" dirty="0"/>
              <a:t> A</a:t>
            </a:r>
            <a:r>
              <a:rPr lang="en-US" altLang="en-US" baseline="-25000" dirty="0"/>
              <a:t>R</a:t>
            </a:r>
            <a:r>
              <a:rPr lang="en-US" altLang="en-US" dirty="0"/>
              <a:t> of 128KB each</a:t>
            </a:r>
          </a:p>
          <a:p>
            <a:pPr lvl="2"/>
            <a:r>
              <a:rPr lang="en-US" altLang="en-US" dirty="0"/>
              <a:t>One further divided into B</a:t>
            </a:r>
            <a:r>
              <a:rPr lang="en-US" altLang="en-US" baseline="-25000" dirty="0"/>
              <a:t>L</a:t>
            </a:r>
            <a:r>
              <a:rPr lang="en-US" altLang="en-US" dirty="0"/>
              <a:t> and B</a:t>
            </a:r>
            <a:r>
              <a:rPr lang="en-US" altLang="en-US" baseline="-25000" dirty="0"/>
              <a:t>R</a:t>
            </a:r>
            <a:r>
              <a:rPr lang="en-US" altLang="en-US" dirty="0"/>
              <a:t> of 64KB</a:t>
            </a:r>
          </a:p>
          <a:p>
            <a:pPr lvl="3"/>
            <a:r>
              <a:rPr lang="en-US" altLang="en-US" dirty="0"/>
              <a:t>One further into C</a:t>
            </a:r>
            <a:r>
              <a:rPr lang="en-US" altLang="en-US" baseline="-25000" dirty="0"/>
              <a:t>L</a:t>
            </a:r>
            <a:r>
              <a:rPr lang="en-US" altLang="en-US" dirty="0"/>
              <a:t> and C</a:t>
            </a:r>
            <a:r>
              <a:rPr lang="en-US" altLang="en-US" baseline="-25000" dirty="0"/>
              <a:t>R</a:t>
            </a:r>
            <a:r>
              <a:rPr lang="en-US" altLang="en-US" dirty="0"/>
              <a:t> of 32KB each – one used to satisfy request</a:t>
            </a:r>
          </a:p>
          <a:p>
            <a:r>
              <a:rPr lang="en-US" altLang="en-US" dirty="0"/>
              <a:t>Advantage – quickly </a:t>
            </a:r>
            <a:r>
              <a:rPr lang="en-US" altLang="en-US" b="1" dirty="0">
                <a:solidFill>
                  <a:srgbClr val="006699"/>
                </a:solidFill>
                <a:latin typeface="+mj-lt"/>
              </a:rPr>
              <a:t>coalesce</a:t>
            </a:r>
            <a:r>
              <a:rPr lang="en-US" altLang="en-US" dirty="0"/>
              <a:t> unused chunks into larger chunk</a:t>
            </a:r>
          </a:p>
          <a:p>
            <a:r>
              <a:rPr lang="en-US" altLang="en-US" dirty="0"/>
              <a:t>Disadvantage - fragmentation</a:t>
            </a: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D7F2BFD-A139-44E1-A8C4-15AD88D115BC}"/>
              </a:ext>
            </a:extLst>
          </p:cNvPr>
          <p:cNvSpPr>
            <a:spLocks noGrp="1" noChangeArrowheads="1"/>
          </p:cNvSpPr>
          <p:nvPr>
            <p:ph type="title"/>
          </p:nvPr>
        </p:nvSpPr>
        <p:spPr>
          <a:xfrm>
            <a:off x="2310329" y="248268"/>
            <a:ext cx="7723187" cy="576262"/>
          </a:xfrm>
        </p:spPr>
        <p:txBody>
          <a:bodyPr/>
          <a:lstStyle/>
          <a:p>
            <a:pPr eaLnBrk="1" hangingPunct="1"/>
            <a:r>
              <a:rPr lang="en-US" altLang="en-US" dirty="0"/>
              <a:t>Buddy System Allocator</a:t>
            </a:r>
          </a:p>
        </p:txBody>
      </p:sp>
      <p:pic>
        <p:nvPicPr>
          <p:cNvPr id="68611" name="Picture 1" descr="9_26.pdf">
            <a:extLst>
              <a:ext uri="{FF2B5EF4-FFF2-40B4-BE49-F238E27FC236}">
                <a16:creationId xmlns:a16="http://schemas.microsoft.com/office/drawing/2014/main" id="{869C8A9C-EF25-4003-820B-18102B316A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8013" y="1268413"/>
            <a:ext cx="40830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2484669"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2343151" y="1296989"/>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DA6288A-EB91-479B-96DE-A3D011B2474C}"/>
              </a:ext>
            </a:extLst>
          </p:cNvPr>
          <p:cNvSpPr>
            <a:spLocks noGrp="1" noChangeArrowheads="1"/>
          </p:cNvSpPr>
          <p:nvPr>
            <p:ph type="title"/>
          </p:nvPr>
        </p:nvSpPr>
        <p:spPr>
          <a:xfrm>
            <a:off x="2343828" y="244899"/>
            <a:ext cx="7605712" cy="576262"/>
          </a:xfrm>
        </p:spPr>
        <p:txBody>
          <a:bodyPr/>
          <a:lstStyle/>
          <a:p>
            <a:pPr eaLnBrk="1" hangingPunct="1"/>
            <a:r>
              <a:rPr lang="en-US" altLang="en-US"/>
              <a:t>Slab Allocator</a:t>
            </a:r>
          </a:p>
        </p:txBody>
      </p:sp>
      <p:sp>
        <p:nvSpPr>
          <p:cNvPr id="69635" name="Rectangle 3">
            <a:extLst>
              <a:ext uri="{FF2B5EF4-FFF2-40B4-BE49-F238E27FC236}">
                <a16:creationId xmlns:a16="http://schemas.microsoft.com/office/drawing/2014/main" id="{47A21D0E-511D-4C65-997E-BBF66953E2FA}"/>
              </a:ext>
            </a:extLst>
          </p:cNvPr>
          <p:cNvSpPr>
            <a:spLocks noGrp="1" noChangeArrowheads="1"/>
          </p:cNvSpPr>
          <p:nvPr>
            <p:ph type="body" idx="1"/>
          </p:nvPr>
        </p:nvSpPr>
        <p:spPr>
          <a:xfrm>
            <a:off x="2410408" y="1174398"/>
            <a:ext cx="7605712" cy="5046662"/>
          </a:xfrm>
        </p:spPr>
        <p:txBody>
          <a:bodyPr/>
          <a:lstStyle/>
          <a:p>
            <a:r>
              <a:rPr lang="en-US" altLang="en-US" dirty="0"/>
              <a:t>Alternate strategy</a:t>
            </a:r>
            <a:endParaRPr lang="en-US" altLang="en-US" sz="800" dirty="0"/>
          </a:p>
          <a:p>
            <a:r>
              <a:rPr lang="en-US" altLang="en-US" b="1" dirty="0">
                <a:solidFill>
                  <a:srgbClr val="006699"/>
                </a:solidFill>
                <a:latin typeface="+mj-lt"/>
              </a:rPr>
              <a:t>Slab</a:t>
            </a:r>
            <a:r>
              <a:rPr lang="en-US" altLang="en-US" dirty="0">
                <a:solidFill>
                  <a:srgbClr val="3366FF"/>
                </a:solidFill>
              </a:rPr>
              <a:t> </a:t>
            </a:r>
            <a:r>
              <a:rPr lang="en-US" altLang="en-US" dirty="0"/>
              <a:t>is one or more physically contiguous pages</a:t>
            </a:r>
            <a:endParaRPr lang="en-US" altLang="en-US" sz="800" dirty="0"/>
          </a:p>
          <a:p>
            <a:r>
              <a:rPr lang="en-US" altLang="en-US" b="1" dirty="0">
                <a:solidFill>
                  <a:srgbClr val="006699"/>
                </a:solidFill>
                <a:latin typeface="+mj-lt"/>
              </a:rPr>
              <a:t>Cache</a:t>
            </a:r>
            <a:r>
              <a:rPr lang="en-US" altLang="en-US" dirty="0">
                <a:solidFill>
                  <a:srgbClr val="3366FF"/>
                </a:solidFill>
              </a:rPr>
              <a:t> </a:t>
            </a:r>
            <a:r>
              <a:rPr lang="en-US" altLang="en-US" dirty="0"/>
              <a:t>consists of one or more slabs</a:t>
            </a:r>
            <a:endParaRPr lang="en-US" altLang="en-US" sz="800" dirty="0"/>
          </a:p>
          <a:p>
            <a:r>
              <a:rPr lang="en-US" altLang="en-US" dirty="0"/>
              <a:t>Single cache for each unique kernel data structure</a:t>
            </a:r>
          </a:p>
          <a:p>
            <a:pPr lvl="1"/>
            <a:r>
              <a:rPr lang="en-US" altLang="en-US" dirty="0"/>
              <a:t>Each cache filled with </a:t>
            </a:r>
            <a:r>
              <a:rPr lang="en-US" altLang="en-US" b="1" dirty="0">
                <a:solidFill>
                  <a:srgbClr val="006699"/>
                </a:solidFill>
                <a:latin typeface="+mj-lt"/>
              </a:rPr>
              <a:t>objects</a:t>
            </a:r>
            <a:r>
              <a:rPr lang="en-US" altLang="en-US" dirty="0">
                <a:solidFill>
                  <a:srgbClr val="3366FF"/>
                </a:solidFill>
              </a:rPr>
              <a:t> </a:t>
            </a:r>
            <a:r>
              <a:rPr lang="en-US" altLang="en-US" dirty="0"/>
              <a:t>– instantiations of the data structure</a:t>
            </a:r>
            <a:endParaRPr lang="en-US" altLang="en-US" sz="800" dirty="0"/>
          </a:p>
          <a:p>
            <a:r>
              <a:rPr lang="en-US" altLang="en-US" dirty="0"/>
              <a:t>When cache created, filled with objects marked as </a:t>
            </a:r>
            <a:r>
              <a:rPr lang="en-US" altLang="en-US" b="1" dirty="0">
                <a:latin typeface="Courier New" panose="02070309020205020404" pitchFamily="49" charset="0"/>
                <a:cs typeface="Courier New" panose="02070309020205020404" pitchFamily="49" charset="0"/>
              </a:rPr>
              <a:t>free</a:t>
            </a:r>
            <a:endParaRPr lang="en-US" altLang="en-US" sz="800" b="1" dirty="0"/>
          </a:p>
          <a:p>
            <a:r>
              <a:rPr lang="en-US" altLang="en-US" dirty="0"/>
              <a:t>When structures stored, objects marked as </a:t>
            </a:r>
            <a:r>
              <a:rPr lang="en-US" altLang="en-US" b="1" dirty="0">
                <a:latin typeface="Courier New" panose="02070309020205020404" pitchFamily="49" charset="0"/>
                <a:cs typeface="Courier New" panose="02070309020205020404" pitchFamily="49" charset="0"/>
              </a:rPr>
              <a:t>used</a:t>
            </a:r>
            <a:endParaRPr lang="en-US" altLang="en-US" sz="800" b="1" dirty="0"/>
          </a:p>
          <a:p>
            <a:r>
              <a:rPr lang="en-US" altLang="en-US" dirty="0"/>
              <a:t>If slab is full of used objects, next object allocated from empty slab</a:t>
            </a:r>
          </a:p>
          <a:p>
            <a:pPr lvl="1"/>
            <a:r>
              <a:rPr lang="en-US" altLang="en-US" dirty="0"/>
              <a:t>If no empty slabs, new slab allocated</a:t>
            </a:r>
            <a:endParaRPr lang="en-US" altLang="en-US" sz="800" dirty="0"/>
          </a:p>
          <a:p>
            <a:r>
              <a:rPr lang="en-US" altLang="en-US" dirty="0"/>
              <a:t>Benefits include no fragmentation, fast memory request satisfaction</a:t>
            </a:r>
          </a:p>
          <a:p>
            <a:pPr>
              <a:buFont typeface="Monotype Sorts" pitchFamily="-84" charset="2"/>
              <a:buNone/>
            </a:pPr>
            <a:endParaRPr lang="en-US" altLang="en-US" dirty="0"/>
          </a:p>
          <a:p>
            <a:endParaRPr lang="en-US" altLang="en-US" dirty="0"/>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4A40E11A-B2D5-4E29-BF39-6BA9D3D28464}"/>
              </a:ext>
            </a:extLst>
          </p:cNvPr>
          <p:cNvSpPr>
            <a:spLocks noGrp="1" noChangeArrowheads="1"/>
          </p:cNvSpPr>
          <p:nvPr>
            <p:ph type="title"/>
          </p:nvPr>
        </p:nvSpPr>
        <p:spPr>
          <a:xfrm>
            <a:off x="2322997" y="238161"/>
            <a:ext cx="7635875" cy="576262"/>
          </a:xfrm>
        </p:spPr>
        <p:txBody>
          <a:bodyPr/>
          <a:lstStyle/>
          <a:p>
            <a:pPr eaLnBrk="1" hangingPunct="1"/>
            <a:r>
              <a:rPr lang="en-US" altLang="en-US" dirty="0"/>
              <a:t>Slab Allocation</a:t>
            </a:r>
          </a:p>
        </p:txBody>
      </p:sp>
      <p:pic>
        <p:nvPicPr>
          <p:cNvPr id="70659" name="Picture 1" descr="9_27.pdf">
            <a:extLst>
              <a:ext uri="{FF2B5EF4-FFF2-40B4-BE49-F238E27FC236}">
                <a16:creationId xmlns:a16="http://schemas.microsoft.com/office/drawing/2014/main" id="{0BAC7363-1517-4813-8378-BDB9D65AAA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7901" y="1182688"/>
            <a:ext cx="5129213"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83762B59-BFC2-467F-AE33-A4E58A10E750}"/>
              </a:ext>
            </a:extLst>
          </p:cNvPr>
          <p:cNvSpPr>
            <a:spLocks noGrp="1" noChangeArrowheads="1"/>
          </p:cNvSpPr>
          <p:nvPr>
            <p:ph type="title"/>
          </p:nvPr>
        </p:nvSpPr>
        <p:spPr>
          <a:xfrm>
            <a:off x="2306506" y="235568"/>
            <a:ext cx="7605712" cy="576262"/>
          </a:xfrm>
        </p:spPr>
        <p:txBody>
          <a:bodyPr/>
          <a:lstStyle/>
          <a:p>
            <a:pPr eaLnBrk="1" hangingPunct="1"/>
            <a:r>
              <a:rPr lang="en-US" altLang="en-US" dirty="0"/>
              <a:t>Slab Allocator in Linux</a:t>
            </a:r>
          </a:p>
        </p:txBody>
      </p:sp>
      <p:sp>
        <p:nvSpPr>
          <p:cNvPr id="71683" name="Rectangle 3">
            <a:extLst>
              <a:ext uri="{FF2B5EF4-FFF2-40B4-BE49-F238E27FC236}">
                <a16:creationId xmlns:a16="http://schemas.microsoft.com/office/drawing/2014/main" id="{22327191-B344-4706-B7BA-4B24E2E936CE}"/>
              </a:ext>
            </a:extLst>
          </p:cNvPr>
          <p:cNvSpPr>
            <a:spLocks noGrp="1" noChangeArrowheads="1"/>
          </p:cNvSpPr>
          <p:nvPr>
            <p:ph type="body" idx="1"/>
          </p:nvPr>
        </p:nvSpPr>
        <p:spPr>
          <a:xfrm>
            <a:off x="2410408" y="1167855"/>
            <a:ext cx="7501810" cy="5214937"/>
          </a:xfrm>
        </p:spPr>
        <p:txBody>
          <a:bodyPr/>
          <a:lstStyle/>
          <a:p>
            <a:r>
              <a:rPr lang="en-US" altLang="en-US" dirty="0"/>
              <a:t>For example process descriptor is of type </a:t>
            </a:r>
            <a:r>
              <a:rPr lang="en-US" altLang="en-US" dirty="0">
                <a:latin typeface="Courier New" panose="02070309020205020404" pitchFamily="49" charset="0"/>
                <a:cs typeface="Courier New" panose="02070309020205020404" pitchFamily="49" charset="0"/>
              </a:rPr>
              <a:t>struct </a:t>
            </a:r>
            <a:r>
              <a:rPr lang="en-US" altLang="en-US" dirty="0" err="1">
                <a:latin typeface="Courier New" panose="02070309020205020404" pitchFamily="49" charset="0"/>
                <a:cs typeface="Courier New" panose="02070309020205020404" pitchFamily="49" charset="0"/>
              </a:rPr>
              <a:t>task_struct</a:t>
            </a:r>
            <a:endParaRPr lang="en-US" altLang="en-US" dirty="0"/>
          </a:p>
          <a:p>
            <a:r>
              <a:rPr lang="en-US" altLang="en-US" dirty="0" err="1"/>
              <a:t>Approx</a:t>
            </a:r>
            <a:r>
              <a:rPr lang="en-US" altLang="en-US" dirty="0"/>
              <a:t> 1.7KB of memory</a:t>
            </a:r>
          </a:p>
          <a:p>
            <a:r>
              <a:rPr lang="en-US" altLang="en-US" dirty="0"/>
              <a:t>New task -&gt; allocate new struct from cache</a:t>
            </a:r>
          </a:p>
          <a:p>
            <a:pPr lvl="1"/>
            <a:r>
              <a:rPr lang="en-US" altLang="en-US" dirty="0"/>
              <a:t>Will use existing free </a:t>
            </a:r>
            <a:r>
              <a:rPr lang="en-US" altLang="en-US" dirty="0">
                <a:latin typeface="Courier New" panose="02070309020205020404" pitchFamily="49" charset="0"/>
                <a:cs typeface="Courier New" panose="02070309020205020404" pitchFamily="49" charset="0"/>
              </a:rPr>
              <a:t>struct </a:t>
            </a:r>
            <a:r>
              <a:rPr lang="en-US" altLang="en-US" dirty="0" err="1">
                <a:latin typeface="Courier New" panose="02070309020205020404" pitchFamily="49" charset="0"/>
                <a:cs typeface="Courier New" panose="02070309020205020404" pitchFamily="49" charset="0"/>
              </a:rPr>
              <a:t>task_struct</a:t>
            </a:r>
            <a:endParaRPr lang="en-US" altLang="en-US" dirty="0"/>
          </a:p>
          <a:p>
            <a:r>
              <a:rPr lang="en-US" altLang="en-US" dirty="0"/>
              <a:t>Slab can be in three possible states</a:t>
            </a:r>
          </a:p>
          <a:p>
            <a:pPr lvl="1">
              <a:buFont typeface="Arial" panose="020B0604020202020204" pitchFamily="34" charset="0"/>
              <a:buAutoNum type="arabicPeriod"/>
            </a:pPr>
            <a:r>
              <a:rPr lang="en-US" altLang="en-US" dirty="0"/>
              <a:t>Full – all used</a:t>
            </a:r>
          </a:p>
          <a:p>
            <a:pPr lvl="1">
              <a:buFont typeface="Arial" panose="020B0604020202020204" pitchFamily="34" charset="0"/>
              <a:buAutoNum type="arabicPeriod"/>
            </a:pPr>
            <a:r>
              <a:rPr lang="en-US" altLang="en-US" dirty="0"/>
              <a:t>Empty – all free</a:t>
            </a:r>
          </a:p>
          <a:p>
            <a:pPr lvl="1">
              <a:buFont typeface="Arial" panose="020B0604020202020204" pitchFamily="34" charset="0"/>
              <a:buAutoNum type="arabicPeriod"/>
            </a:pPr>
            <a:r>
              <a:rPr lang="en-US" altLang="en-US" dirty="0"/>
              <a:t>Partial – mix of free and used</a:t>
            </a:r>
          </a:p>
          <a:p>
            <a:r>
              <a:rPr lang="en-US" altLang="en-US" dirty="0"/>
              <a:t>Upon request, slab allocator</a:t>
            </a:r>
          </a:p>
          <a:p>
            <a:pPr lvl="1">
              <a:buFont typeface="Arial" panose="020B0604020202020204" pitchFamily="34" charset="0"/>
              <a:buAutoNum type="arabicPeriod"/>
            </a:pPr>
            <a:r>
              <a:rPr lang="en-US" altLang="en-US" dirty="0"/>
              <a:t>Uses free struct in partial slab</a:t>
            </a:r>
          </a:p>
          <a:p>
            <a:pPr lvl="1">
              <a:buFont typeface="Arial" panose="020B0604020202020204" pitchFamily="34" charset="0"/>
              <a:buAutoNum type="arabicPeriod"/>
            </a:pPr>
            <a:r>
              <a:rPr lang="en-US" altLang="en-US" dirty="0"/>
              <a:t>If none, takes one from empty slab</a:t>
            </a:r>
          </a:p>
          <a:p>
            <a:pPr lvl="1">
              <a:buFont typeface="Arial" panose="020B0604020202020204" pitchFamily="34" charset="0"/>
              <a:buAutoNum type="arabicPeriod"/>
            </a:pPr>
            <a:r>
              <a:rPr lang="en-US" altLang="en-US" dirty="0"/>
              <a:t>If no empty slab, create new empty</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750BB86-BC72-482A-B3BB-E6EF83BAB24A}"/>
              </a:ext>
            </a:extLst>
          </p:cNvPr>
          <p:cNvSpPr>
            <a:spLocks noGrp="1" noChangeArrowheads="1"/>
          </p:cNvSpPr>
          <p:nvPr>
            <p:ph type="title"/>
          </p:nvPr>
        </p:nvSpPr>
        <p:spPr>
          <a:xfrm>
            <a:off x="2409142" y="244899"/>
            <a:ext cx="7605712" cy="576262"/>
          </a:xfrm>
        </p:spPr>
        <p:txBody>
          <a:bodyPr/>
          <a:lstStyle/>
          <a:p>
            <a:pPr eaLnBrk="1" hangingPunct="1"/>
            <a:r>
              <a:rPr lang="en-US" altLang="en-US" dirty="0"/>
              <a:t>Slab Allocator in Linux (Cont.)</a:t>
            </a:r>
          </a:p>
        </p:txBody>
      </p:sp>
      <p:sp>
        <p:nvSpPr>
          <p:cNvPr id="72707" name="Rectangle 3">
            <a:extLst>
              <a:ext uri="{FF2B5EF4-FFF2-40B4-BE49-F238E27FC236}">
                <a16:creationId xmlns:a16="http://schemas.microsoft.com/office/drawing/2014/main" id="{AEE52FFE-7E13-4422-8E6C-50D405110C0C}"/>
              </a:ext>
            </a:extLst>
          </p:cNvPr>
          <p:cNvSpPr>
            <a:spLocks noGrp="1" noChangeArrowheads="1"/>
          </p:cNvSpPr>
          <p:nvPr>
            <p:ph type="body" idx="1"/>
          </p:nvPr>
        </p:nvSpPr>
        <p:spPr>
          <a:xfrm>
            <a:off x="2409142" y="1103314"/>
            <a:ext cx="7605712" cy="5214937"/>
          </a:xfrm>
        </p:spPr>
        <p:txBody>
          <a:bodyPr/>
          <a:lstStyle/>
          <a:p>
            <a:r>
              <a:rPr lang="en-US" altLang="en-US" dirty="0"/>
              <a:t>Slab started in Solaris, now wide-spread for both kernel mode and user memory in various OSes</a:t>
            </a:r>
          </a:p>
          <a:p>
            <a:r>
              <a:rPr lang="en-US" altLang="en-US" dirty="0"/>
              <a:t>Linux  2.2 had SLAB, now has both SLOB and SLUB allocators</a:t>
            </a:r>
          </a:p>
          <a:p>
            <a:pPr lvl="1"/>
            <a:r>
              <a:rPr lang="en-US" altLang="en-US" dirty="0"/>
              <a:t>SLOB for systems with limited memory</a:t>
            </a:r>
          </a:p>
          <a:p>
            <a:pPr lvl="2"/>
            <a:r>
              <a:rPr lang="en-US" altLang="en-US" dirty="0"/>
              <a:t>Simple List of Blocks – maintains 3 list objects for small, medium, large objects</a:t>
            </a:r>
          </a:p>
          <a:p>
            <a:pPr lvl="1"/>
            <a:r>
              <a:rPr lang="en-US" altLang="en-US" dirty="0"/>
              <a:t>SLUB is performance-optimized SLAB removes per-CPU queues, metadata stored in page structure</a:t>
            </a: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B76758C-1E6C-4B95-A8AA-7E0A28DAC07F}"/>
              </a:ext>
            </a:extLst>
          </p:cNvPr>
          <p:cNvSpPr>
            <a:spLocks noGrp="1" noChangeArrowheads="1"/>
          </p:cNvSpPr>
          <p:nvPr>
            <p:ph type="title"/>
          </p:nvPr>
        </p:nvSpPr>
        <p:spPr>
          <a:xfrm>
            <a:off x="2292867" y="244899"/>
            <a:ext cx="7791450" cy="576262"/>
          </a:xfrm>
        </p:spPr>
        <p:txBody>
          <a:bodyPr/>
          <a:lstStyle/>
          <a:p>
            <a:pPr eaLnBrk="1" hangingPunct="1"/>
            <a:r>
              <a:rPr lang="en-US" altLang="en-US" dirty="0"/>
              <a:t>Other Considerations</a:t>
            </a:r>
          </a:p>
        </p:txBody>
      </p:sp>
      <p:sp>
        <p:nvSpPr>
          <p:cNvPr id="78851" name="Rectangle 3">
            <a:extLst>
              <a:ext uri="{FF2B5EF4-FFF2-40B4-BE49-F238E27FC236}">
                <a16:creationId xmlns:a16="http://schemas.microsoft.com/office/drawing/2014/main" id="{48081149-F761-4B98-AC52-65D65BDA9539}"/>
              </a:ext>
            </a:extLst>
          </p:cNvPr>
          <p:cNvSpPr>
            <a:spLocks noGrp="1" noChangeArrowheads="1"/>
          </p:cNvSpPr>
          <p:nvPr>
            <p:ph type="body" idx="1"/>
          </p:nvPr>
        </p:nvSpPr>
        <p:spPr>
          <a:xfrm>
            <a:off x="2398571" y="1170217"/>
            <a:ext cx="7027251" cy="4908550"/>
          </a:xfrm>
          <a:ln>
            <a:miter lim="800000"/>
            <a:headEnd/>
            <a:tailEnd/>
          </a:ln>
        </p:spPr>
        <p:txBody>
          <a:bodyPr/>
          <a:lstStyle/>
          <a:p>
            <a:pPr>
              <a:defRPr/>
            </a:pPr>
            <a:r>
              <a:rPr lang="en-US" altLang="en-US" dirty="0"/>
              <a:t>Prepaging </a:t>
            </a:r>
          </a:p>
          <a:p>
            <a:pPr>
              <a:defRPr/>
            </a:pPr>
            <a:r>
              <a:rPr lang="en-US" altLang="en-US" dirty="0"/>
              <a:t>Page size</a:t>
            </a:r>
          </a:p>
          <a:p>
            <a:pPr>
              <a:defRPr/>
            </a:pPr>
            <a:r>
              <a:rPr lang="en-US" altLang="en-US" dirty="0"/>
              <a:t>TLB reach</a:t>
            </a:r>
          </a:p>
          <a:p>
            <a:pPr>
              <a:defRPr/>
            </a:pPr>
            <a:r>
              <a:rPr lang="en-US" altLang="en-US" dirty="0"/>
              <a:t>Inverted page table</a:t>
            </a:r>
          </a:p>
          <a:p>
            <a:pPr>
              <a:defRPr/>
            </a:pPr>
            <a:r>
              <a:rPr lang="en-US" altLang="en-US" dirty="0"/>
              <a:t>Program structure</a:t>
            </a:r>
          </a:p>
          <a:p>
            <a:pPr>
              <a:defRPr/>
            </a:pPr>
            <a:r>
              <a:rPr lang="en-US" altLang="en-US" dirty="0"/>
              <a:t>I/O interlock and page locking</a:t>
            </a:r>
          </a:p>
          <a:p>
            <a:pPr>
              <a:buFont typeface="Monotype Sorts" pitchFamily="-84" charset="2"/>
              <a:buNone/>
              <a:defRPr/>
            </a:pPr>
            <a:endParaRPr lang="en-US" altLang="en-US" dirty="0"/>
          </a:p>
          <a:p>
            <a:pPr>
              <a:defRPr/>
            </a:pPr>
            <a:endParaRPr lang="en-US" altLang="en-US" dirty="0"/>
          </a:p>
          <a:p>
            <a:pPr lvl="8">
              <a:buFontTx/>
              <a:buNone/>
              <a:defRPr/>
            </a:pPr>
            <a:endParaRPr lang="en-US" altLang="en-US" dirty="0"/>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CDB9EE0-6EEF-4CAE-AF4B-D8E6BB27BC85}"/>
              </a:ext>
            </a:extLst>
          </p:cNvPr>
          <p:cNvSpPr>
            <a:spLocks noGrp="1" noChangeArrowheads="1"/>
          </p:cNvSpPr>
          <p:nvPr>
            <p:ph type="title"/>
          </p:nvPr>
        </p:nvSpPr>
        <p:spPr>
          <a:xfrm>
            <a:off x="2087595" y="235568"/>
            <a:ext cx="7791450" cy="576262"/>
          </a:xfrm>
        </p:spPr>
        <p:txBody>
          <a:bodyPr/>
          <a:lstStyle/>
          <a:p>
            <a:pPr eaLnBrk="1" hangingPunct="1"/>
            <a:r>
              <a:rPr lang="en-US" altLang="en-US" dirty="0" err="1"/>
              <a:t>Prepaging</a:t>
            </a:r>
            <a:endParaRPr lang="en-US" altLang="en-US" dirty="0"/>
          </a:p>
        </p:txBody>
      </p:sp>
      <p:sp>
        <p:nvSpPr>
          <p:cNvPr id="74755" name="Rectangle 3">
            <a:extLst>
              <a:ext uri="{FF2B5EF4-FFF2-40B4-BE49-F238E27FC236}">
                <a16:creationId xmlns:a16="http://schemas.microsoft.com/office/drawing/2014/main" id="{AABE17C3-5680-4983-895A-8012E260D65D}"/>
              </a:ext>
            </a:extLst>
          </p:cNvPr>
          <p:cNvSpPr>
            <a:spLocks noGrp="1" noChangeArrowheads="1"/>
          </p:cNvSpPr>
          <p:nvPr>
            <p:ph type="body" idx="1"/>
          </p:nvPr>
        </p:nvSpPr>
        <p:spPr>
          <a:xfrm>
            <a:off x="2401081" y="1170217"/>
            <a:ext cx="7697752" cy="4908550"/>
          </a:xfrm>
        </p:spPr>
        <p:txBody>
          <a:bodyPr/>
          <a:lstStyle/>
          <a:p>
            <a:r>
              <a:rPr lang="en-US" altLang="en-US" dirty="0"/>
              <a:t>To reduce the large number of page faults that occurs at process startup</a:t>
            </a:r>
          </a:p>
          <a:p>
            <a:r>
              <a:rPr lang="en-US" altLang="en-US" dirty="0" err="1"/>
              <a:t>Prepage</a:t>
            </a:r>
            <a:r>
              <a:rPr lang="en-US" altLang="en-US" dirty="0"/>
              <a:t> all or some of the pages a process will need, before they are referenced</a:t>
            </a:r>
          </a:p>
          <a:p>
            <a:r>
              <a:rPr lang="en-US" altLang="en-US" dirty="0"/>
              <a:t>But if </a:t>
            </a:r>
            <a:r>
              <a:rPr lang="en-US" altLang="en-US" dirty="0" err="1"/>
              <a:t>prepaged</a:t>
            </a:r>
            <a:r>
              <a:rPr lang="en-US" altLang="en-US" dirty="0"/>
              <a:t> pages are unused, I/O and memory was wasted</a:t>
            </a:r>
          </a:p>
          <a:p>
            <a:r>
              <a:rPr lang="en-US" altLang="en-US" dirty="0"/>
              <a:t>Assume </a:t>
            </a:r>
            <a:r>
              <a:rPr lang="en-US" altLang="en-US" i="1" dirty="0"/>
              <a:t>s</a:t>
            </a:r>
            <a:r>
              <a:rPr lang="en-US" altLang="en-US" dirty="0"/>
              <a:t> pages are </a:t>
            </a:r>
            <a:r>
              <a:rPr lang="en-US" altLang="en-US" dirty="0" err="1"/>
              <a:t>prepaged</a:t>
            </a:r>
            <a:r>
              <a:rPr lang="en-US" altLang="en-US" dirty="0"/>
              <a:t> and </a:t>
            </a:r>
            <a:r>
              <a:rPr lang="el-GR" altLang="en-US" i="1" dirty="0"/>
              <a:t>α</a:t>
            </a:r>
            <a:r>
              <a:rPr lang="en-US" altLang="en-US" i="1" dirty="0"/>
              <a:t> </a:t>
            </a:r>
            <a:r>
              <a:rPr lang="en-US" altLang="en-US" dirty="0"/>
              <a:t>of the pages is used</a:t>
            </a:r>
          </a:p>
          <a:p>
            <a:pPr lvl="1"/>
            <a:r>
              <a:rPr lang="en-US" altLang="en-US" dirty="0"/>
              <a:t>Is cost of </a:t>
            </a:r>
            <a:r>
              <a:rPr lang="en-US" altLang="en-US" b="1" i="1" dirty="0"/>
              <a:t>s * </a:t>
            </a:r>
            <a:r>
              <a:rPr lang="el-GR" altLang="en-US" b="1" i="1" dirty="0"/>
              <a:t>α</a:t>
            </a:r>
            <a:r>
              <a:rPr lang="en-US" altLang="en-US" b="1" i="1" dirty="0"/>
              <a:t>  </a:t>
            </a:r>
            <a:r>
              <a:rPr lang="en-US" altLang="en-US" dirty="0"/>
              <a:t>save pages faults &gt; or &lt; than the cost of </a:t>
            </a:r>
            <a:r>
              <a:rPr lang="en-US" altLang="en-US" dirty="0" err="1"/>
              <a:t>prepaging</a:t>
            </a:r>
            <a:r>
              <a:rPr lang="en-US" altLang="en-US" i="1" dirty="0"/>
              <a:t> </a:t>
            </a:r>
            <a:br>
              <a:rPr lang="en-US" altLang="en-US" i="1" dirty="0"/>
            </a:br>
            <a:r>
              <a:rPr lang="en-US" altLang="en-US" b="1" i="1" dirty="0"/>
              <a:t>s * (1- </a:t>
            </a:r>
            <a:r>
              <a:rPr lang="el-GR" altLang="en-US" b="1" i="1" dirty="0"/>
              <a:t>α</a:t>
            </a:r>
            <a:r>
              <a:rPr lang="en-US" altLang="en-US" b="1" i="1" dirty="0"/>
              <a:t>) </a:t>
            </a:r>
            <a:r>
              <a:rPr lang="en-US" altLang="en-US" dirty="0"/>
              <a:t>unnecessary pages</a:t>
            </a:r>
            <a:r>
              <a:rPr lang="en-US" altLang="en-US" i="1" dirty="0"/>
              <a:t>?  </a:t>
            </a:r>
          </a:p>
          <a:p>
            <a:pPr lvl="1"/>
            <a:r>
              <a:rPr lang="el-GR" altLang="en-US" b="1" i="1" dirty="0"/>
              <a:t>α</a:t>
            </a:r>
            <a:r>
              <a:rPr lang="en-US" altLang="en-US" i="1" dirty="0"/>
              <a:t> </a:t>
            </a:r>
            <a:r>
              <a:rPr lang="en-US" altLang="en-US" dirty="0"/>
              <a:t>near zero </a:t>
            </a:r>
            <a:r>
              <a:rPr lang="en-US" altLang="en-US" dirty="0">
                <a:sym typeface="Symbol" panose="05050102010706020507" pitchFamily="18" charset="2"/>
              </a:rPr>
              <a:t> </a:t>
            </a:r>
            <a:r>
              <a:rPr lang="en-US" altLang="en-US" dirty="0" err="1">
                <a:sym typeface="Symbol" panose="05050102010706020507" pitchFamily="18" charset="2"/>
              </a:rPr>
              <a:t>prepaging</a:t>
            </a:r>
            <a:r>
              <a:rPr lang="en-US" altLang="en-US" dirty="0">
                <a:sym typeface="Symbol" panose="05050102010706020507" pitchFamily="18" charset="2"/>
              </a:rPr>
              <a:t> loses</a:t>
            </a:r>
            <a:r>
              <a:rPr lang="en-US" altLang="en-US" dirty="0"/>
              <a:t> </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AB72313-E0CB-45E4-B313-0796730820F8}"/>
              </a:ext>
            </a:extLst>
          </p:cNvPr>
          <p:cNvSpPr>
            <a:spLocks noGrp="1" noChangeArrowheads="1"/>
          </p:cNvSpPr>
          <p:nvPr>
            <p:ph type="title"/>
          </p:nvPr>
        </p:nvSpPr>
        <p:spPr>
          <a:xfrm>
            <a:off x="2266531" y="228830"/>
            <a:ext cx="7431087" cy="576262"/>
          </a:xfrm>
        </p:spPr>
        <p:txBody>
          <a:bodyPr/>
          <a:lstStyle/>
          <a:p>
            <a:pPr eaLnBrk="1" hangingPunct="1"/>
            <a:r>
              <a:rPr lang="en-US" altLang="en-US" dirty="0"/>
              <a:t>Page Size</a:t>
            </a:r>
          </a:p>
        </p:txBody>
      </p:sp>
      <p:sp>
        <p:nvSpPr>
          <p:cNvPr id="75779" name="Rectangle 3">
            <a:extLst>
              <a:ext uri="{FF2B5EF4-FFF2-40B4-BE49-F238E27FC236}">
                <a16:creationId xmlns:a16="http://schemas.microsoft.com/office/drawing/2014/main" id="{6DC9D45D-D520-4D10-ABA7-FAA4AD8B0FFC}"/>
              </a:ext>
            </a:extLst>
          </p:cNvPr>
          <p:cNvSpPr>
            <a:spLocks noGrp="1" noChangeArrowheads="1"/>
          </p:cNvSpPr>
          <p:nvPr>
            <p:ph type="body" idx="1"/>
          </p:nvPr>
        </p:nvSpPr>
        <p:spPr>
          <a:xfrm>
            <a:off x="2388764" y="1153955"/>
            <a:ext cx="7654085" cy="4759325"/>
          </a:xfrm>
        </p:spPr>
        <p:txBody>
          <a:bodyPr/>
          <a:lstStyle/>
          <a:p>
            <a:r>
              <a:rPr lang="en-US" altLang="en-US" dirty="0"/>
              <a:t>Sometimes OS designers have a choice</a:t>
            </a:r>
          </a:p>
          <a:p>
            <a:pPr lvl="1"/>
            <a:r>
              <a:rPr lang="en-US" altLang="en-US" dirty="0"/>
              <a:t>Especially if running on custom-built CPU</a:t>
            </a:r>
          </a:p>
          <a:p>
            <a:r>
              <a:rPr lang="en-US" altLang="en-US" dirty="0"/>
              <a:t>Page size selection must take into consideration:</a:t>
            </a:r>
          </a:p>
          <a:p>
            <a:pPr lvl="1"/>
            <a:r>
              <a:rPr lang="en-US" altLang="en-US" dirty="0"/>
              <a:t>Fragmentation</a:t>
            </a:r>
          </a:p>
          <a:p>
            <a:pPr lvl="1"/>
            <a:r>
              <a:rPr lang="en-US" altLang="en-US" dirty="0"/>
              <a:t>Page table size </a:t>
            </a:r>
          </a:p>
          <a:p>
            <a:pPr lvl="1"/>
            <a:r>
              <a:rPr lang="en-US" altLang="en-US" b="1" dirty="0">
                <a:solidFill>
                  <a:srgbClr val="006699"/>
                </a:solidFill>
                <a:latin typeface="+mj-lt"/>
              </a:rPr>
              <a:t>Resolution</a:t>
            </a:r>
          </a:p>
          <a:p>
            <a:pPr lvl="1"/>
            <a:r>
              <a:rPr lang="en-US" altLang="en-US" dirty="0"/>
              <a:t>I/O overhead</a:t>
            </a:r>
          </a:p>
          <a:p>
            <a:pPr lvl="1"/>
            <a:r>
              <a:rPr lang="en-US" altLang="en-US" dirty="0"/>
              <a:t>Number of page faults</a:t>
            </a:r>
          </a:p>
          <a:p>
            <a:pPr lvl="1"/>
            <a:r>
              <a:rPr lang="en-US" altLang="en-US" dirty="0"/>
              <a:t>Locality</a:t>
            </a:r>
          </a:p>
          <a:p>
            <a:pPr lvl="1"/>
            <a:r>
              <a:rPr lang="en-US" altLang="en-US" dirty="0"/>
              <a:t>TLB size and effectiveness</a:t>
            </a:r>
          </a:p>
          <a:p>
            <a:r>
              <a:rPr lang="en-US" altLang="en-US" dirty="0"/>
              <a:t>Always power of 2, usually in the range 2</a:t>
            </a:r>
            <a:r>
              <a:rPr lang="en-US" altLang="en-US" baseline="30000" dirty="0"/>
              <a:t>12</a:t>
            </a:r>
            <a:r>
              <a:rPr lang="en-US" altLang="en-US" dirty="0"/>
              <a:t> (4,096 bytes) to 2</a:t>
            </a:r>
            <a:r>
              <a:rPr lang="en-US" altLang="en-US" baseline="30000" dirty="0"/>
              <a:t>22</a:t>
            </a:r>
            <a:r>
              <a:rPr lang="en-US" altLang="en-US" dirty="0"/>
              <a:t> (4,194,304 bytes)</a:t>
            </a:r>
          </a:p>
          <a:p>
            <a:r>
              <a:rPr lang="en-US" altLang="en-US" dirty="0"/>
              <a:t>On average, growing over time</a:t>
            </a: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FEBEE20-4A5C-413A-B000-3484CAD42712}"/>
              </a:ext>
            </a:extLst>
          </p:cNvPr>
          <p:cNvSpPr>
            <a:spLocks noGrp="1" noChangeArrowheads="1"/>
          </p:cNvSpPr>
          <p:nvPr>
            <p:ph type="title"/>
          </p:nvPr>
        </p:nvSpPr>
        <p:spPr>
          <a:xfrm>
            <a:off x="1990532" y="232199"/>
            <a:ext cx="7921691" cy="576262"/>
          </a:xfrm>
        </p:spPr>
        <p:txBody>
          <a:bodyPr/>
          <a:lstStyle/>
          <a:p>
            <a:pPr eaLnBrk="1" hangingPunct="1"/>
            <a:r>
              <a:rPr lang="en-US" altLang="en-US" dirty="0"/>
              <a:t>TLB Reach </a:t>
            </a:r>
          </a:p>
        </p:txBody>
      </p:sp>
      <p:sp>
        <p:nvSpPr>
          <p:cNvPr id="76803" name="Rectangle 3">
            <a:extLst>
              <a:ext uri="{FF2B5EF4-FFF2-40B4-BE49-F238E27FC236}">
                <a16:creationId xmlns:a16="http://schemas.microsoft.com/office/drawing/2014/main" id="{EA8B1F0E-2841-4D45-8806-4D0968518C1C}"/>
              </a:ext>
            </a:extLst>
          </p:cNvPr>
          <p:cNvSpPr>
            <a:spLocks noGrp="1" noChangeArrowheads="1"/>
          </p:cNvSpPr>
          <p:nvPr>
            <p:ph type="body" idx="1"/>
          </p:nvPr>
        </p:nvSpPr>
        <p:spPr>
          <a:xfrm>
            <a:off x="2419737" y="1165226"/>
            <a:ext cx="7694612" cy="4418013"/>
          </a:xfrm>
        </p:spPr>
        <p:txBody>
          <a:bodyPr/>
          <a:lstStyle/>
          <a:p>
            <a:r>
              <a:rPr lang="en-US" altLang="en-US" dirty="0"/>
              <a:t>TLB Reach - The amount of memory accessible from the TLB</a:t>
            </a:r>
            <a:endParaRPr lang="en-US" altLang="en-US" sz="800" dirty="0"/>
          </a:p>
          <a:p>
            <a:r>
              <a:rPr lang="en-US" altLang="en-US" dirty="0"/>
              <a:t>TLB Reach = (TLB Size) X (Page Size)</a:t>
            </a:r>
            <a:endParaRPr lang="en-US" altLang="en-US" sz="800" dirty="0"/>
          </a:p>
          <a:p>
            <a:r>
              <a:rPr lang="en-US" altLang="en-US" dirty="0"/>
              <a:t>Ideally, the working set of each process is stored in the TLB</a:t>
            </a:r>
          </a:p>
          <a:p>
            <a:pPr lvl="1"/>
            <a:r>
              <a:rPr lang="en-US" altLang="en-US" dirty="0"/>
              <a:t>Otherwise there is a high degree of page faults</a:t>
            </a:r>
            <a:endParaRPr lang="en-US" altLang="en-US" sz="800" dirty="0"/>
          </a:p>
          <a:p>
            <a:r>
              <a:rPr lang="en-US" altLang="en-US" dirty="0"/>
              <a:t>Increase the Page Size</a:t>
            </a:r>
          </a:p>
          <a:p>
            <a:pPr lvl="1"/>
            <a:r>
              <a:rPr lang="en-US" altLang="en-US" dirty="0"/>
              <a:t>This may lead to an increase in fragmentation as not all applications require a large page size</a:t>
            </a:r>
            <a:endParaRPr lang="en-US" altLang="en-US" sz="800" dirty="0"/>
          </a:p>
          <a:p>
            <a:r>
              <a:rPr lang="en-US" altLang="en-US" dirty="0"/>
              <a:t>Provide Multiple Page Sizes</a:t>
            </a:r>
          </a:p>
          <a:p>
            <a:pPr lvl="1"/>
            <a:r>
              <a:rPr lang="en-US" altLang="en-US" dirty="0"/>
              <a:t>This allows applications that require larger page sizes the opportunity to use them without an increase in fragmentation</a:t>
            </a:r>
          </a:p>
          <a:p>
            <a:endParaRPr lang="en-US" altLang="en-US" dirty="0"/>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15C91CD0-BB6D-4937-B73B-85F51EAE226D}"/>
              </a:ext>
            </a:extLst>
          </p:cNvPr>
          <p:cNvSpPr>
            <a:spLocks noGrp="1" noChangeArrowheads="1"/>
          </p:cNvSpPr>
          <p:nvPr>
            <p:ph type="title"/>
          </p:nvPr>
        </p:nvSpPr>
        <p:spPr>
          <a:xfrm>
            <a:off x="2381928" y="238161"/>
            <a:ext cx="7605712" cy="576262"/>
          </a:xfrm>
        </p:spPr>
        <p:txBody>
          <a:bodyPr/>
          <a:lstStyle/>
          <a:p>
            <a:pPr eaLnBrk="1" hangingPunct="1"/>
            <a:r>
              <a:rPr lang="en-US" altLang="en-US" dirty="0"/>
              <a:t>Program Structure</a:t>
            </a:r>
          </a:p>
        </p:txBody>
      </p:sp>
      <p:sp>
        <p:nvSpPr>
          <p:cNvPr id="77827" name="Rectangle 3">
            <a:extLst>
              <a:ext uri="{FF2B5EF4-FFF2-40B4-BE49-F238E27FC236}">
                <a16:creationId xmlns:a16="http://schemas.microsoft.com/office/drawing/2014/main" id="{29508830-6713-4F82-846C-6E4BBB6AC8AE}"/>
              </a:ext>
            </a:extLst>
          </p:cNvPr>
          <p:cNvSpPr>
            <a:spLocks noGrp="1" noChangeArrowheads="1"/>
          </p:cNvSpPr>
          <p:nvPr>
            <p:ph type="body" idx="1"/>
          </p:nvPr>
        </p:nvSpPr>
        <p:spPr>
          <a:xfrm>
            <a:off x="2401888" y="1104901"/>
            <a:ext cx="7548562" cy="4995863"/>
          </a:xfrm>
        </p:spPr>
        <p:txBody>
          <a:bodyPr/>
          <a:lstStyle/>
          <a:p>
            <a:pPr>
              <a:lnSpc>
                <a:spcPct val="90000"/>
              </a:lnSpc>
              <a:tabLst>
                <a:tab pos="3317875" algn="l"/>
                <a:tab pos="3649663" algn="l"/>
              </a:tabLst>
            </a:pPr>
            <a:r>
              <a:rPr lang="en-US" altLang="en-US"/>
              <a:t>Program structure</a:t>
            </a:r>
          </a:p>
          <a:p>
            <a:pPr lvl="1">
              <a:lnSpc>
                <a:spcPct val="90000"/>
              </a:lnSpc>
              <a:tabLst>
                <a:tab pos="3317875" algn="l"/>
                <a:tab pos="3649663" algn="l"/>
              </a:tabLst>
            </a:pPr>
            <a:r>
              <a:rPr lang="en-US" altLang="en-US">
                <a:latin typeface="Courier New" panose="02070309020205020404" pitchFamily="49" charset="0"/>
              </a:rPr>
              <a:t>int[128,128] data;</a:t>
            </a:r>
          </a:p>
          <a:p>
            <a:pPr lvl="1">
              <a:lnSpc>
                <a:spcPct val="90000"/>
              </a:lnSpc>
              <a:tabLst>
                <a:tab pos="3317875" algn="l"/>
                <a:tab pos="3649663" algn="l"/>
              </a:tabLst>
            </a:pPr>
            <a:r>
              <a:rPr lang="en-US" altLang="en-US"/>
              <a:t>Each row is stored in one page </a:t>
            </a:r>
          </a:p>
          <a:p>
            <a:pPr lvl="1">
              <a:lnSpc>
                <a:spcPct val="90000"/>
              </a:lnSpc>
              <a:tabLst>
                <a:tab pos="3317875" algn="l"/>
                <a:tab pos="3649663" algn="l"/>
              </a:tabLst>
            </a:pPr>
            <a:r>
              <a:rPr lang="en-US" altLang="en-US"/>
              <a:t>Program 1 	</a:t>
            </a:r>
          </a:p>
          <a:p>
            <a:pPr>
              <a:lnSpc>
                <a:spcPct val="90000"/>
              </a:lnSpc>
              <a:buNone/>
              <a:tabLst>
                <a:tab pos="3317875" algn="l"/>
                <a:tab pos="3649663" algn="l"/>
              </a:tabLst>
            </a:pPr>
            <a:r>
              <a:rPr lang="en-US" altLang="en-US">
                <a:latin typeface="Courier New" panose="02070309020205020404" pitchFamily="49" charset="0"/>
              </a:rPr>
              <a:t>                for (j = 0; j &lt;128; j++)</a:t>
            </a:r>
            <a:br>
              <a:rPr lang="en-US" altLang="en-US">
                <a:latin typeface="Courier New" panose="02070309020205020404" pitchFamily="49" charset="0"/>
              </a:rPr>
            </a:br>
            <a:r>
              <a:rPr lang="en-US" altLang="en-US">
                <a:latin typeface="Courier New" panose="02070309020205020404" pitchFamily="49" charset="0"/>
              </a:rPr>
              <a:t>                  for (i = 0; i &lt; 128; i++)</a:t>
            </a:r>
            <a:br>
              <a:rPr lang="en-US" altLang="en-US">
                <a:latin typeface="Courier New" panose="02070309020205020404" pitchFamily="49" charset="0"/>
              </a:rPr>
            </a:br>
            <a:r>
              <a:rPr lang="en-US" altLang="en-US">
                <a:latin typeface="Courier New" panose="02070309020205020404" pitchFamily="49" charset="0"/>
              </a:rPr>
              <a:t>                        data[i,j] = 0;</a:t>
            </a:r>
            <a:br>
              <a:rPr lang="en-US" altLang="en-US">
                <a:latin typeface="Courier New" panose="02070309020205020404" pitchFamily="49" charset="0"/>
              </a:rPr>
            </a:br>
            <a:endParaRPr lang="en-US" altLang="en-US">
              <a:latin typeface="Courier New" panose="02070309020205020404" pitchFamily="49" charset="0"/>
            </a:endParaRPr>
          </a:p>
          <a:p>
            <a:pPr lvl="1">
              <a:lnSpc>
                <a:spcPct val="90000"/>
              </a:lnSpc>
              <a:buNone/>
              <a:tabLst>
                <a:tab pos="3317875" algn="l"/>
                <a:tab pos="3649663" algn="l"/>
              </a:tabLst>
            </a:pPr>
            <a:r>
              <a:rPr lang="en-US" altLang="en-US"/>
              <a:t>     128 x 128 = 16,384 page faults </a:t>
            </a:r>
            <a:br>
              <a:rPr lang="en-US" altLang="en-US"/>
            </a:br>
            <a:endParaRPr lang="en-US" altLang="en-US"/>
          </a:p>
          <a:p>
            <a:pPr lvl="1">
              <a:lnSpc>
                <a:spcPct val="90000"/>
              </a:lnSpc>
              <a:tabLst>
                <a:tab pos="3317875" algn="l"/>
                <a:tab pos="3649663" algn="l"/>
              </a:tabLst>
            </a:pPr>
            <a:r>
              <a:rPr lang="en-US" altLang="en-US"/>
              <a:t>Program 2 	</a:t>
            </a:r>
          </a:p>
          <a:p>
            <a:pPr lvl="1">
              <a:lnSpc>
                <a:spcPct val="90000"/>
              </a:lnSpc>
              <a:buNone/>
              <a:tabLst>
                <a:tab pos="3317875" algn="l"/>
                <a:tab pos="3649663" algn="l"/>
              </a:tabLst>
            </a:pPr>
            <a:r>
              <a:rPr lang="en-US" altLang="en-US">
                <a:latin typeface="Courier New" panose="02070309020205020404" pitchFamily="49" charset="0"/>
              </a:rPr>
              <a:t>             for (i = 0; i &lt; 128; i++)</a:t>
            </a:r>
            <a:br>
              <a:rPr lang="en-US" altLang="en-US">
                <a:latin typeface="Courier New" panose="02070309020205020404" pitchFamily="49" charset="0"/>
              </a:rPr>
            </a:br>
            <a:r>
              <a:rPr lang="en-US" altLang="en-US">
                <a:latin typeface="Courier New" panose="02070309020205020404" pitchFamily="49" charset="0"/>
              </a:rPr>
              <a:t>               for (j = 0; j &lt; 128; j++)</a:t>
            </a:r>
            <a:br>
              <a:rPr lang="en-US" altLang="en-US">
                <a:latin typeface="Courier New" panose="02070309020205020404" pitchFamily="49" charset="0"/>
              </a:rPr>
            </a:br>
            <a:r>
              <a:rPr lang="en-US" altLang="en-US">
                <a:latin typeface="Courier New" panose="02070309020205020404" pitchFamily="49" charset="0"/>
              </a:rPr>
              <a:t>                     data[i,j] = 0;</a:t>
            </a:r>
          </a:p>
          <a:p>
            <a:pPr lvl="1">
              <a:lnSpc>
                <a:spcPct val="90000"/>
              </a:lnSpc>
              <a:buNone/>
              <a:tabLst>
                <a:tab pos="3317875" algn="l"/>
                <a:tab pos="3649663" algn="l"/>
              </a:tabLst>
            </a:pPr>
            <a:br>
              <a:rPr lang="en-US" altLang="en-US"/>
            </a:br>
            <a:r>
              <a:rPr lang="en-US" altLang="en-US"/>
              <a:t>128 page faults</a:t>
            </a: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4F98523-3E2E-4E25-A9ED-1A78B98D42D3}"/>
              </a:ext>
            </a:extLst>
          </p:cNvPr>
          <p:cNvSpPr>
            <a:spLocks noGrp="1" noChangeArrowheads="1"/>
          </p:cNvSpPr>
          <p:nvPr>
            <p:ph type="title"/>
          </p:nvPr>
        </p:nvSpPr>
        <p:spPr>
          <a:xfrm>
            <a:off x="2251204" y="244123"/>
            <a:ext cx="7800975" cy="576262"/>
          </a:xfrm>
        </p:spPr>
        <p:txBody>
          <a:bodyPr/>
          <a:lstStyle/>
          <a:p>
            <a:pPr eaLnBrk="1" hangingPunct="1"/>
            <a:r>
              <a:rPr lang="en-US" altLang="en-US" dirty="0"/>
              <a:t>I/O interlock</a:t>
            </a:r>
          </a:p>
        </p:txBody>
      </p:sp>
      <p:sp>
        <p:nvSpPr>
          <p:cNvPr id="78851" name="Rectangle 3">
            <a:extLst>
              <a:ext uri="{FF2B5EF4-FFF2-40B4-BE49-F238E27FC236}">
                <a16:creationId xmlns:a16="http://schemas.microsoft.com/office/drawing/2014/main" id="{0E0BF8FC-FB9A-4B67-A07C-AD1B490A7BE0}"/>
              </a:ext>
            </a:extLst>
          </p:cNvPr>
          <p:cNvSpPr>
            <a:spLocks noGrp="1" noChangeArrowheads="1"/>
          </p:cNvSpPr>
          <p:nvPr>
            <p:ph type="body" idx="1"/>
          </p:nvPr>
        </p:nvSpPr>
        <p:spPr>
          <a:xfrm>
            <a:off x="2401855" y="1193800"/>
            <a:ext cx="3929063" cy="4459288"/>
          </a:xfrm>
        </p:spPr>
        <p:txBody>
          <a:bodyPr/>
          <a:lstStyle/>
          <a:p>
            <a:r>
              <a:rPr lang="en-US" altLang="en-US" b="1" dirty="0">
                <a:solidFill>
                  <a:srgbClr val="006699"/>
                </a:solidFill>
                <a:latin typeface="+mj-lt"/>
              </a:rPr>
              <a:t>I/O Interlock </a:t>
            </a:r>
            <a:r>
              <a:rPr lang="en-US" altLang="en-US" dirty="0"/>
              <a:t>– Pages must sometimes be locked into memory</a:t>
            </a:r>
          </a:p>
          <a:p>
            <a:r>
              <a:rPr lang="en-US" altLang="en-US" dirty="0"/>
              <a:t>Consider I/O - Pages that are used for copying a file from a device must be locked from being selected for eviction by a page replacement algorithm</a:t>
            </a:r>
          </a:p>
          <a:p>
            <a:r>
              <a:rPr lang="en-US" altLang="en-US" b="1" dirty="0">
                <a:solidFill>
                  <a:srgbClr val="006699"/>
                </a:solidFill>
                <a:latin typeface="+mj-lt"/>
              </a:rPr>
              <a:t>Pinning</a:t>
            </a:r>
            <a:r>
              <a:rPr lang="en-US" altLang="en-US" dirty="0"/>
              <a:t> of pages to lock into memory</a:t>
            </a:r>
          </a:p>
        </p:txBody>
      </p:sp>
      <p:pic>
        <p:nvPicPr>
          <p:cNvPr id="78852" name="Picture 5">
            <a:extLst>
              <a:ext uri="{FF2B5EF4-FFF2-40B4-BE49-F238E27FC236}">
                <a16:creationId xmlns:a16="http://schemas.microsoft.com/office/drawing/2014/main" id="{FBB37575-E6A2-42DB-B423-BAB349CD3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826" y="1430338"/>
            <a:ext cx="2733675"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2565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2325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2484669"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2343151" y="1296989"/>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041B9075-5D3D-4C1F-BC2C-515609508ED9}"/>
              </a:ext>
            </a:extLst>
          </p:cNvPr>
          <p:cNvSpPr>
            <a:spLocks noGrp="1" noChangeArrowheads="1"/>
          </p:cNvSpPr>
          <p:nvPr>
            <p:ph type="title"/>
          </p:nvPr>
        </p:nvSpPr>
        <p:spPr>
          <a:xfrm>
            <a:off x="2251009" y="241529"/>
            <a:ext cx="7810500" cy="576262"/>
          </a:xfrm>
        </p:spPr>
        <p:txBody>
          <a:bodyPr/>
          <a:lstStyle/>
          <a:p>
            <a:pPr eaLnBrk="1" hangingPunct="1"/>
            <a:r>
              <a:rPr lang="en-US" altLang="en-US" dirty="0"/>
              <a:t>Operating System Examples</a:t>
            </a:r>
          </a:p>
        </p:txBody>
      </p:sp>
      <p:sp>
        <p:nvSpPr>
          <p:cNvPr id="79875" name="Rectangle 3">
            <a:extLst>
              <a:ext uri="{FF2B5EF4-FFF2-40B4-BE49-F238E27FC236}">
                <a16:creationId xmlns:a16="http://schemas.microsoft.com/office/drawing/2014/main" id="{6623A637-B9A8-4EB5-9D3A-3D41FDDB2237}"/>
              </a:ext>
            </a:extLst>
          </p:cNvPr>
          <p:cNvSpPr>
            <a:spLocks noGrp="1" noChangeArrowheads="1"/>
          </p:cNvSpPr>
          <p:nvPr>
            <p:ph type="body" idx="1"/>
          </p:nvPr>
        </p:nvSpPr>
        <p:spPr>
          <a:xfrm>
            <a:off x="2425736" y="1435100"/>
            <a:ext cx="7351712" cy="4483100"/>
          </a:xfrm>
        </p:spPr>
        <p:txBody>
          <a:bodyPr/>
          <a:lstStyle/>
          <a:p>
            <a:r>
              <a:rPr lang="en-US" altLang="en-US" dirty="0"/>
              <a:t>Windows</a:t>
            </a:r>
          </a:p>
          <a:p>
            <a:endParaRPr lang="en-US" altLang="en-US" dirty="0"/>
          </a:p>
          <a:p>
            <a:r>
              <a:rPr lang="en-US" altLang="en-US" dirty="0"/>
              <a:t>Solaris </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D8E3548C-E30B-4E4A-B512-89B05FD39130}"/>
              </a:ext>
            </a:extLst>
          </p:cNvPr>
          <p:cNvSpPr>
            <a:spLocks noGrp="1" noChangeArrowheads="1"/>
          </p:cNvSpPr>
          <p:nvPr>
            <p:ph type="title"/>
          </p:nvPr>
        </p:nvSpPr>
        <p:spPr>
          <a:xfrm>
            <a:off x="1869230" y="234790"/>
            <a:ext cx="8229600" cy="576262"/>
          </a:xfrm>
        </p:spPr>
        <p:txBody>
          <a:bodyPr/>
          <a:lstStyle/>
          <a:p>
            <a:pPr eaLnBrk="1" hangingPunct="1"/>
            <a:r>
              <a:rPr lang="en-US" altLang="en-US" dirty="0"/>
              <a:t>Windows</a:t>
            </a:r>
          </a:p>
        </p:txBody>
      </p:sp>
      <p:sp>
        <p:nvSpPr>
          <p:cNvPr id="80899" name="Rectangle 3">
            <a:extLst>
              <a:ext uri="{FF2B5EF4-FFF2-40B4-BE49-F238E27FC236}">
                <a16:creationId xmlns:a16="http://schemas.microsoft.com/office/drawing/2014/main" id="{A7A5EE0C-B6B1-4A7D-8E79-BF30FDC858DE}"/>
              </a:ext>
            </a:extLst>
          </p:cNvPr>
          <p:cNvSpPr>
            <a:spLocks noGrp="1" noChangeArrowheads="1"/>
          </p:cNvSpPr>
          <p:nvPr>
            <p:ph type="body" idx="1"/>
          </p:nvPr>
        </p:nvSpPr>
        <p:spPr>
          <a:xfrm>
            <a:off x="2382608" y="1194873"/>
            <a:ext cx="7296150" cy="5299075"/>
          </a:xfrm>
        </p:spPr>
        <p:txBody>
          <a:bodyPr/>
          <a:lstStyle/>
          <a:p>
            <a:r>
              <a:rPr lang="en-US" altLang="en-US" dirty="0"/>
              <a:t>Uses demand paging with </a:t>
            </a:r>
            <a:r>
              <a:rPr lang="en-US" altLang="en-US" b="1" dirty="0">
                <a:solidFill>
                  <a:srgbClr val="006699"/>
                </a:solidFill>
                <a:latin typeface="+mj-lt"/>
              </a:rPr>
              <a:t>clustering</a:t>
            </a:r>
            <a:r>
              <a:rPr lang="en-US" altLang="en-US" dirty="0"/>
              <a:t>. Clustering brings in pages surrounding the faulting page</a:t>
            </a:r>
            <a:endParaRPr lang="en-US" altLang="en-US" sz="800" dirty="0"/>
          </a:p>
          <a:p>
            <a:r>
              <a:rPr lang="en-US" altLang="en-US" dirty="0"/>
              <a:t>Processes are assigned </a:t>
            </a:r>
            <a:r>
              <a:rPr lang="en-US" altLang="en-US" b="1" dirty="0">
                <a:solidFill>
                  <a:srgbClr val="006699"/>
                </a:solidFill>
                <a:latin typeface="+mj-lt"/>
              </a:rPr>
              <a:t>working set minimum</a:t>
            </a:r>
            <a:r>
              <a:rPr lang="en-US" altLang="en-US" dirty="0">
                <a:solidFill>
                  <a:srgbClr val="3366FF"/>
                </a:solidFill>
              </a:rPr>
              <a:t> </a:t>
            </a:r>
            <a:r>
              <a:rPr lang="en-US" altLang="en-US" dirty="0"/>
              <a:t>and </a:t>
            </a:r>
            <a:r>
              <a:rPr lang="en-US" altLang="en-US" b="1" dirty="0">
                <a:solidFill>
                  <a:srgbClr val="006699"/>
                </a:solidFill>
                <a:latin typeface="+mj-lt"/>
              </a:rPr>
              <a:t>working set maximum</a:t>
            </a:r>
          </a:p>
          <a:p>
            <a:r>
              <a:rPr lang="en-US" altLang="en-US" dirty="0"/>
              <a:t>Working set minimum is the minimum number of pages the process is guaranteed to have in memory</a:t>
            </a:r>
            <a:endParaRPr lang="en-US" altLang="en-US" sz="800" dirty="0"/>
          </a:p>
          <a:p>
            <a:r>
              <a:rPr lang="en-US" altLang="en-US" dirty="0"/>
              <a:t>A process may be assigned as many pages up to its working set maximum</a:t>
            </a:r>
            <a:endParaRPr lang="en-US" altLang="en-US" sz="800" dirty="0"/>
          </a:p>
          <a:p>
            <a:r>
              <a:rPr lang="en-US" altLang="en-US" dirty="0"/>
              <a:t>When the amount of free memory in the system falls below a threshold</a:t>
            </a:r>
            <a:r>
              <a:rPr lang="en-US" altLang="en-US" b="1" dirty="0">
                <a:solidFill>
                  <a:srgbClr val="006699"/>
                </a:solidFill>
                <a:latin typeface="+mj-lt"/>
              </a:rPr>
              <a:t>, automatic working set trimming </a:t>
            </a:r>
            <a:r>
              <a:rPr lang="en-US" altLang="en-US" dirty="0"/>
              <a:t>is performed to restore the amount of free memory</a:t>
            </a:r>
            <a:endParaRPr lang="en-US" altLang="en-US" sz="800" dirty="0"/>
          </a:p>
          <a:p>
            <a:r>
              <a:rPr lang="en-US" altLang="en-US" dirty="0"/>
              <a:t>Working set trimming removes pages from processes that have pages in excess of their working set minimum</a:t>
            </a: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01AC173-6623-4D14-9B01-97F8273AE6B3}"/>
              </a:ext>
            </a:extLst>
          </p:cNvPr>
          <p:cNvSpPr>
            <a:spLocks noGrp="1" noChangeArrowheads="1"/>
          </p:cNvSpPr>
          <p:nvPr>
            <p:ph type="title"/>
          </p:nvPr>
        </p:nvSpPr>
        <p:spPr>
          <a:xfrm>
            <a:off x="1981200" y="243344"/>
            <a:ext cx="8229600" cy="576262"/>
          </a:xfrm>
        </p:spPr>
        <p:txBody>
          <a:bodyPr/>
          <a:lstStyle/>
          <a:p>
            <a:pPr eaLnBrk="1" hangingPunct="1"/>
            <a:r>
              <a:rPr lang="en-US" altLang="en-US" dirty="0"/>
              <a:t>Solaris </a:t>
            </a:r>
          </a:p>
        </p:txBody>
      </p:sp>
      <p:sp>
        <p:nvSpPr>
          <p:cNvPr id="81923" name="Rectangle 3">
            <a:extLst>
              <a:ext uri="{FF2B5EF4-FFF2-40B4-BE49-F238E27FC236}">
                <a16:creationId xmlns:a16="http://schemas.microsoft.com/office/drawing/2014/main" id="{476DC346-6E9C-4988-BE9D-C95801A48CAE}"/>
              </a:ext>
            </a:extLst>
          </p:cNvPr>
          <p:cNvSpPr>
            <a:spLocks noGrp="1" noChangeArrowheads="1"/>
          </p:cNvSpPr>
          <p:nvPr>
            <p:ph type="body" idx="1"/>
          </p:nvPr>
        </p:nvSpPr>
        <p:spPr>
          <a:xfrm>
            <a:off x="2393950" y="1226232"/>
            <a:ext cx="7704883" cy="5386387"/>
          </a:xfrm>
        </p:spPr>
        <p:txBody>
          <a:bodyPr/>
          <a:lstStyle/>
          <a:p>
            <a:r>
              <a:rPr lang="en-US" altLang="en-US" dirty="0"/>
              <a:t>Maintains a list of free pages to assign faulting processes</a:t>
            </a:r>
            <a:endParaRPr lang="en-US" altLang="en-US" sz="800" dirty="0"/>
          </a:p>
          <a:p>
            <a:r>
              <a:rPr lang="en-US" altLang="en-US" b="1" dirty="0" err="1">
                <a:latin typeface="Courier New" panose="02070309020205020404" pitchFamily="49" charset="0"/>
                <a:cs typeface="Courier New" panose="02070309020205020404" pitchFamily="49" charset="0"/>
              </a:rPr>
              <a:t>Lotsfree</a:t>
            </a:r>
            <a:r>
              <a:rPr lang="en-US" altLang="en-US" dirty="0"/>
              <a:t> – threshold parameter (amount of free memory) to begin paging</a:t>
            </a:r>
            <a:endParaRPr lang="en-US" altLang="en-US" sz="800" dirty="0"/>
          </a:p>
          <a:p>
            <a:r>
              <a:rPr lang="en-US" altLang="en-US" b="1" dirty="0" err="1">
                <a:latin typeface="Courier New" panose="02070309020205020404" pitchFamily="49" charset="0"/>
                <a:cs typeface="Courier New" panose="02070309020205020404" pitchFamily="49" charset="0"/>
              </a:rPr>
              <a:t>Desfree</a:t>
            </a:r>
            <a:r>
              <a:rPr lang="en-US" altLang="en-US" dirty="0"/>
              <a:t> – threshold parameter to increasing paging</a:t>
            </a:r>
            <a:endParaRPr lang="en-US" altLang="en-US" sz="800" dirty="0"/>
          </a:p>
          <a:p>
            <a:r>
              <a:rPr lang="en-US" altLang="en-US" b="1" dirty="0" err="1">
                <a:latin typeface="Courier New" panose="02070309020205020404" pitchFamily="49" charset="0"/>
                <a:cs typeface="Courier New" panose="02070309020205020404" pitchFamily="49" charset="0"/>
              </a:rPr>
              <a:t>Minfree</a:t>
            </a:r>
            <a:r>
              <a:rPr lang="en-US" altLang="en-US" dirty="0"/>
              <a:t> – threshold parameter to being swapping</a:t>
            </a:r>
            <a:endParaRPr lang="en-US" altLang="en-US" sz="800" dirty="0"/>
          </a:p>
          <a:p>
            <a:r>
              <a:rPr lang="en-US" altLang="en-US" dirty="0"/>
              <a:t>Paging is performed by </a:t>
            </a:r>
            <a:r>
              <a:rPr lang="en-US" altLang="en-US" b="1" dirty="0" err="1">
                <a:latin typeface="Courier New" panose="02070309020205020404" pitchFamily="49" charset="0"/>
                <a:cs typeface="Courier New" panose="02070309020205020404" pitchFamily="49" charset="0"/>
              </a:rPr>
              <a:t>pageout</a:t>
            </a:r>
            <a:r>
              <a:rPr lang="en-US" altLang="en-US" dirty="0"/>
              <a:t> process</a:t>
            </a:r>
            <a:endParaRPr lang="en-US" altLang="en-US" sz="800" dirty="0"/>
          </a:p>
          <a:p>
            <a:r>
              <a:rPr lang="en-US" altLang="en-US" b="1" dirty="0" err="1">
                <a:latin typeface="Courier New" panose="02070309020205020404" pitchFamily="49" charset="0"/>
                <a:cs typeface="Courier New" panose="02070309020205020404" pitchFamily="49" charset="0"/>
              </a:rPr>
              <a:t>Pageout</a:t>
            </a:r>
            <a:r>
              <a:rPr lang="en-US" altLang="en-US" dirty="0"/>
              <a:t> scans pages using modified clock algorithm</a:t>
            </a:r>
            <a:endParaRPr lang="en-US" altLang="en-US" sz="800" dirty="0"/>
          </a:p>
          <a:p>
            <a:r>
              <a:rPr lang="en-US" altLang="en-US" b="1" dirty="0" err="1">
                <a:latin typeface="Courier New" panose="02070309020205020404" pitchFamily="49" charset="0"/>
                <a:cs typeface="Courier New" panose="02070309020205020404" pitchFamily="49" charset="0"/>
              </a:rPr>
              <a:t>Scanrate</a:t>
            </a:r>
            <a:r>
              <a:rPr lang="en-US" altLang="en-US" dirty="0"/>
              <a:t> is the rate at which pages are scanned. This ranges from </a:t>
            </a:r>
            <a:r>
              <a:rPr lang="en-US" altLang="en-US" b="1" dirty="0" err="1">
                <a:latin typeface="Courier New" panose="02070309020205020404" pitchFamily="49" charset="0"/>
                <a:cs typeface="Courier New" panose="02070309020205020404" pitchFamily="49" charset="0"/>
              </a:rPr>
              <a:t>slowscan</a:t>
            </a:r>
            <a:r>
              <a:rPr lang="en-US" altLang="en-US" dirty="0"/>
              <a:t> to </a:t>
            </a:r>
            <a:r>
              <a:rPr lang="en-US" altLang="en-US" b="1" dirty="0" err="1">
                <a:latin typeface="Courier New" panose="02070309020205020404" pitchFamily="49" charset="0"/>
                <a:cs typeface="Courier New" panose="02070309020205020404" pitchFamily="49" charset="0"/>
              </a:rPr>
              <a:t>fastscan</a:t>
            </a:r>
            <a:endParaRPr lang="en-US" altLang="en-US" b="1" dirty="0">
              <a:latin typeface="Courier New" panose="02070309020205020404" pitchFamily="49" charset="0"/>
              <a:cs typeface="Courier New" panose="02070309020205020404" pitchFamily="49" charset="0"/>
            </a:endParaRPr>
          </a:p>
          <a:p>
            <a:r>
              <a:rPr lang="en-US" altLang="en-US" b="1" dirty="0" err="1">
                <a:latin typeface="Courier New" panose="02070309020205020404" pitchFamily="49" charset="0"/>
                <a:cs typeface="Courier New" panose="02070309020205020404" pitchFamily="49" charset="0"/>
              </a:rPr>
              <a:t>Pageout</a:t>
            </a:r>
            <a:r>
              <a:rPr lang="en-US" altLang="en-US" dirty="0"/>
              <a:t> is called more frequently depending upon the amount of free memory available</a:t>
            </a:r>
          </a:p>
          <a:p>
            <a:r>
              <a:rPr lang="en-US" altLang="en-US" b="1" i="1" dirty="0">
                <a:solidFill>
                  <a:srgbClr val="006699"/>
                </a:solidFill>
                <a:latin typeface="+mj-lt"/>
              </a:rPr>
              <a:t>Priority paging </a:t>
            </a:r>
            <a:r>
              <a:rPr lang="en-US" altLang="en-US" dirty="0"/>
              <a:t>gives priority to process code pages</a:t>
            </a:r>
          </a:p>
          <a:p>
            <a:endParaRPr lang="en-US" altLang="en-US" dirty="0"/>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96B79336-F77F-4785-AFE7-92739DFC253E}"/>
              </a:ext>
            </a:extLst>
          </p:cNvPr>
          <p:cNvSpPr>
            <a:spLocks noGrp="1" noChangeArrowheads="1"/>
          </p:cNvSpPr>
          <p:nvPr>
            <p:ph type="title"/>
          </p:nvPr>
        </p:nvSpPr>
        <p:spPr>
          <a:xfrm>
            <a:off x="1981200" y="235568"/>
            <a:ext cx="8229600" cy="576262"/>
          </a:xfrm>
        </p:spPr>
        <p:txBody>
          <a:bodyPr/>
          <a:lstStyle/>
          <a:p>
            <a:pPr eaLnBrk="1" hangingPunct="1"/>
            <a:r>
              <a:rPr lang="en-US" altLang="en-US" dirty="0"/>
              <a:t>Solaris 2 Page Scanner</a:t>
            </a:r>
          </a:p>
        </p:txBody>
      </p:sp>
      <p:pic>
        <p:nvPicPr>
          <p:cNvPr id="82947" name="Picture 1" descr="9_29.pdf">
            <a:extLst>
              <a:ext uri="{FF2B5EF4-FFF2-40B4-BE49-F238E27FC236}">
                <a16:creationId xmlns:a16="http://schemas.microsoft.com/office/drawing/2014/main" id="{49CF2EFB-88B2-4276-AD30-C0B818F476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8200" y="1189039"/>
            <a:ext cx="5454650"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2087A24C-814D-4E6C-B047-D9A2C00F07E7}"/>
              </a:ext>
            </a:extLst>
          </p:cNvPr>
          <p:cNvSpPr>
            <a:spLocks noGrp="1" noChangeArrowheads="1"/>
          </p:cNvSpPr>
          <p:nvPr>
            <p:ph type="ctrTitle"/>
          </p:nvPr>
        </p:nvSpPr>
        <p:spPr/>
        <p:txBody>
          <a:bodyPr/>
          <a:lstStyle/>
          <a:p>
            <a:pPr eaLnBrk="1" hangingPunct="1"/>
            <a:r>
              <a:rPr lang="en-US" altLang="en-US"/>
              <a:t>End of Chapter 10</a:t>
            </a: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C179AE9-9C13-4F7A-BC57-436E09EE120F}"/>
              </a:ext>
            </a:extLst>
          </p:cNvPr>
          <p:cNvSpPr>
            <a:spLocks noGrp="1" noChangeArrowheads="1"/>
          </p:cNvSpPr>
          <p:nvPr>
            <p:ph type="title"/>
          </p:nvPr>
        </p:nvSpPr>
        <p:spPr>
          <a:xfrm>
            <a:off x="2341564" y="248268"/>
            <a:ext cx="7869237" cy="576262"/>
          </a:xfrm>
        </p:spPr>
        <p:txBody>
          <a:bodyPr/>
          <a:lstStyle/>
          <a:p>
            <a:pPr eaLnBrk="1" hangingPunct="1"/>
            <a:r>
              <a:rPr lang="en-US" altLang="en-US" dirty="0"/>
              <a:t>Performance of Demand Paging</a:t>
            </a:r>
          </a:p>
        </p:txBody>
      </p:sp>
      <p:sp>
        <p:nvSpPr>
          <p:cNvPr id="84995" name="Rectangle 3">
            <a:extLst>
              <a:ext uri="{FF2B5EF4-FFF2-40B4-BE49-F238E27FC236}">
                <a16:creationId xmlns:a16="http://schemas.microsoft.com/office/drawing/2014/main" id="{F42AF366-69F3-4C35-B25C-F05C383DA7C0}"/>
              </a:ext>
            </a:extLst>
          </p:cNvPr>
          <p:cNvSpPr>
            <a:spLocks noGrp="1" noChangeArrowheads="1"/>
          </p:cNvSpPr>
          <p:nvPr>
            <p:ph type="body" idx="1"/>
          </p:nvPr>
        </p:nvSpPr>
        <p:spPr>
          <a:xfrm>
            <a:off x="2406650" y="1081088"/>
            <a:ext cx="7791450" cy="4849812"/>
          </a:xfrm>
        </p:spPr>
        <p:txBody>
          <a:bodyPr/>
          <a:lstStyle/>
          <a:p>
            <a:pPr>
              <a:tabLst>
                <a:tab pos="2163763" algn="l"/>
                <a:tab pos="2855913" algn="l"/>
              </a:tabLst>
            </a:pPr>
            <a:r>
              <a:rPr lang="en-US" altLang="en-US"/>
              <a:t>Stages in Demand Paging (worse case)</a:t>
            </a:r>
          </a:p>
          <a:p>
            <a:pPr>
              <a:buFont typeface="Arial" panose="020B0604020202020204" pitchFamily="34" charset="0"/>
              <a:buAutoNum type="arabicPeriod"/>
              <a:tabLst>
                <a:tab pos="2163763" algn="l"/>
                <a:tab pos="2855913" algn="l"/>
              </a:tabLst>
            </a:pPr>
            <a:r>
              <a:rPr lang="en-US" altLang="en-US" sz="1400"/>
              <a:t>Trap to the operating system</a:t>
            </a:r>
          </a:p>
          <a:p>
            <a:pPr>
              <a:buFont typeface="Arial" panose="020B0604020202020204" pitchFamily="34" charset="0"/>
              <a:buAutoNum type="arabicPeriod"/>
              <a:tabLst>
                <a:tab pos="2163763" algn="l"/>
                <a:tab pos="2855913" algn="l"/>
              </a:tabLst>
            </a:pPr>
            <a:r>
              <a:rPr lang="en-US" altLang="en-US" sz="1400"/>
              <a:t>Save the user registers and process state</a:t>
            </a:r>
          </a:p>
          <a:p>
            <a:pPr>
              <a:buFont typeface="Arial" panose="020B0604020202020204" pitchFamily="34" charset="0"/>
              <a:buAutoNum type="arabicPeriod"/>
              <a:tabLst>
                <a:tab pos="2163763" algn="l"/>
                <a:tab pos="2855913" algn="l"/>
              </a:tabLst>
            </a:pPr>
            <a:r>
              <a:rPr lang="en-US" altLang="en-US" sz="1400"/>
              <a:t>Determine that the interrupt was a page fault</a:t>
            </a:r>
          </a:p>
          <a:p>
            <a:pPr>
              <a:buFont typeface="Arial" panose="020B0604020202020204" pitchFamily="34" charset="0"/>
              <a:buAutoNum type="arabicPeriod"/>
              <a:tabLst>
                <a:tab pos="2163763" algn="l"/>
                <a:tab pos="2855913" algn="l"/>
              </a:tabLst>
            </a:pPr>
            <a:r>
              <a:rPr lang="en-US" altLang="en-US" sz="1400"/>
              <a:t>Check that the page reference was legal and determine the location of the page on the disk</a:t>
            </a:r>
          </a:p>
          <a:p>
            <a:pPr>
              <a:buFont typeface="Arial" panose="020B0604020202020204" pitchFamily="34" charset="0"/>
              <a:buAutoNum type="arabicPeriod"/>
              <a:tabLst>
                <a:tab pos="2163763" algn="l"/>
                <a:tab pos="2855913" algn="l"/>
              </a:tabLst>
            </a:pPr>
            <a:r>
              <a:rPr lang="en-US" altLang="en-US" sz="1400"/>
              <a:t>Issue a read from the disk to a free frame:</a:t>
            </a:r>
          </a:p>
          <a:p>
            <a:pPr marL="798513" lvl="1" indent="-341313">
              <a:buFont typeface="Arial" panose="020B0604020202020204" pitchFamily="34" charset="0"/>
              <a:buAutoNum type="arabicPeriod"/>
              <a:tabLst>
                <a:tab pos="2163763" algn="l"/>
                <a:tab pos="2855913" algn="l"/>
              </a:tabLst>
            </a:pPr>
            <a:r>
              <a:rPr lang="en-US" altLang="en-US" sz="1400"/>
              <a:t>Wait in a queue for this device until the read request is serviced</a:t>
            </a:r>
          </a:p>
          <a:p>
            <a:pPr marL="798513" lvl="1" indent="-341313">
              <a:buFont typeface="Arial" panose="020B0604020202020204" pitchFamily="34" charset="0"/>
              <a:buAutoNum type="arabicPeriod"/>
              <a:tabLst>
                <a:tab pos="2163763" algn="l"/>
                <a:tab pos="2855913" algn="l"/>
              </a:tabLst>
            </a:pPr>
            <a:r>
              <a:rPr lang="en-US" altLang="en-US" sz="1400"/>
              <a:t>Wait for the device seek and/or latency time</a:t>
            </a:r>
          </a:p>
          <a:p>
            <a:pPr marL="798513" lvl="1" indent="-341313">
              <a:buFont typeface="Arial" panose="020B0604020202020204" pitchFamily="34" charset="0"/>
              <a:buAutoNum type="arabicPeriod"/>
              <a:tabLst>
                <a:tab pos="2163763" algn="l"/>
                <a:tab pos="2855913" algn="l"/>
              </a:tabLst>
            </a:pPr>
            <a:r>
              <a:rPr lang="en-US" altLang="en-US" sz="1400"/>
              <a:t>Begin the transfer of the page to a free frame</a:t>
            </a:r>
          </a:p>
          <a:p>
            <a:pPr>
              <a:buFont typeface="Arial" panose="020B0604020202020204" pitchFamily="34" charset="0"/>
              <a:buAutoNum type="arabicPeriod"/>
              <a:tabLst>
                <a:tab pos="2163763" algn="l"/>
                <a:tab pos="2855913" algn="l"/>
              </a:tabLst>
            </a:pPr>
            <a:r>
              <a:rPr lang="en-US" altLang="en-US" sz="1400"/>
              <a:t>While waiting, allocate the CPU to some other user</a:t>
            </a:r>
          </a:p>
          <a:p>
            <a:pPr>
              <a:buFont typeface="Arial" panose="020B0604020202020204" pitchFamily="34" charset="0"/>
              <a:buAutoNum type="arabicPeriod"/>
              <a:tabLst>
                <a:tab pos="2163763" algn="l"/>
                <a:tab pos="2855913" algn="l"/>
              </a:tabLst>
            </a:pPr>
            <a:r>
              <a:rPr lang="en-US" altLang="en-US" sz="1400"/>
              <a:t>Receive an interrupt from the disk I/O subsystem (I/O completed)</a:t>
            </a:r>
          </a:p>
          <a:p>
            <a:pPr>
              <a:buFont typeface="Arial" panose="020B0604020202020204" pitchFamily="34" charset="0"/>
              <a:buAutoNum type="arabicPeriod"/>
              <a:tabLst>
                <a:tab pos="2163763" algn="l"/>
                <a:tab pos="2855913" algn="l"/>
              </a:tabLst>
            </a:pPr>
            <a:r>
              <a:rPr lang="en-US" altLang="en-US" sz="1400"/>
              <a:t>Save the registers and process state for the other user</a:t>
            </a:r>
          </a:p>
          <a:p>
            <a:pPr>
              <a:buFont typeface="Arial" panose="020B0604020202020204" pitchFamily="34" charset="0"/>
              <a:buAutoNum type="arabicPeriod"/>
              <a:tabLst>
                <a:tab pos="2163763" algn="l"/>
                <a:tab pos="2855913" algn="l"/>
              </a:tabLst>
            </a:pPr>
            <a:r>
              <a:rPr lang="en-US" altLang="en-US" sz="1400"/>
              <a:t>Determine that the interrupt was from the disk</a:t>
            </a:r>
          </a:p>
          <a:p>
            <a:pPr>
              <a:buFont typeface="Arial" panose="020B0604020202020204" pitchFamily="34" charset="0"/>
              <a:buAutoNum type="arabicPeriod"/>
              <a:tabLst>
                <a:tab pos="2163763" algn="l"/>
                <a:tab pos="2855913" algn="l"/>
              </a:tabLst>
            </a:pPr>
            <a:r>
              <a:rPr lang="en-US" altLang="en-US" sz="1400"/>
              <a:t>Correct the page table and other tables to show page is now in memory</a:t>
            </a:r>
          </a:p>
          <a:p>
            <a:pPr>
              <a:buFont typeface="Arial" panose="020B0604020202020204" pitchFamily="34" charset="0"/>
              <a:buAutoNum type="arabicPeriod"/>
              <a:tabLst>
                <a:tab pos="2163763" algn="l"/>
                <a:tab pos="2855913" algn="l"/>
              </a:tabLst>
            </a:pPr>
            <a:r>
              <a:rPr lang="en-US" altLang="en-US" sz="1400"/>
              <a:t>Wait for the CPU to be allocated to this process again</a:t>
            </a:r>
          </a:p>
          <a:p>
            <a:pPr>
              <a:buFont typeface="Arial" panose="020B0604020202020204" pitchFamily="34" charset="0"/>
              <a:buAutoNum type="arabicPeriod"/>
              <a:tabLst>
                <a:tab pos="2163763" algn="l"/>
                <a:tab pos="2855913" algn="l"/>
              </a:tabLst>
            </a:pPr>
            <a:r>
              <a:rPr lang="en-US" altLang="en-US" sz="1400"/>
              <a:t>Restore the user registers, process state, and new page table, and then resume the interrupted instruction</a:t>
            </a:r>
          </a:p>
          <a:p>
            <a:pPr>
              <a:tabLst>
                <a:tab pos="2163763" algn="l"/>
                <a:tab pos="2855913" algn="l"/>
              </a:tabLst>
            </a:pPr>
            <a:endParaRPr lang="en-US" altLang="en-US">
              <a:sym typeface="Symbol" panose="05050102010706020507" pitchFamily="18" charset="2"/>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B7010A0A-69BE-40FB-B610-371954DA787F}"/>
              </a:ext>
            </a:extLst>
          </p:cNvPr>
          <p:cNvSpPr>
            <a:spLocks noGrp="1" noChangeArrowheads="1"/>
          </p:cNvSpPr>
          <p:nvPr>
            <p:ph type="title"/>
          </p:nvPr>
        </p:nvSpPr>
        <p:spPr>
          <a:xfrm>
            <a:off x="2396477" y="244899"/>
            <a:ext cx="7693025" cy="576262"/>
          </a:xfrm>
        </p:spPr>
        <p:txBody>
          <a:bodyPr/>
          <a:lstStyle/>
          <a:p>
            <a:pPr eaLnBrk="1" hangingPunct="1"/>
            <a:r>
              <a:rPr lang="en-US" altLang="en-US" dirty="0"/>
              <a:t>Need For Page Replacement</a:t>
            </a:r>
          </a:p>
        </p:txBody>
      </p:sp>
      <p:pic>
        <p:nvPicPr>
          <p:cNvPr id="86019" name="Picture 4" descr="9">
            <a:extLst>
              <a:ext uri="{FF2B5EF4-FFF2-40B4-BE49-F238E27FC236}">
                <a16:creationId xmlns:a16="http://schemas.microsoft.com/office/drawing/2014/main" id="{50E85EF8-613B-4255-9442-9E2F2002B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00" y="1192214"/>
            <a:ext cx="6192838"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5965791-E5BF-4778-8388-5E29F702D924}"/>
              </a:ext>
            </a:extLst>
          </p:cNvPr>
          <p:cNvSpPr>
            <a:spLocks noGrp="1" noChangeArrowheads="1"/>
          </p:cNvSpPr>
          <p:nvPr>
            <p:ph type="title"/>
          </p:nvPr>
        </p:nvSpPr>
        <p:spPr>
          <a:xfrm>
            <a:off x="2232153" y="248268"/>
            <a:ext cx="7820025" cy="576262"/>
          </a:xfrm>
        </p:spPr>
        <p:txBody>
          <a:bodyPr/>
          <a:lstStyle/>
          <a:p>
            <a:pPr eaLnBrk="1" hangingPunct="1"/>
            <a:r>
              <a:rPr lang="en-US" altLang="en-US" dirty="0"/>
              <a:t>Priority Allocation</a:t>
            </a:r>
          </a:p>
        </p:txBody>
      </p:sp>
      <p:sp>
        <p:nvSpPr>
          <p:cNvPr id="87043" name="Rectangle 3">
            <a:extLst>
              <a:ext uri="{FF2B5EF4-FFF2-40B4-BE49-F238E27FC236}">
                <a16:creationId xmlns:a16="http://schemas.microsoft.com/office/drawing/2014/main" id="{D5D0864F-AA9C-4768-9C9F-9BA80EBE4496}"/>
              </a:ext>
            </a:extLst>
          </p:cNvPr>
          <p:cNvSpPr>
            <a:spLocks noGrp="1" noChangeArrowheads="1"/>
          </p:cNvSpPr>
          <p:nvPr>
            <p:ph type="body" idx="1"/>
          </p:nvPr>
        </p:nvSpPr>
        <p:spPr>
          <a:xfrm>
            <a:off x="2419739" y="1190625"/>
            <a:ext cx="7632438" cy="4394200"/>
          </a:xfrm>
        </p:spPr>
        <p:txBody>
          <a:bodyPr/>
          <a:lstStyle/>
          <a:p>
            <a:r>
              <a:rPr lang="en-US" altLang="en-US" dirty="0"/>
              <a:t>Use a proportional allocation scheme using priorities rather than size</a:t>
            </a:r>
            <a:br>
              <a:rPr lang="en-US" altLang="en-US" dirty="0"/>
            </a:br>
            <a:endParaRPr lang="en-US" altLang="en-US" dirty="0"/>
          </a:p>
          <a:p>
            <a:r>
              <a:rPr lang="en-US" altLang="en-US" dirty="0"/>
              <a:t>If process </a:t>
            </a:r>
            <a:r>
              <a:rPr lang="en-US" altLang="en-US" b="1" i="1" dirty="0"/>
              <a:t>P</a:t>
            </a:r>
            <a:r>
              <a:rPr lang="en-US" altLang="en-US" b="1" i="1" baseline="-25000" dirty="0"/>
              <a:t>i</a:t>
            </a:r>
            <a:r>
              <a:rPr lang="en-US" altLang="en-US" dirty="0"/>
              <a:t> generates a page fault,</a:t>
            </a:r>
          </a:p>
          <a:p>
            <a:pPr lvl="1"/>
            <a:r>
              <a:rPr lang="en-US" altLang="en-US" dirty="0"/>
              <a:t>select for replacement one of its frames</a:t>
            </a:r>
          </a:p>
          <a:p>
            <a:pPr lvl="1"/>
            <a:r>
              <a:rPr lang="en-US" altLang="en-US" dirty="0"/>
              <a:t>select for replacement a frame from a process with lower priority number</a:t>
            </a: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2E6D5CCF-6012-4665-B4AD-2A86FA584C7E}"/>
              </a:ext>
            </a:extLst>
          </p:cNvPr>
          <p:cNvSpPr>
            <a:spLocks noGrp="1" noChangeArrowheads="1"/>
          </p:cNvSpPr>
          <p:nvPr>
            <p:ph type="title"/>
          </p:nvPr>
        </p:nvSpPr>
        <p:spPr>
          <a:xfrm>
            <a:off x="2310331" y="238161"/>
            <a:ext cx="7723187" cy="576262"/>
          </a:xfrm>
        </p:spPr>
        <p:txBody>
          <a:bodyPr/>
          <a:lstStyle/>
          <a:p>
            <a:pPr eaLnBrk="1" hangingPunct="1"/>
            <a:r>
              <a:rPr lang="en-US" altLang="en-US" dirty="0"/>
              <a:t>Memory Compression</a:t>
            </a:r>
          </a:p>
        </p:txBody>
      </p:sp>
      <p:sp>
        <p:nvSpPr>
          <p:cNvPr id="88067" name="Rectangle 3">
            <a:extLst>
              <a:ext uri="{FF2B5EF4-FFF2-40B4-BE49-F238E27FC236}">
                <a16:creationId xmlns:a16="http://schemas.microsoft.com/office/drawing/2014/main" id="{34495708-68AE-437E-9CE4-E4F80AD0D6A8}"/>
              </a:ext>
            </a:extLst>
          </p:cNvPr>
          <p:cNvSpPr>
            <a:spLocks noGrp="1" noChangeArrowheads="1"/>
          </p:cNvSpPr>
          <p:nvPr>
            <p:ph type="body" idx="1"/>
          </p:nvPr>
        </p:nvSpPr>
        <p:spPr>
          <a:xfrm>
            <a:off x="2391747" y="1093789"/>
            <a:ext cx="7641771" cy="6929437"/>
          </a:xfrm>
        </p:spPr>
        <p:txBody>
          <a:bodyPr/>
          <a:lstStyle/>
          <a:p>
            <a:r>
              <a:rPr lang="en-US" altLang="en-US" sz="1600" b="1" dirty="0">
                <a:solidFill>
                  <a:srgbClr val="0070C0"/>
                </a:solidFill>
              </a:rPr>
              <a:t>Memory compression  </a:t>
            </a:r>
            <a:r>
              <a:rPr lang="en-US" altLang="en-US" sz="1600" dirty="0"/>
              <a:t>--  rather than paging out modified frames to swap space, we compress several frames into a single frame, enabling the system to reduce memory usage without resorting to swapping pages.</a:t>
            </a:r>
          </a:p>
          <a:p>
            <a:r>
              <a:rPr lang="en-US" altLang="en-US" sz="1600" dirty="0"/>
              <a:t>Consider the following free-frame-list consisting of 6 frames</a:t>
            </a:r>
          </a:p>
          <a:p>
            <a:endParaRPr lang="en-US" altLang="en-US" sz="1600" dirty="0"/>
          </a:p>
          <a:p>
            <a:endParaRPr lang="en-US" altLang="en-US" sz="1600" dirty="0"/>
          </a:p>
          <a:p>
            <a:endParaRPr lang="en-US" altLang="en-US" sz="1600" dirty="0"/>
          </a:p>
          <a:p>
            <a:endParaRPr lang="en-US" altLang="en-US" sz="1600" dirty="0"/>
          </a:p>
          <a:p>
            <a:endParaRPr lang="en-US" altLang="en-US" sz="1600" dirty="0"/>
          </a:p>
          <a:p>
            <a:r>
              <a:rPr lang="en-US" altLang="en-US" sz="1600" dirty="0"/>
              <a:t>Assume that this number of free frames falls below a certain threshold that triggers page replacement.  The replacement algorithm (say, an LRU approximation algorithm) selects four frames -- 15, 3, 35, and 26 to place on the free-frame list. It first places these frames on a modified-frame list.  Typically, the modified-frame list would next be written to swap space, making the frames available to the free-frame list.  An alternative strategy is to compress a number of frames{\</a:t>
            </a:r>
            <a:r>
              <a:rPr lang="en-US" altLang="en-US" sz="1600" dirty="0" err="1"/>
              <a:t>mdash</a:t>
            </a:r>
            <a:r>
              <a:rPr lang="en-US" altLang="en-US" sz="1600" dirty="0"/>
              <a:t>}say, three{\</a:t>
            </a:r>
            <a:r>
              <a:rPr lang="en-US" altLang="en-US" sz="1600" dirty="0" err="1"/>
              <a:t>mdash</a:t>
            </a:r>
            <a:r>
              <a:rPr lang="en-US" altLang="en-US" sz="1600" dirty="0"/>
              <a:t>}and store their compressed versions n a single page frame.</a:t>
            </a:r>
          </a:p>
          <a:p>
            <a:endParaRPr lang="en-US" altLang="en-US" sz="1600" dirty="0"/>
          </a:p>
        </p:txBody>
      </p:sp>
      <p:pic>
        <p:nvPicPr>
          <p:cNvPr id="88068" name="Picture 4" descr="B:\os-book\os10-dir\Slides-WORK-area\Figures-dir\ch10\JPG-dir\10_24.jpg">
            <a:extLst>
              <a:ext uri="{FF2B5EF4-FFF2-40B4-BE49-F238E27FC236}">
                <a16:creationId xmlns:a16="http://schemas.microsoft.com/office/drawing/2014/main" id="{E3ED9481-4A42-4C37-AEDB-80B499BBF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053" y="2363950"/>
            <a:ext cx="4449763"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1BC5715A-B927-4EBF-A480-308710764393}"/>
              </a:ext>
            </a:extLst>
          </p:cNvPr>
          <p:cNvSpPr>
            <a:spLocks noGrp="1" noChangeArrowheads="1"/>
          </p:cNvSpPr>
          <p:nvPr>
            <p:ph type="title"/>
          </p:nvPr>
        </p:nvSpPr>
        <p:spPr>
          <a:xfrm>
            <a:off x="2478283" y="238159"/>
            <a:ext cx="7723187" cy="576262"/>
          </a:xfrm>
        </p:spPr>
        <p:txBody>
          <a:bodyPr/>
          <a:lstStyle/>
          <a:p>
            <a:pPr eaLnBrk="1" hangingPunct="1"/>
            <a:r>
              <a:rPr lang="en-US" altLang="en-US" dirty="0"/>
              <a:t>Memory Compression (Cont.)</a:t>
            </a:r>
          </a:p>
        </p:txBody>
      </p:sp>
      <p:sp>
        <p:nvSpPr>
          <p:cNvPr id="89091" name="Rectangle 3">
            <a:extLst>
              <a:ext uri="{FF2B5EF4-FFF2-40B4-BE49-F238E27FC236}">
                <a16:creationId xmlns:a16="http://schemas.microsoft.com/office/drawing/2014/main" id="{FA8EC8F9-E77C-45B9-8E2B-6C2B67691AAB}"/>
              </a:ext>
            </a:extLst>
          </p:cNvPr>
          <p:cNvSpPr>
            <a:spLocks noGrp="1" noChangeArrowheads="1"/>
          </p:cNvSpPr>
          <p:nvPr>
            <p:ph type="body" idx="1"/>
          </p:nvPr>
        </p:nvSpPr>
        <p:spPr>
          <a:xfrm>
            <a:off x="2419350" y="1093789"/>
            <a:ext cx="7677150" cy="4530725"/>
          </a:xfrm>
        </p:spPr>
        <p:txBody>
          <a:bodyPr/>
          <a:lstStyle/>
          <a:p>
            <a:r>
              <a:rPr lang="en-US" altLang="en-US" dirty="0"/>
              <a:t>An alternative to paging is </a:t>
            </a:r>
            <a:r>
              <a:rPr lang="en-US" altLang="en-US" b="1" dirty="0">
                <a:solidFill>
                  <a:srgbClr val="0070C0"/>
                </a:solidFill>
              </a:rPr>
              <a:t>memory compression</a:t>
            </a:r>
            <a:r>
              <a:rPr lang="en-US" altLang="en-US" dirty="0"/>
              <a:t>. </a:t>
            </a:r>
          </a:p>
          <a:p>
            <a:r>
              <a:rPr lang="en-US" altLang="en-US" dirty="0"/>
              <a:t>Rather than paging out modified frames to swap space, we compress several frames into a single frame, enabling the system to reduce memory usage without resorting to swapping pages.</a:t>
            </a:r>
          </a:p>
        </p:txBody>
      </p:sp>
      <p:pic>
        <p:nvPicPr>
          <p:cNvPr id="89092" name="Picture 2" descr="B:\os-book\os10-dir\Slides-WORK-area\Figures-dir\ch10\JPG-dir\10_25.jpg">
            <a:extLst>
              <a:ext uri="{FF2B5EF4-FFF2-40B4-BE49-F238E27FC236}">
                <a16:creationId xmlns:a16="http://schemas.microsoft.com/office/drawing/2014/main" id="{C6DF927E-FBE8-46C4-A428-2179BD17E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514" y="3141664"/>
            <a:ext cx="5159375"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2000251"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2335214"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CBD9974-2DAD-4016-A656-9F0EABFA1353}"/>
              </a:ext>
            </a:extLst>
          </p:cNvPr>
          <p:cNvSpPr>
            <a:spLocks noGrp="1" noChangeArrowheads="1"/>
          </p:cNvSpPr>
          <p:nvPr>
            <p:ph type="ctrTitle"/>
          </p:nvPr>
        </p:nvSpPr>
        <p:spPr>
          <a:xfrm>
            <a:off x="2209800" y="817564"/>
            <a:ext cx="7772400" cy="2128837"/>
          </a:xfrm>
        </p:spPr>
        <p:txBody>
          <a:bodyPr/>
          <a:lstStyle/>
          <a:p>
            <a:pPr eaLnBrk="1" hangingPunct="1"/>
            <a:r>
              <a:rPr lang="en-US" altLang="en-US"/>
              <a:t>Chapter 12:  I/O Systems</a:t>
            </a: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062D838C-D92E-4F35-BE3D-766954D76C14}"/>
              </a:ext>
            </a:extLst>
          </p:cNvPr>
          <p:cNvSpPr>
            <a:spLocks noGrp="1" noChangeArrowheads="1"/>
          </p:cNvSpPr>
          <p:nvPr>
            <p:ph type="title"/>
          </p:nvPr>
        </p:nvSpPr>
        <p:spPr>
          <a:xfrm>
            <a:off x="2427288" y="239555"/>
            <a:ext cx="7783512" cy="576263"/>
          </a:xfrm>
        </p:spPr>
        <p:txBody>
          <a:bodyPr/>
          <a:lstStyle/>
          <a:p>
            <a:pPr eaLnBrk="1" hangingPunct="1"/>
            <a:r>
              <a:rPr lang="en-US" altLang="en-US" dirty="0"/>
              <a:t>Chapter 12:  I/O Systems</a:t>
            </a:r>
          </a:p>
        </p:txBody>
      </p:sp>
      <p:sp>
        <p:nvSpPr>
          <p:cNvPr id="7170" name="Rectangle 3">
            <a:extLst>
              <a:ext uri="{FF2B5EF4-FFF2-40B4-BE49-F238E27FC236}">
                <a16:creationId xmlns:a16="http://schemas.microsoft.com/office/drawing/2014/main" id="{217BA829-F93A-4170-8DF7-536F8C9009A2}"/>
              </a:ext>
            </a:extLst>
          </p:cNvPr>
          <p:cNvSpPr>
            <a:spLocks noGrp="1" noChangeArrowheads="1"/>
          </p:cNvSpPr>
          <p:nvPr>
            <p:ph type="body" idx="1"/>
          </p:nvPr>
        </p:nvSpPr>
        <p:spPr>
          <a:xfrm>
            <a:off x="2371725" y="1082676"/>
            <a:ext cx="7783512" cy="4530725"/>
          </a:xfrm>
        </p:spPr>
        <p:txBody>
          <a:bodyPr/>
          <a:lstStyle/>
          <a:p>
            <a:r>
              <a:rPr lang="en-US" altLang="en-US" dirty="0"/>
              <a:t>Overview</a:t>
            </a:r>
          </a:p>
          <a:p>
            <a:r>
              <a:rPr lang="en-US" altLang="en-US" dirty="0"/>
              <a:t>I/O Hardware</a:t>
            </a:r>
          </a:p>
          <a:p>
            <a:r>
              <a:rPr lang="en-US" altLang="en-US" dirty="0"/>
              <a:t>Application I/O Interface</a:t>
            </a:r>
          </a:p>
          <a:p>
            <a:r>
              <a:rPr lang="en-US" altLang="en-US" dirty="0"/>
              <a:t>Kernel I/O Subsystem</a:t>
            </a:r>
          </a:p>
          <a:p>
            <a:r>
              <a:rPr lang="en-US" altLang="en-US" dirty="0"/>
              <a:t>Transforming I/O Requests to Hardware Operations</a:t>
            </a:r>
          </a:p>
          <a:p>
            <a:r>
              <a:rPr lang="en-US" altLang="en-US" dirty="0"/>
              <a:t>STREAMS</a:t>
            </a:r>
          </a:p>
          <a:p>
            <a:r>
              <a:rPr lang="en-US" altLang="en-US" dirty="0"/>
              <a:t>Performance</a:t>
            </a: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FF3B3E1F-A68F-4BE7-8FF6-54EF150B8EEB}"/>
              </a:ext>
            </a:extLst>
          </p:cNvPr>
          <p:cNvSpPr>
            <a:spLocks noGrp="1" noChangeArrowheads="1"/>
          </p:cNvSpPr>
          <p:nvPr>
            <p:ph type="title"/>
          </p:nvPr>
        </p:nvSpPr>
        <p:spPr>
          <a:xfrm>
            <a:off x="1981200" y="238549"/>
            <a:ext cx="8229600" cy="576262"/>
          </a:xfrm>
        </p:spPr>
        <p:txBody>
          <a:bodyPr/>
          <a:lstStyle/>
          <a:p>
            <a:pPr eaLnBrk="1" hangingPunct="1"/>
            <a:r>
              <a:rPr lang="en-US" altLang="en-US" dirty="0"/>
              <a:t>Objectives</a:t>
            </a:r>
          </a:p>
        </p:txBody>
      </p:sp>
      <p:sp>
        <p:nvSpPr>
          <p:cNvPr id="9218" name="Rectangle 3">
            <a:extLst>
              <a:ext uri="{FF2B5EF4-FFF2-40B4-BE49-F238E27FC236}">
                <a16:creationId xmlns:a16="http://schemas.microsoft.com/office/drawing/2014/main" id="{B06C7943-81F1-46F5-B026-407113118756}"/>
              </a:ext>
            </a:extLst>
          </p:cNvPr>
          <p:cNvSpPr>
            <a:spLocks noGrp="1" noChangeArrowheads="1"/>
          </p:cNvSpPr>
          <p:nvPr>
            <p:ph type="body" idx="1"/>
          </p:nvPr>
        </p:nvSpPr>
        <p:spPr>
          <a:xfrm>
            <a:off x="2371725" y="1150939"/>
            <a:ext cx="7736438" cy="4530725"/>
          </a:xfrm>
        </p:spPr>
        <p:txBody>
          <a:bodyPr/>
          <a:lstStyle/>
          <a:p>
            <a:r>
              <a:rPr lang="en-US" altLang="en-US" dirty="0"/>
              <a:t>Explore the structure of an operating system</a:t>
            </a:r>
            <a:r>
              <a:rPr lang="ja-JP" altLang="en-US" dirty="0"/>
              <a:t>’</a:t>
            </a:r>
            <a:r>
              <a:rPr lang="en-US" altLang="ja-JP" dirty="0"/>
              <a:t>s I/O subsystem</a:t>
            </a:r>
          </a:p>
          <a:p>
            <a:endParaRPr lang="en-US" altLang="en-US" dirty="0"/>
          </a:p>
          <a:p>
            <a:r>
              <a:rPr lang="en-US" altLang="en-US" dirty="0"/>
              <a:t>Discuss the principles and complexities of I/O hardware</a:t>
            </a:r>
          </a:p>
          <a:p>
            <a:endParaRPr lang="en-US" altLang="en-US" dirty="0"/>
          </a:p>
          <a:p>
            <a:r>
              <a:rPr lang="en-US" altLang="en-US" dirty="0"/>
              <a:t>Explain the performance aspects of I/O hardware and software</a:t>
            </a:r>
          </a:p>
          <a:p>
            <a:endParaRPr lang="en-US" altLang="en-US" dirty="0"/>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534C0594-BE5E-46DC-819D-C87047DD9E2E}"/>
              </a:ext>
            </a:extLst>
          </p:cNvPr>
          <p:cNvSpPr>
            <a:spLocks noGrp="1" noChangeArrowheads="1"/>
          </p:cNvSpPr>
          <p:nvPr>
            <p:ph type="title"/>
          </p:nvPr>
        </p:nvSpPr>
        <p:spPr>
          <a:xfrm>
            <a:off x="1981200" y="238973"/>
            <a:ext cx="8229600" cy="576263"/>
          </a:xfrm>
        </p:spPr>
        <p:txBody>
          <a:bodyPr/>
          <a:lstStyle/>
          <a:p>
            <a:r>
              <a:rPr lang="en-US" altLang="en-US" dirty="0"/>
              <a:t>Overview</a:t>
            </a:r>
          </a:p>
        </p:txBody>
      </p:sp>
      <p:sp>
        <p:nvSpPr>
          <p:cNvPr id="11266" name="Content Placeholder 2">
            <a:extLst>
              <a:ext uri="{FF2B5EF4-FFF2-40B4-BE49-F238E27FC236}">
                <a16:creationId xmlns:a16="http://schemas.microsoft.com/office/drawing/2014/main" id="{87164BC3-DED8-46E6-A457-9A3627804080}"/>
              </a:ext>
            </a:extLst>
          </p:cNvPr>
          <p:cNvSpPr>
            <a:spLocks noGrp="1" noChangeArrowheads="1"/>
          </p:cNvSpPr>
          <p:nvPr>
            <p:ph idx="1"/>
          </p:nvPr>
        </p:nvSpPr>
        <p:spPr>
          <a:xfrm>
            <a:off x="2344738" y="1165226"/>
            <a:ext cx="7754095" cy="4530725"/>
          </a:xfrm>
        </p:spPr>
        <p:txBody>
          <a:bodyPr/>
          <a:lstStyle/>
          <a:p>
            <a:r>
              <a:rPr lang="en-US" altLang="en-US" dirty="0"/>
              <a:t>I/O management is a major component of operating system design and operation</a:t>
            </a:r>
          </a:p>
          <a:p>
            <a:pPr lvl="1"/>
            <a:r>
              <a:rPr lang="en-US" altLang="en-US" dirty="0"/>
              <a:t>Important aspect of computer operation</a:t>
            </a:r>
          </a:p>
          <a:p>
            <a:pPr lvl="1"/>
            <a:r>
              <a:rPr lang="en-US" altLang="en-US" dirty="0"/>
              <a:t>I/O devices vary greatly</a:t>
            </a:r>
          </a:p>
          <a:p>
            <a:pPr lvl="1"/>
            <a:r>
              <a:rPr lang="en-US" altLang="en-US" dirty="0"/>
              <a:t>Various methods to control them</a:t>
            </a:r>
          </a:p>
          <a:p>
            <a:pPr lvl="1"/>
            <a:r>
              <a:rPr lang="en-US" altLang="en-US" dirty="0"/>
              <a:t>Performance management </a:t>
            </a:r>
          </a:p>
          <a:p>
            <a:pPr lvl="1"/>
            <a:r>
              <a:rPr lang="en-US" altLang="en-US" dirty="0"/>
              <a:t>New types of devices frequent</a:t>
            </a:r>
          </a:p>
          <a:p>
            <a:r>
              <a:rPr lang="en-US" altLang="en-US" dirty="0"/>
              <a:t>Ports, busses, device controllers connect to various devices</a:t>
            </a:r>
          </a:p>
          <a:p>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drivers</a:t>
            </a:r>
            <a:r>
              <a:rPr lang="en-US" altLang="en-US" b="1" dirty="0">
                <a:solidFill>
                  <a:srgbClr val="3366FF"/>
                </a:solidFill>
              </a:rPr>
              <a:t> </a:t>
            </a:r>
            <a:r>
              <a:rPr lang="en-US" altLang="en-US" dirty="0"/>
              <a:t>encapsulate device details</a:t>
            </a:r>
          </a:p>
          <a:p>
            <a:pPr lvl="1"/>
            <a:r>
              <a:rPr lang="en-US" altLang="en-US" dirty="0"/>
              <a:t>Present uniform device-access interface to I/O subsystem</a:t>
            </a:r>
          </a:p>
          <a:p>
            <a:pPr lvl="1"/>
            <a:endParaRPr lang="en-US" altLang="en-US" dirty="0"/>
          </a:p>
          <a:p>
            <a:pPr lvl="1"/>
            <a:endParaRPr lang="en-US" altLang="en-US" dirty="0"/>
          </a:p>
          <a:p>
            <a:pPr lvl="1">
              <a:buFont typeface="Monotype Sorts" pitchFamily="-84" charset="2"/>
              <a:buNone/>
            </a:pPr>
            <a:endParaRPr lang="en-US" altLang="en-US" dirty="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2C23DA61-C363-4AED-8780-23702C2F16B3}"/>
              </a:ext>
            </a:extLst>
          </p:cNvPr>
          <p:cNvSpPr>
            <a:spLocks noGrp="1" noChangeArrowheads="1"/>
          </p:cNvSpPr>
          <p:nvPr>
            <p:ph type="title"/>
          </p:nvPr>
        </p:nvSpPr>
        <p:spPr>
          <a:xfrm>
            <a:off x="2225676" y="235604"/>
            <a:ext cx="7985125" cy="576263"/>
          </a:xfrm>
        </p:spPr>
        <p:txBody>
          <a:bodyPr/>
          <a:lstStyle/>
          <a:p>
            <a:pPr eaLnBrk="1" hangingPunct="1"/>
            <a:r>
              <a:rPr lang="en-US" altLang="en-US" dirty="0"/>
              <a:t>I/O Hardware</a:t>
            </a:r>
          </a:p>
        </p:txBody>
      </p:sp>
      <p:sp>
        <p:nvSpPr>
          <p:cNvPr id="12290" name="Rectangle 3">
            <a:extLst>
              <a:ext uri="{FF2B5EF4-FFF2-40B4-BE49-F238E27FC236}">
                <a16:creationId xmlns:a16="http://schemas.microsoft.com/office/drawing/2014/main" id="{BAC0676F-0BFC-4F84-82E0-553A4E0FB311}"/>
              </a:ext>
            </a:extLst>
          </p:cNvPr>
          <p:cNvSpPr>
            <a:spLocks noGrp="1" noChangeArrowheads="1"/>
          </p:cNvSpPr>
          <p:nvPr>
            <p:ph type="body" idx="1"/>
          </p:nvPr>
        </p:nvSpPr>
        <p:spPr>
          <a:xfrm>
            <a:off x="2322513" y="1055689"/>
            <a:ext cx="6529388" cy="4760912"/>
          </a:xfrm>
        </p:spPr>
        <p:txBody>
          <a:bodyPr/>
          <a:lstStyle/>
          <a:p>
            <a:r>
              <a:rPr lang="en-US" altLang="en-US" dirty="0"/>
              <a:t>Incredible variety of I/O devices</a:t>
            </a:r>
          </a:p>
          <a:p>
            <a:pPr lvl="1"/>
            <a:r>
              <a:rPr lang="en-US" altLang="en-US" dirty="0"/>
              <a:t>Storage</a:t>
            </a:r>
          </a:p>
          <a:p>
            <a:pPr lvl="1"/>
            <a:r>
              <a:rPr lang="en-US" altLang="en-US" dirty="0"/>
              <a:t>Transmission</a:t>
            </a:r>
          </a:p>
          <a:p>
            <a:pPr lvl="1"/>
            <a:r>
              <a:rPr lang="en-US" altLang="en-US" dirty="0"/>
              <a:t>Human-interface</a:t>
            </a:r>
          </a:p>
          <a:p>
            <a:r>
              <a:rPr lang="en-US" altLang="en-US" dirty="0"/>
              <a:t>Common concepts – signals from I/O devices interface with computer</a:t>
            </a:r>
          </a:p>
          <a:p>
            <a:pPr lvl="1"/>
            <a:r>
              <a:rPr lang="en-US" altLang="en-US" b="1" dirty="0">
                <a:solidFill>
                  <a:srgbClr val="006699"/>
                </a:solidFill>
                <a:latin typeface="+mj-lt"/>
              </a:rPr>
              <a:t>Port</a:t>
            </a:r>
            <a:r>
              <a:rPr lang="en-US" altLang="en-US" b="1" dirty="0">
                <a:solidFill>
                  <a:srgbClr val="3366FF"/>
                </a:solidFill>
              </a:rPr>
              <a:t> </a:t>
            </a:r>
            <a:r>
              <a:rPr lang="en-US" altLang="en-US" dirty="0"/>
              <a:t>– connection point for device</a:t>
            </a:r>
          </a:p>
          <a:p>
            <a:pPr lvl="1"/>
            <a:r>
              <a:rPr lang="en-US" altLang="en-US" b="1" dirty="0">
                <a:solidFill>
                  <a:srgbClr val="006699"/>
                </a:solidFill>
                <a:latin typeface="+mj-lt"/>
              </a:rPr>
              <a:t>Bus</a:t>
            </a:r>
            <a:r>
              <a:rPr lang="en-US" altLang="en-US" dirty="0"/>
              <a:t> - </a:t>
            </a:r>
            <a:r>
              <a:rPr lang="en-US" altLang="en-US" b="1" dirty="0">
                <a:solidFill>
                  <a:srgbClr val="006699"/>
                </a:solidFill>
                <a:latin typeface="+mj-lt"/>
              </a:rPr>
              <a:t>daisy</a:t>
            </a:r>
            <a:r>
              <a:rPr lang="en-US" altLang="en-US" b="1" dirty="0">
                <a:solidFill>
                  <a:srgbClr val="3366FF"/>
                </a:solidFill>
              </a:rPr>
              <a:t> </a:t>
            </a:r>
            <a:r>
              <a:rPr lang="en-US" altLang="en-US" b="1" dirty="0">
                <a:solidFill>
                  <a:srgbClr val="006699"/>
                </a:solidFill>
                <a:latin typeface="+mj-lt"/>
              </a:rPr>
              <a:t>chain</a:t>
            </a:r>
            <a:r>
              <a:rPr lang="en-US" altLang="en-US" dirty="0">
                <a:solidFill>
                  <a:srgbClr val="3366FF"/>
                </a:solidFill>
              </a:rPr>
              <a:t> </a:t>
            </a:r>
            <a:r>
              <a:rPr lang="en-US" altLang="en-US" dirty="0"/>
              <a:t>or shared direct access</a:t>
            </a:r>
          </a:p>
          <a:p>
            <a:pPr lvl="2"/>
            <a:r>
              <a:rPr lang="en-US" altLang="en-US" b="1" dirty="0">
                <a:solidFill>
                  <a:srgbClr val="006699"/>
                </a:solidFill>
                <a:latin typeface="+mj-lt"/>
              </a:rPr>
              <a:t>PCI</a:t>
            </a:r>
            <a:r>
              <a:rPr lang="en-US" altLang="en-US" dirty="0"/>
              <a:t> bus common in PCs and servers, PCI Express (</a:t>
            </a:r>
            <a:r>
              <a:rPr lang="en-US" altLang="en-US" b="1" dirty="0">
                <a:solidFill>
                  <a:srgbClr val="006699"/>
                </a:solidFill>
                <a:latin typeface="+mj-lt"/>
              </a:rPr>
              <a:t>PCIe</a:t>
            </a:r>
            <a:r>
              <a:rPr lang="en-US" altLang="en-US" dirty="0"/>
              <a:t>) </a:t>
            </a:r>
          </a:p>
          <a:p>
            <a:pPr lvl="2"/>
            <a:r>
              <a:rPr lang="en-US" altLang="en-US" b="1" dirty="0">
                <a:solidFill>
                  <a:srgbClr val="006699"/>
                </a:solidFill>
                <a:latin typeface="+mj-lt"/>
              </a:rPr>
              <a:t>expansion</a:t>
            </a:r>
            <a:r>
              <a:rPr lang="en-US" altLang="en-US" dirty="0"/>
              <a:t> </a:t>
            </a:r>
            <a:r>
              <a:rPr lang="en-US" altLang="en-US" b="1" dirty="0">
                <a:solidFill>
                  <a:srgbClr val="006699"/>
                </a:solidFill>
                <a:latin typeface="+mj-lt"/>
              </a:rPr>
              <a:t>bus</a:t>
            </a:r>
            <a:r>
              <a:rPr lang="en-US" altLang="en-US" dirty="0"/>
              <a:t> connects relatively slow devices</a:t>
            </a:r>
          </a:p>
          <a:p>
            <a:pPr lvl="2"/>
            <a:r>
              <a:rPr lang="en-US" altLang="en-US" b="1" dirty="0">
                <a:solidFill>
                  <a:srgbClr val="006699"/>
                </a:solidFill>
                <a:latin typeface="+mj-lt"/>
              </a:rPr>
              <a:t>Serial-attached</a:t>
            </a:r>
            <a:r>
              <a:rPr lang="en-US" altLang="en-US" b="1" dirty="0">
                <a:solidFill>
                  <a:srgbClr val="3366FF"/>
                </a:solidFill>
              </a:rPr>
              <a:t> </a:t>
            </a:r>
            <a:r>
              <a:rPr lang="en-US" altLang="en-US" b="1" dirty="0">
                <a:solidFill>
                  <a:srgbClr val="006699"/>
                </a:solidFill>
                <a:latin typeface="+mj-lt"/>
              </a:rPr>
              <a:t>SCSI</a:t>
            </a:r>
            <a:r>
              <a:rPr lang="en-US" altLang="en-US" b="1" dirty="0">
                <a:solidFill>
                  <a:srgbClr val="3366FF"/>
                </a:solidFill>
              </a:rPr>
              <a:t> </a:t>
            </a:r>
            <a:r>
              <a:rPr lang="en-US" altLang="en-US" dirty="0"/>
              <a:t>(</a:t>
            </a:r>
            <a:r>
              <a:rPr lang="en-US" altLang="en-US" b="1" dirty="0">
                <a:solidFill>
                  <a:srgbClr val="006699"/>
                </a:solidFill>
                <a:latin typeface="+mj-lt"/>
              </a:rPr>
              <a:t>SAS</a:t>
            </a:r>
            <a:r>
              <a:rPr lang="en-US" altLang="en-US" dirty="0"/>
              <a:t>) common disk interface</a:t>
            </a:r>
          </a:p>
        </p:txBody>
      </p:sp>
    </p:spTree>
    <p:extLst>
      <p:ext uri="{BB962C8B-B14F-4D97-AF65-F5344CB8AC3E}">
        <p14:creationId xmlns:p14="http://schemas.microsoft.com/office/powerpoint/2010/main" val="69892860"/>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2C23DA61-C363-4AED-8780-23702C2F16B3}"/>
              </a:ext>
            </a:extLst>
          </p:cNvPr>
          <p:cNvSpPr>
            <a:spLocks noGrp="1" noChangeArrowheads="1"/>
          </p:cNvSpPr>
          <p:nvPr>
            <p:ph type="title"/>
          </p:nvPr>
        </p:nvSpPr>
        <p:spPr>
          <a:xfrm>
            <a:off x="2225676" y="172104"/>
            <a:ext cx="7985125" cy="576263"/>
          </a:xfrm>
        </p:spPr>
        <p:txBody>
          <a:bodyPr/>
          <a:lstStyle/>
          <a:p>
            <a:pPr eaLnBrk="1" hangingPunct="1"/>
            <a:r>
              <a:rPr lang="en-US" altLang="en-US" dirty="0"/>
              <a:t>I/O Hardware (Cont.)</a:t>
            </a:r>
          </a:p>
        </p:txBody>
      </p:sp>
      <p:sp>
        <p:nvSpPr>
          <p:cNvPr id="12290" name="Rectangle 3">
            <a:extLst>
              <a:ext uri="{FF2B5EF4-FFF2-40B4-BE49-F238E27FC236}">
                <a16:creationId xmlns:a16="http://schemas.microsoft.com/office/drawing/2014/main" id="{BAC0676F-0BFC-4F84-82E0-553A4E0FB311}"/>
              </a:ext>
            </a:extLst>
          </p:cNvPr>
          <p:cNvSpPr>
            <a:spLocks noGrp="1" noChangeArrowheads="1"/>
          </p:cNvSpPr>
          <p:nvPr>
            <p:ph type="body" idx="1"/>
          </p:nvPr>
        </p:nvSpPr>
        <p:spPr>
          <a:xfrm>
            <a:off x="2322513" y="1055689"/>
            <a:ext cx="7088188" cy="4938712"/>
          </a:xfrm>
        </p:spPr>
        <p:txBody>
          <a:bodyPr/>
          <a:lstStyle/>
          <a:p>
            <a:pPr lvl="1"/>
            <a:r>
              <a:rPr lang="en-US" altLang="en-US" b="1" dirty="0">
                <a:solidFill>
                  <a:srgbClr val="006699"/>
                </a:solidFill>
                <a:latin typeface="+mj-lt"/>
              </a:rPr>
              <a:t>Controller</a:t>
            </a:r>
            <a:r>
              <a:rPr lang="en-US" altLang="en-US" dirty="0"/>
              <a:t>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adapter</a:t>
            </a:r>
            <a:r>
              <a:rPr lang="en-US" altLang="en-US" dirty="0"/>
              <a:t>) – electronics that operate port, bus, device</a:t>
            </a:r>
          </a:p>
          <a:p>
            <a:pPr lvl="2"/>
            <a:r>
              <a:rPr lang="en-US" altLang="en-US" dirty="0"/>
              <a:t>Sometimes integrated</a:t>
            </a:r>
          </a:p>
          <a:p>
            <a:pPr lvl="2"/>
            <a:r>
              <a:rPr lang="en-US" altLang="en-US" dirty="0"/>
              <a:t>Sometimes separate circuit board (host adapter)</a:t>
            </a:r>
          </a:p>
          <a:p>
            <a:pPr lvl="2"/>
            <a:r>
              <a:rPr lang="en-US" altLang="en-US" dirty="0"/>
              <a:t>Contains processor, microcode, private memory, bus controller, etc.</a:t>
            </a:r>
          </a:p>
          <a:p>
            <a:pPr lvl="3"/>
            <a:r>
              <a:rPr lang="en-US" altLang="en-US" dirty="0"/>
              <a:t>Some talk to per-device controller with bus controller, microcode, memory, etc.</a:t>
            </a: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026">
            <a:extLst>
              <a:ext uri="{FF2B5EF4-FFF2-40B4-BE49-F238E27FC236}">
                <a16:creationId xmlns:a16="http://schemas.microsoft.com/office/drawing/2014/main" id="{9FB89C5A-998D-49E4-8BB5-0B4E32D74D7B}"/>
              </a:ext>
            </a:extLst>
          </p:cNvPr>
          <p:cNvSpPr>
            <a:spLocks noGrp="1" noChangeArrowheads="1"/>
          </p:cNvSpPr>
          <p:nvPr>
            <p:ph type="title"/>
          </p:nvPr>
        </p:nvSpPr>
        <p:spPr>
          <a:xfrm>
            <a:off x="2282826" y="111973"/>
            <a:ext cx="7927975" cy="576263"/>
          </a:xfrm>
        </p:spPr>
        <p:txBody>
          <a:bodyPr/>
          <a:lstStyle/>
          <a:p>
            <a:pPr eaLnBrk="1" hangingPunct="1"/>
            <a:r>
              <a:rPr lang="en-US" altLang="en-US" dirty="0"/>
              <a:t>A Typical PC Bus Structure</a:t>
            </a:r>
            <a:endParaRPr lang="en-US" altLang="en-US" sz="2400" dirty="0"/>
          </a:p>
        </p:txBody>
      </p:sp>
      <p:pic>
        <p:nvPicPr>
          <p:cNvPr id="14338" name="Picture 2">
            <a:extLst>
              <a:ext uri="{FF2B5EF4-FFF2-40B4-BE49-F238E27FC236}">
                <a16:creationId xmlns:a16="http://schemas.microsoft.com/office/drawing/2014/main" id="{A1A221B9-B796-495D-A9F5-297AF24C9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63" y="1573214"/>
            <a:ext cx="6272212"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BADB22FB-BFC9-4E1F-BE26-CBE7193EBE61}"/>
              </a:ext>
            </a:extLst>
          </p:cNvPr>
          <p:cNvSpPr>
            <a:spLocks noGrp="1" noChangeArrowheads="1"/>
          </p:cNvSpPr>
          <p:nvPr>
            <p:ph type="title"/>
          </p:nvPr>
        </p:nvSpPr>
        <p:spPr>
          <a:xfrm>
            <a:off x="1981200" y="239555"/>
            <a:ext cx="8229600" cy="576263"/>
          </a:xfrm>
        </p:spPr>
        <p:txBody>
          <a:bodyPr/>
          <a:lstStyle/>
          <a:p>
            <a:r>
              <a:rPr lang="en-US" altLang="en-US" dirty="0"/>
              <a:t>I/O Hardware (Cont.)</a:t>
            </a:r>
          </a:p>
        </p:txBody>
      </p:sp>
      <p:sp>
        <p:nvSpPr>
          <p:cNvPr id="16386" name="Content Placeholder 2">
            <a:extLst>
              <a:ext uri="{FF2B5EF4-FFF2-40B4-BE49-F238E27FC236}">
                <a16:creationId xmlns:a16="http://schemas.microsoft.com/office/drawing/2014/main" id="{BFB0E0AA-8373-48A8-8A91-0A1BE0DC729B}"/>
              </a:ext>
            </a:extLst>
          </p:cNvPr>
          <p:cNvSpPr>
            <a:spLocks noGrp="1" noChangeArrowheads="1"/>
          </p:cNvSpPr>
          <p:nvPr>
            <p:ph idx="1"/>
          </p:nvPr>
        </p:nvSpPr>
        <p:spPr>
          <a:xfrm>
            <a:off x="2344739" y="1069976"/>
            <a:ext cx="7026275" cy="4530725"/>
          </a:xfrm>
        </p:spPr>
        <p:txBody>
          <a:bodyPr/>
          <a:lstStyle/>
          <a:p>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 is complex controller, usually separate circuit board (</a:t>
            </a:r>
            <a:r>
              <a:rPr lang="en-US" altLang="en-US" b="1" dirty="0">
                <a:solidFill>
                  <a:srgbClr val="006699"/>
                </a:solidFill>
                <a:latin typeface="+mj-lt"/>
              </a:rPr>
              <a:t>host-bus</a:t>
            </a:r>
            <a:r>
              <a:rPr lang="en-US" altLang="en-US" b="1" dirty="0">
                <a:solidFill>
                  <a:srgbClr val="3366FF"/>
                </a:solidFill>
              </a:rPr>
              <a:t> </a:t>
            </a:r>
            <a:r>
              <a:rPr lang="en-US" altLang="en-US" b="1" dirty="0">
                <a:solidFill>
                  <a:srgbClr val="006699"/>
                </a:solidFill>
                <a:latin typeface="+mj-lt"/>
              </a:rPr>
              <a:t>adapter</a:t>
            </a:r>
            <a:r>
              <a:rPr lang="en-US" altLang="en-US" dirty="0"/>
              <a:t>, </a:t>
            </a:r>
            <a:r>
              <a:rPr lang="en-US" altLang="en-US" b="1" dirty="0">
                <a:solidFill>
                  <a:srgbClr val="006699"/>
                </a:solidFill>
                <a:latin typeface="+mj-lt"/>
              </a:rPr>
              <a:t>HBA</a:t>
            </a:r>
            <a:r>
              <a:rPr lang="en-US" altLang="en-US" dirty="0"/>
              <a:t>) plugging into bus</a:t>
            </a:r>
          </a:p>
          <a:p>
            <a:r>
              <a:rPr lang="en-US" altLang="en-US" dirty="0"/>
              <a:t>I/O instructions control devices</a:t>
            </a:r>
          </a:p>
          <a:p>
            <a:r>
              <a:rPr lang="en-US" altLang="en-US" dirty="0"/>
              <a:t>Devices usually have registers where device driver places commands, addresses, and data to write, or read data from registers after command execution</a:t>
            </a:r>
          </a:p>
          <a:p>
            <a:pPr lvl="1"/>
            <a:r>
              <a:rPr lang="en-US" altLang="en-US" dirty="0"/>
              <a:t>Data-in register, data-out register, status register, control register</a:t>
            </a:r>
          </a:p>
          <a:p>
            <a:pPr lvl="1"/>
            <a:r>
              <a:rPr lang="en-US" altLang="en-US" dirty="0"/>
              <a:t>Typically 1-4 bytes, or FIFO buffer</a:t>
            </a:r>
          </a:p>
          <a:p>
            <a:pPr marL="0" indent="0">
              <a:buNone/>
            </a:pPr>
            <a:endParaRPr lang="en-US" altLang="en-US" dirty="0"/>
          </a:p>
        </p:txBody>
      </p:sp>
    </p:spTree>
    <p:extLst>
      <p:ext uri="{BB962C8B-B14F-4D97-AF65-F5344CB8AC3E}">
        <p14:creationId xmlns:p14="http://schemas.microsoft.com/office/powerpoint/2010/main" val="351099427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BADB22FB-BFC9-4E1F-BE26-CBE7193EBE61}"/>
              </a:ext>
            </a:extLst>
          </p:cNvPr>
          <p:cNvSpPr>
            <a:spLocks noGrp="1" noChangeArrowheads="1"/>
          </p:cNvSpPr>
          <p:nvPr>
            <p:ph type="title"/>
          </p:nvPr>
        </p:nvSpPr>
        <p:spPr>
          <a:xfrm>
            <a:off x="1981200" y="239555"/>
            <a:ext cx="8229600" cy="576263"/>
          </a:xfrm>
        </p:spPr>
        <p:txBody>
          <a:bodyPr/>
          <a:lstStyle/>
          <a:p>
            <a:r>
              <a:rPr lang="en-US" altLang="en-US" dirty="0"/>
              <a:t>I/O Hardware (Cont.)</a:t>
            </a:r>
          </a:p>
        </p:txBody>
      </p:sp>
      <p:sp>
        <p:nvSpPr>
          <p:cNvPr id="16386" name="Content Placeholder 2">
            <a:extLst>
              <a:ext uri="{FF2B5EF4-FFF2-40B4-BE49-F238E27FC236}">
                <a16:creationId xmlns:a16="http://schemas.microsoft.com/office/drawing/2014/main" id="{BFB0E0AA-8373-48A8-8A91-0A1BE0DC729B}"/>
              </a:ext>
            </a:extLst>
          </p:cNvPr>
          <p:cNvSpPr>
            <a:spLocks noGrp="1" noChangeArrowheads="1"/>
          </p:cNvSpPr>
          <p:nvPr>
            <p:ph idx="1"/>
          </p:nvPr>
        </p:nvSpPr>
        <p:spPr>
          <a:xfrm>
            <a:off x="2344739" y="1069976"/>
            <a:ext cx="7026275" cy="4530725"/>
          </a:xfrm>
        </p:spPr>
        <p:txBody>
          <a:bodyPr/>
          <a:lstStyle/>
          <a:p>
            <a:r>
              <a:rPr lang="en-US" altLang="en-US" dirty="0"/>
              <a:t>Devices have addresses, used by </a:t>
            </a:r>
          </a:p>
          <a:p>
            <a:pPr lvl="1"/>
            <a:r>
              <a:rPr lang="en-US" altLang="en-US" dirty="0"/>
              <a:t>Direct I/O instructions</a:t>
            </a:r>
          </a:p>
          <a:p>
            <a:pPr lvl="1"/>
            <a:r>
              <a:rPr lang="en-US" altLang="en-US" b="1" dirty="0">
                <a:solidFill>
                  <a:srgbClr val="006699"/>
                </a:solidFill>
                <a:latin typeface="+mj-lt"/>
              </a:rPr>
              <a:t>Memory-mapped</a:t>
            </a:r>
            <a:r>
              <a:rPr lang="en-US" altLang="en-US" b="1" dirty="0">
                <a:solidFill>
                  <a:srgbClr val="3366FF"/>
                </a:solidFill>
              </a:rPr>
              <a:t> </a:t>
            </a:r>
            <a:r>
              <a:rPr lang="en-US" altLang="en-US" b="1" dirty="0">
                <a:solidFill>
                  <a:srgbClr val="006699"/>
                </a:solidFill>
                <a:latin typeface="+mj-lt"/>
              </a:rPr>
              <a:t>I/O</a:t>
            </a:r>
          </a:p>
          <a:p>
            <a:pPr lvl="2"/>
            <a:r>
              <a:rPr lang="en-US" altLang="en-US" dirty="0">
                <a:solidFill>
                  <a:srgbClr val="000000"/>
                </a:solidFill>
              </a:rPr>
              <a:t>Device data and command registers mapped to processor address space</a:t>
            </a:r>
          </a:p>
          <a:p>
            <a:pPr lvl="2"/>
            <a:r>
              <a:rPr lang="en-US" altLang="en-US" dirty="0">
                <a:solidFill>
                  <a:srgbClr val="000000"/>
                </a:solidFill>
              </a:rPr>
              <a:t>Especially for large address spaces (graphics)</a:t>
            </a:r>
          </a:p>
          <a:p>
            <a:endParaRPr lang="en-US" altLang="en-US" dirty="0"/>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1C4E0BAC-3A26-4008-B4DB-2179A0F7AFE0}"/>
              </a:ext>
            </a:extLst>
          </p:cNvPr>
          <p:cNvSpPr>
            <a:spLocks noGrp="1" noChangeArrowheads="1"/>
          </p:cNvSpPr>
          <p:nvPr>
            <p:ph type="title"/>
          </p:nvPr>
        </p:nvSpPr>
        <p:spPr>
          <a:xfrm>
            <a:off x="2533326" y="248304"/>
            <a:ext cx="7620000" cy="576263"/>
          </a:xfrm>
        </p:spPr>
        <p:txBody>
          <a:bodyPr/>
          <a:lstStyle/>
          <a:p>
            <a:pPr eaLnBrk="1" hangingPunct="1"/>
            <a:r>
              <a:rPr lang="en-US" altLang="en-US" sz="2800" dirty="0"/>
              <a:t>Device I/O Port Locations on PCs (partial)</a:t>
            </a:r>
          </a:p>
        </p:txBody>
      </p:sp>
      <p:pic>
        <p:nvPicPr>
          <p:cNvPr id="17410" name="Picture 2">
            <a:extLst>
              <a:ext uri="{FF2B5EF4-FFF2-40B4-BE49-F238E27FC236}">
                <a16:creationId xmlns:a16="http://schemas.microsoft.com/office/drawing/2014/main" id="{C7D041AE-5DB8-4D40-9330-4BADDBEE7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6" y="1612901"/>
            <a:ext cx="6545263"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2820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2279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0" fontAlgn="base" hangingPunct="0">
              <a:lnSpc>
                <a:spcPct val="90000"/>
              </a:lnSpc>
              <a:spcAft>
                <a:spcPct val="0"/>
              </a:spcAft>
              <a:buSzPct val="90000"/>
            </a:pPr>
            <a:r>
              <a:rPr lang="en-US" altLang="en-US" dirty="0">
                <a:solidFill>
                  <a:srgbClr val="000000"/>
                </a:solidFill>
              </a:rPr>
              <a:t>Client-Server Computing</a:t>
            </a:r>
          </a:p>
          <a:p>
            <a:pPr lvl="1" eaLnBrk="0" fontAlgn="base" hangingPunct="0">
              <a:lnSpc>
                <a:spcPct val="90000"/>
              </a:lnSpc>
              <a:spcAft>
                <a:spcPct val="0"/>
              </a:spcAft>
              <a:buSzPct val="80000"/>
            </a:pPr>
            <a:r>
              <a:rPr lang="en-US" altLang="en-US" dirty="0">
                <a:solidFill>
                  <a:srgbClr val="000000"/>
                </a:solidFill>
              </a:rPr>
              <a:t>Dumb terminals supplanted by smart PCs</a:t>
            </a:r>
          </a:p>
          <a:p>
            <a:pPr lvl="1" eaLnBrk="0" fontAlgn="base" hangingPunct="0">
              <a:lnSpc>
                <a:spcPct val="90000"/>
              </a:lnSpc>
              <a:spcAft>
                <a:spcPct val="0"/>
              </a:spcAft>
              <a:buSzPct val="80000"/>
            </a:pPr>
            <a:r>
              <a:rPr lang="en-US" altLang="en-US" dirty="0">
                <a:solidFill>
                  <a:srgbClr val="000000"/>
                </a:solidFill>
              </a:rPr>
              <a:t>Many systems now </a:t>
            </a:r>
            <a:r>
              <a:rPr lang="en-US" altLang="en-US" b="1" dirty="0">
                <a:solidFill>
                  <a:srgbClr val="006699"/>
                </a:solidFill>
                <a:latin typeface="Arial"/>
              </a:rPr>
              <a:t>servers</a:t>
            </a:r>
            <a:r>
              <a:rPr lang="en-US" altLang="en-US" dirty="0">
                <a:solidFill>
                  <a:srgbClr val="000000"/>
                </a:solidFill>
              </a:rPr>
              <a:t>, responding to requests generated by </a:t>
            </a:r>
            <a:r>
              <a:rPr lang="en-US" altLang="en-US" b="1" dirty="0">
                <a:solidFill>
                  <a:srgbClr val="006699"/>
                </a:solidFill>
                <a:latin typeface="Arial"/>
              </a:rPr>
              <a:t>clients</a:t>
            </a:r>
          </a:p>
          <a:p>
            <a:pPr lvl="2" eaLnBrk="0" fontAlgn="base" hangingPunct="0">
              <a:lnSpc>
                <a:spcPct val="90000"/>
              </a:lnSpc>
              <a:spcAft>
                <a:spcPct val="0"/>
              </a:spcAft>
            </a:pPr>
            <a:r>
              <a:rPr lang="en-US" altLang="en-US" b="1" dirty="0">
                <a:solidFill>
                  <a:srgbClr val="006699"/>
                </a:solidFill>
                <a:latin typeface="Arial"/>
              </a:rPr>
              <a:t>Compute-server system </a:t>
            </a:r>
            <a:r>
              <a:rPr lang="en-US" altLang="en-US" dirty="0">
                <a:solidFill>
                  <a:srgbClr val="000000"/>
                </a:solidFill>
              </a:rPr>
              <a:t>provides an interface to client to request services (i.e., database)</a:t>
            </a:r>
          </a:p>
          <a:p>
            <a:pPr lvl="2" eaLnBrk="0" fontAlgn="base" hangingPunct="0">
              <a:lnSpc>
                <a:spcPct val="90000"/>
              </a:lnSpc>
              <a:spcAft>
                <a:spcPct val="0"/>
              </a:spcAft>
            </a:pPr>
            <a:r>
              <a:rPr lang="en-US" altLang="en-US" b="1" dirty="0">
                <a:solidFill>
                  <a:srgbClr val="006699"/>
                </a:solidFill>
                <a:latin typeface="Arial"/>
              </a:rPr>
              <a:t>File-server system </a:t>
            </a:r>
            <a:r>
              <a:rPr lang="en-US" altLang="en-US" dirty="0">
                <a:solidFill>
                  <a:srgbClr val="000000"/>
                </a:solidFill>
              </a:rPr>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5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6AB7416-807E-4E88-BA4F-7F9F43A34D32}"/>
              </a:ext>
            </a:extLst>
          </p:cNvPr>
          <p:cNvSpPr>
            <a:spLocks noGrp="1" noChangeArrowheads="1"/>
          </p:cNvSpPr>
          <p:nvPr>
            <p:ph type="title"/>
          </p:nvPr>
        </p:nvSpPr>
        <p:spPr>
          <a:xfrm>
            <a:off x="1981200" y="233593"/>
            <a:ext cx="8229600" cy="576263"/>
          </a:xfrm>
        </p:spPr>
        <p:txBody>
          <a:bodyPr/>
          <a:lstStyle/>
          <a:p>
            <a:pPr eaLnBrk="1" hangingPunct="1"/>
            <a:r>
              <a:rPr lang="en-US" altLang="en-US" dirty="0"/>
              <a:t>Polling</a:t>
            </a:r>
          </a:p>
        </p:txBody>
      </p:sp>
      <p:sp>
        <p:nvSpPr>
          <p:cNvPr id="27651" name="Rectangle 3">
            <a:extLst>
              <a:ext uri="{FF2B5EF4-FFF2-40B4-BE49-F238E27FC236}">
                <a16:creationId xmlns:a16="http://schemas.microsoft.com/office/drawing/2014/main" id="{E50E52FD-DF27-4E49-A119-E722849D78A2}"/>
              </a:ext>
            </a:extLst>
          </p:cNvPr>
          <p:cNvSpPr>
            <a:spLocks noGrp="1" noChangeArrowheads="1"/>
          </p:cNvSpPr>
          <p:nvPr>
            <p:ph type="body" idx="1"/>
          </p:nvPr>
        </p:nvSpPr>
        <p:spPr>
          <a:xfrm>
            <a:off x="2413000" y="1014414"/>
            <a:ext cx="7735888" cy="5127625"/>
          </a:xfrm>
        </p:spPr>
        <p:txBody>
          <a:bodyPr/>
          <a:lstStyle/>
          <a:p>
            <a:pPr>
              <a:defRPr/>
            </a:pPr>
            <a:r>
              <a:rPr lang="en-US" dirty="0">
                <a:ea typeface="ＭＳ Ｐゴシック" charset="-128"/>
              </a:rPr>
              <a:t>For each byte of I/O</a:t>
            </a:r>
          </a:p>
          <a:p>
            <a:pPr marL="800060" lvl="1" indent="-342883">
              <a:buFont typeface="+mj-lt"/>
              <a:buAutoNum type="arabicPeriod"/>
              <a:defRPr/>
            </a:pPr>
            <a:r>
              <a:rPr lang="en-US" dirty="0">
                <a:ea typeface="ＭＳ Ｐゴシック" charset="-128"/>
              </a:rPr>
              <a:t>Read busy bit from status register until 0</a:t>
            </a:r>
          </a:p>
          <a:p>
            <a:pPr marL="800060" lvl="1" indent="-342883">
              <a:buFont typeface="+mj-lt"/>
              <a:buAutoNum type="arabicPeriod"/>
              <a:defRPr/>
            </a:pPr>
            <a:r>
              <a:rPr lang="en-US" dirty="0">
                <a:ea typeface="ＭＳ Ｐゴシック" charset="-128"/>
              </a:rPr>
              <a:t>Host sets read or write bit and if write copies data into data-out register</a:t>
            </a:r>
          </a:p>
          <a:p>
            <a:pPr marL="800060" lvl="1" indent="-342883">
              <a:buFont typeface="+mj-lt"/>
              <a:buAutoNum type="arabicPeriod"/>
              <a:defRPr/>
            </a:pPr>
            <a:r>
              <a:rPr lang="en-US" dirty="0">
                <a:ea typeface="ＭＳ Ｐゴシック" charset="-128"/>
              </a:rPr>
              <a:t>Host sets command-ready bit</a:t>
            </a:r>
          </a:p>
          <a:p>
            <a:pPr marL="800060" lvl="1" indent="-342883">
              <a:buFont typeface="+mj-lt"/>
              <a:buAutoNum type="arabicPeriod"/>
              <a:defRPr/>
            </a:pPr>
            <a:r>
              <a:rPr lang="en-US" dirty="0">
                <a:ea typeface="ＭＳ Ｐゴシック" charset="-128"/>
              </a:rPr>
              <a:t>Controller sets busy bit, executes transfer</a:t>
            </a:r>
          </a:p>
          <a:p>
            <a:pPr marL="800060" lvl="1" indent="-342883">
              <a:buFont typeface="+mj-lt"/>
              <a:buAutoNum type="arabicPeriod"/>
              <a:defRPr/>
            </a:pPr>
            <a:r>
              <a:rPr lang="en-US" dirty="0">
                <a:ea typeface="ＭＳ Ｐゴシック" charset="-128"/>
              </a:rPr>
              <a:t>Controller clears busy bit, error bit, command-ready bit when transfer done</a:t>
            </a:r>
          </a:p>
          <a:p>
            <a:pPr marL="400010" indent="-342883">
              <a:defRPr/>
            </a:pPr>
            <a:r>
              <a:rPr lang="en-US" dirty="0">
                <a:ea typeface="ＭＳ Ｐゴシック" charset="-128"/>
              </a:rPr>
              <a:t>Step 1 is </a:t>
            </a:r>
            <a:r>
              <a:rPr lang="en-US" b="1" dirty="0">
                <a:solidFill>
                  <a:srgbClr val="006699"/>
                </a:solidFill>
                <a:latin typeface="+mj-lt"/>
              </a:rPr>
              <a:t>busy-wait</a:t>
            </a:r>
            <a:r>
              <a:rPr lang="en-US" b="1" dirty="0">
                <a:ea typeface="ＭＳ Ｐゴシック" charset="-128"/>
              </a:rPr>
              <a:t> </a:t>
            </a:r>
            <a:r>
              <a:rPr lang="en-US" dirty="0">
                <a:ea typeface="ＭＳ Ｐゴシック" charset="-128"/>
              </a:rPr>
              <a:t>cycle to wait for I/O from device</a:t>
            </a:r>
          </a:p>
          <a:p>
            <a:pPr marL="800060" lvl="1" indent="-342883">
              <a:defRPr/>
            </a:pPr>
            <a:r>
              <a:rPr lang="en-US" dirty="0">
                <a:ea typeface="ＭＳ Ｐゴシック" charset="-128"/>
              </a:rPr>
              <a:t>Reasonable if device is fast</a:t>
            </a:r>
          </a:p>
          <a:p>
            <a:pPr marL="800060" lvl="1" indent="-342883">
              <a:defRPr/>
            </a:pPr>
            <a:r>
              <a:rPr lang="en-US" dirty="0">
                <a:ea typeface="ＭＳ Ｐゴシック" charset="-128"/>
              </a:rPr>
              <a:t>But inefficient if device slow</a:t>
            </a:r>
          </a:p>
          <a:p>
            <a:pPr marL="800060" lvl="1" indent="-342883">
              <a:defRPr/>
            </a:pPr>
            <a:r>
              <a:rPr lang="en-US" dirty="0">
                <a:ea typeface="ＭＳ Ｐゴシック" charset="-128"/>
              </a:rPr>
              <a:t>CPU switches to other tasks?</a:t>
            </a:r>
          </a:p>
          <a:p>
            <a:pPr marL="1142960" lvl="2" indent="-342883">
              <a:defRPr/>
            </a:pPr>
            <a:r>
              <a:rPr lang="en-US" dirty="0">
                <a:ea typeface="ＭＳ Ｐゴシック" charset="-128"/>
              </a:rPr>
              <a:t>But if miss a cycle data overwritten / lost</a:t>
            </a: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3E013420-E3E1-42C7-983E-40DA983C7CB8}"/>
              </a:ext>
            </a:extLst>
          </p:cNvPr>
          <p:cNvSpPr>
            <a:spLocks noGrp="1" noChangeArrowheads="1"/>
          </p:cNvSpPr>
          <p:nvPr>
            <p:ph type="title"/>
          </p:nvPr>
        </p:nvSpPr>
        <p:spPr>
          <a:xfrm>
            <a:off x="1981200" y="233593"/>
            <a:ext cx="8229600" cy="576263"/>
          </a:xfrm>
        </p:spPr>
        <p:txBody>
          <a:bodyPr/>
          <a:lstStyle/>
          <a:p>
            <a:pPr eaLnBrk="1" hangingPunct="1"/>
            <a:r>
              <a:rPr lang="en-US" altLang="en-US" dirty="0"/>
              <a:t>Interrupts</a:t>
            </a:r>
          </a:p>
        </p:txBody>
      </p:sp>
      <p:sp>
        <p:nvSpPr>
          <p:cNvPr id="21506" name="Rectangle 3">
            <a:extLst>
              <a:ext uri="{FF2B5EF4-FFF2-40B4-BE49-F238E27FC236}">
                <a16:creationId xmlns:a16="http://schemas.microsoft.com/office/drawing/2014/main" id="{AF4F4E91-1575-4B90-B20C-785525083518}"/>
              </a:ext>
            </a:extLst>
          </p:cNvPr>
          <p:cNvSpPr>
            <a:spLocks noGrp="1" noChangeArrowheads="1"/>
          </p:cNvSpPr>
          <p:nvPr>
            <p:ph type="body" idx="1"/>
          </p:nvPr>
        </p:nvSpPr>
        <p:spPr>
          <a:xfrm>
            <a:off x="2466976" y="1069975"/>
            <a:ext cx="7654925" cy="4948238"/>
          </a:xfrm>
        </p:spPr>
        <p:txBody>
          <a:bodyPr/>
          <a:lstStyle/>
          <a:p>
            <a:r>
              <a:rPr lang="en-US" altLang="en-US" dirty="0"/>
              <a:t>Polling can happen in 3 instruction cycles</a:t>
            </a:r>
          </a:p>
          <a:p>
            <a:pPr lvl="1"/>
            <a:r>
              <a:rPr lang="en-US" altLang="en-US" dirty="0"/>
              <a:t>Read status, logical-and to extract status bit, branch if not zero</a:t>
            </a:r>
          </a:p>
          <a:p>
            <a:pPr lvl="1"/>
            <a:r>
              <a:rPr lang="en-US" altLang="en-US" dirty="0"/>
              <a:t>How to be more efficient if non-zero infrequently?</a:t>
            </a:r>
          </a:p>
          <a:p>
            <a:r>
              <a:rPr lang="en-US" altLang="en-US" dirty="0"/>
              <a:t>CPU </a:t>
            </a:r>
            <a:r>
              <a:rPr lang="en-US" altLang="en-US" b="1" dirty="0">
                <a:solidFill>
                  <a:srgbClr val="006699"/>
                </a:solidFill>
                <a:latin typeface="+mj-lt"/>
              </a:rPr>
              <a:t>Interrupt-request</a:t>
            </a:r>
            <a:r>
              <a:rPr lang="en-US" altLang="en-US" b="1" dirty="0">
                <a:solidFill>
                  <a:srgbClr val="3366FF"/>
                </a:solidFill>
              </a:rPr>
              <a:t> </a:t>
            </a:r>
            <a:r>
              <a:rPr lang="en-US" altLang="en-US" b="1" dirty="0">
                <a:solidFill>
                  <a:srgbClr val="006699"/>
                </a:solidFill>
                <a:latin typeface="+mj-lt"/>
              </a:rPr>
              <a:t>line</a:t>
            </a:r>
            <a:r>
              <a:rPr lang="en-US" altLang="en-US" dirty="0"/>
              <a:t> triggered by I/O device</a:t>
            </a:r>
          </a:p>
          <a:p>
            <a:pPr lvl="1"/>
            <a:r>
              <a:rPr lang="en-US" altLang="en-US" dirty="0"/>
              <a:t>Checked by processor after each instruction</a:t>
            </a:r>
          </a:p>
          <a:p>
            <a:r>
              <a:rPr lang="en-US" altLang="en-US" b="1" dirty="0">
                <a:solidFill>
                  <a:srgbClr val="006699"/>
                </a:solidFill>
                <a:latin typeface="+mj-lt"/>
              </a:rPr>
              <a:t>Interrupt</a:t>
            </a:r>
            <a:r>
              <a:rPr lang="en-US" altLang="en-US" b="1" dirty="0">
                <a:solidFill>
                  <a:srgbClr val="3366FF"/>
                </a:solidFill>
              </a:rPr>
              <a:t> </a:t>
            </a:r>
            <a:r>
              <a:rPr lang="en-US" altLang="en-US" b="1" dirty="0">
                <a:solidFill>
                  <a:srgbClr val="006699"/>
                </a:solidFill>
                <a:latin typeface="+mj-lt"/>
              </a:rPr>
              <a:t>handler</a:t>
            </a:r>
            <a:r>
              <a:rPr lang="en-US" altLang="en-US" dirty="0">
                <a:solidFill>
                  <a:srgbClr val="3366FF"/>
                </a:solidFill>
              </a:rPr>
              <a:t> </a:t>
            </a:r>
            <a:r>
              <a:rPr lang="en-US" altLang="en-US" dirty="0"/>
              <a:t>receives interrupts</a:t>
            </a:r>
          </a:p>
          <a:p>
            <a:pPr lvl="1"/>
            <a:r>
              <a:rPr lang="en-US" altLang="en-US" b="1" dirty="0">
                <a:solidFill>
                  <a:srgbClr val="006699"/>
                </a:solidFill>
                <a:latin typeface="+mj-lt"/>
              </a:rPr>
              <a:t>Maskable</a:t>
            </a:r>
            <a:r>
              <a:rPr lang="en-US" altLang="en-US" dirty="0"/>
              <a:t> to ignore or delay some interrupts</a:t>
            </a:r>
          </a:p>
          <a:p>
            <a:r>
              <a:rPr lang="en-US" altLang="en-US" b="1" dirty="0">
                <a:solidFill>
                  <a:srgbClr val="006699"/>
                </a:solidFill>
                <a:latin typeface="+mj-lt"/>
              </a:rPr>
              <a:t>Interrupt</a:t>
            </a:r>
            <a:r>
              <a:rPr lang="en-US" altLang="en-US" b="1" dirty="0">
                <a:solidFill>
                  <a:srgbClr val="3366FF"/>
                </a:solidFill>
              </a:rPr>
              <a:t> </a:t>
            </a:r>
            <a:r>
              <a:rPr lang="en-US" altLang="en-US" b="1" dirty="0">
                <a:solidFill>
                  <a:srgbClr val="006699"/>
                </a:solidFill>
                <a:latin typeface="+mj-lt"/>
              </a:rPr>
              <a:t>vector</a:t>
            </a:r>
            <a:r>
              <a:rPr lang="en-US" altLang="en-US" b="1" dirty="0">
                <a:solidFill>
                  <a:srgbClr val="3366FF"/>
                </a:solidFill>
              </a:rPr>
              <a:t> </a:t>
            </a:r>
            <a:r>
              <a:rPr lang="en-US" altLang="en-US" dirty="0"/>
              <a:t>to dispatch interrupt to correct handler</a:t>
            </a:r>
          </a:p>
          <a:p>
            <a:pPr lvl="1"/>
            <a:r>
              <a:rPr lang="en-US" altLang="en-US" dirty="0"/>
              <a:t>Context switch at start and end</a:t>
            </a:r>
          </a:p>
          <a:p>
            <a:pPr lvl="1"/>
            <a:r>
              <a:rPr lang="en-US" altLang="en-US" dirty="0"/>
              <a:t>Based on priority</a:t>
            </a:r>
          </a:p>
          <a:p>
            <a:pPr lvl="1"/>
            <a:r>
              <a:rPr lang="en-US" altLang="en-US" dirty="0"/>
              <a:t>Some </a:t>
            </a:r>
            <a:r>
              <a:rPr lang="en-US" altLang="en-US" b="1" dirty="0" err="1">
                <a:solidFill>
                  <a:srgbClr val="006699"/>
                </a:solidFill>
                <a:latin typeface="+mj-lt"/>
              </a:rPr>
              <a:t>nonmaskable</a:t>
            </a:r>
            <a:endParaRPr lang="en-US" altLang="en-US" b="1" dirty="0">
              <a:solidFill>
                <a:srgbClr val="006699"/>
              </a:solidFill>
              <a:latin typeface="+mj-lt"/>
            </a:endParaRPr>
          </a:p>
          <a:p>
            <a:pPr lvl="1"/>
            <a:r>
              <a:rPr lang="en-US" altLang="en-US" dirty="0">
                <a:solidFill>
                  <a:srgbClr val="000000"/>
                </a:solidFill>
              </a:rPr>
              <a:t>Interrupt chaining if more than one device at same interrupt number</a:t>
            </a: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81ECD38A-AC8D-41F6-8833-63662AFADCEB}"/>
              </a:ext>
            </a:extLst>
          </p:cNvPr>
          <p:cNvSpPr>
            <a:spLocks noGrp="1" noChangeArrowheads="1"/>
          </p:cNvSpPr>
          <p:nvPr>
            <p:ph type="title"/>
          </p:nvPr>
        </p:nvSpPr>
        <p:spPr>
          <a:xfrm>
            <a:off x="2312988" y="233593"/>
            <a:ext cx="7897812" cy="576263"/>
          </a:xfrm>
        </p:spPr>
        <p:txBody>
          <a:bodyPr/>
          <a:lstStyle/>
          <a:p>
            <a:pPr eaLnBrk="1" hangingPunct="1"/>
            <a:r>
              <a:rPr lang="en-US" altLang="en-US" dirty="0"/>
              <a:t>Interrupt-Driven I/O Cycle</a:t>
            </a:r>
            <a:endParaRPr lang="en-US" altLang="en-US" sz="2400" dirty="0"/>
          </a:p>
        </p:txBody>
      </p:sp>
      <p:pic>
        <p:nvPicPr>
          <p:cNvPr id="23554" name="Picture 2">
            <a:extLst>
              <a:ext uri="{FF2B5EF4-FFF2-40B4-BE49-F238E27FC236}">
                <a16:creationId xmlns:a16="http://schemas.microsoft.com/office/drawing/2014/main" id="{25013DE9-A3BA-40F9-A790-C287B11C1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13" y="1300164"/>
            <a:ext cx="4932362"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2C03C3AC-94F3-4AFB-A28C-8ECC6987B5EE}"/>
              </a:ext>
            </a:extLst>
          </p:cNvPr>
          <p:cNvSpPr>
            <a:spLocks noGrp="1" noChangeArrowheads="1"/>
          </p:cNvSpPr>
          <p:nvPr>
            <p:ph type="title"/>
          </p:nvPr>
        </p:nvSpPr>
        <p:spPr>
          <a:xfrm>
            <a:off x="1981200" y="220893"/>
            <a:ext cx="8229600" cy="576263"/>
          </a:xfrm>
        </p:spPr>
        <p:txBody>
          <a:bodyPr/>
          <a:lstStyle/>
          <a:p>
            <a:r>
              <a:rPr lang="en-US" altLang="en-US" dirty="0"/>
              <a:t>Interrupts (Cont.)</a:t>
            </a:r>
          </a:p>
        </p:txBody>
      </p:sp>
      <p:sp>
        <p:nvSpPr>
          <p:cNvPr id="25602" name="Content Placeholder 2">
            <a:extLst>
              <a:ext uri="{FF2B5EF4-FFF2-40B4-BE49-F238E27FC236}">
                <a16:creationId xmlns:a16="http://schemas.microsoft.com/office/drawing/2014/main" id="{CF7BDE57-650C-40E0-88CB-8A3901D724CD}"/>
              </a:ext>
            </a:extLst>
          </p:cNvPr>
          <p:cNvSpPr>
            <a:spLocks noGrp="1" noChangeArrowheads="1"/>
          </p:cNvSpPr>
          <p:nvPr>
            <p:ph idx="1"/>
          </p:nvPr>
        </p:nvSpPr>
        <p:spPr>
          <a:xfrm>
            <a:off x="2384425" y="1165226"/>
            <a:ext cx="6864350" cy="4530725"/>
          </a:xfrm>
        </p:spPr>
        <p:txBody>
          <a:bodyPr/>
          <a:lstStyle/>
          <a:p>
            <a:r>
              <a:rPr lang="en-US" altLang="en-US" dirty="0"/>
              <a:t>Interrupt mechanism also used for </a:t>
            </a:r>
            <a:r>
              <a:rPr lang="en-US" altLang="en-US" b="1" dirty="0">
                <a:solidFill>
                  <a:srgbClr val="006699"/>
                </a:solidFill>
                <a:latin typeface="+mj-lt"/>
              </a:rPr>
              <a:t>exceptions</a:t>
            </a:r>
          </a:p>
          <a:p>
            <a:pPr lvl="1"/>
            <a:r>
              <a:rPr lang="en-US" altLang="en-US" dirty="0"/>
              <a:t>Terminate process, crash system due to hardware error</a:t>
            </a:r>
          </a:p>
          <a:p>
            <a:r>
              <a:rPr lang="en-US" altLang="en-US" dirty="0"/>
              <a:t>Page fault executes when memory access error</a:t>
            </a:r>
          </a:p>
          <a:p>
            <a:r>
              <a:rPr lang="en-US" altLang="en-US" dirty="0"/>
              <a:t>System call executes via </a:t>
            </a:r>
            <a:r>
              <a:rPr lang="en-US" altLang="en-US" b="1" dirty="0">
                <a:solidFill>
                  <a:srgbClr val="006699"/>
                </a:solidFill>
                <a:latin typeface="+mj-lt"/>
              </a:rPr>
              <a:t>trap</a:t>
            </a:r>
            <a:r>
              <a:rPr lang="en-US" altLang="en-US" dirty="0"/>
              <a:t> to trigger kernel to execute request</a:t>
            </a:r>
          </a:p>
          <a:p>
            <a:r>
              <a:rPr lang="en-US" altLang="en-US" dirty="0"/>
              <a:t>Multi-CPU systems can process interrupts concurrently</a:t>
            </a:r>
          </a:p>
          <a:p>
            <a:pPr lvl="1"/>
            <a:r>
              <a:rPr lang="en-US" altLang="en-US" dirty="0"/>
              <a:t>If operating system designed to handle it</a:t>
            </a:r>
          </a:p>
          <a:p>
            <a:r>
              <a:rPr lang="en-US" altLang="en-US" dirty="0"/>
              <a:t>Used for time-sensitive processing, frequent, must be fast</a:t>
            </a:r>
          </a:p>
          <a:p>
            <a:pPr>
              <a:buFont typeface="Monotype Sorts" pitchFamily="-84" charset="2"/>
              <a:buNone/>
            </a:pPr>
            <a:endParaRPr lang="en-US" altLang="en-US" dirty="0"/>
          </a:p>
          <a:p>
            <a:pPr lvl="1"/>
            <a:endParaRPr lang="en-US" altLang="en-US" dirty="0"/>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A662628E-D4C2-42F3-8884-F91FAAD338F4}"/>
              </a:ext>
            </a:extLst>
          </p:cNvPr>
          <p:cNvSpPr>
            <a:spLocks noGrp="1" noChangeArrowheads="1"/>
          </p:cNvSpPr>
          <p:nvPr>
            <p:ph type="title"/>
          </p:nvPr>
        </p:nvSpPr>
        <p:spPr>
          <a:xfrm>
            <a:off x="1981200" y="233593"/>
            <a:ext cx="8229600" cy="576263"/>
          </a:xfrm>
        </p:spPr>
        <p:txBody>
          <a:bodyPr/>
          <a:lstStyle/>
          <a:p>
            <a:pPr eaLnBrk="1" hangingPunct="1"/>
            <a:r>
              <a:rPr lang="en-US" altLang="en-US" dirty="0"/>
              <a:t>Latency</a:t>
            </a:r>
          </a:p>
        </p:txBody>
      </p:sp>
      <p:sp>
        <p:nvSpPr>
          <p:cNvPr id="26626" name="Rectangle 3">
            <a:extLst>
              <a:ext uri="{FF2B5EF4-FFF2-40B4-BE49-F238E27FC236}">
                <a16:creationId xmlns:a16="http://schemas.microsoft.com/office/drawing/2014/main" id="{81D5E6AB-B77F-4623-A6B8-1F5B5E9E031C}"/>
              </a:ext>
            </a:extLst>
          </p:cNvPr>
          <p:cNvSpPr>
            <a:spLocks noGrp="1" noChangeArrowheads="1"/>
          </p:cNvSpPr>
          <p:nvPr>
            <p:ph type="body" idx="1"/>
          </p:nvPr>
        </p:nvSpPr>
        <p:spPr>
          <a:xfrm>
            <a:off x="2466976" y="1069975"/>
            <a:ext cx="7654925" cy="4948238"/>
          </a:xfrm>
        </p:spPr>
        <p:txBody>
          <a:bodyPr/>
          <a:lstStyle/>
          <a:p>
            <a:r>
              <a:rPr lang="en-US" altLang="en-US"/>
              <a:t>Stressing interrupt management because even single-user systems manage hundreds or interrupts per second and servers hundreds of thousands</a:t>
            </a:r>
          </a:p>
          <a:p>
            <a:r>
              <a:rPr lang="en-US" altLang="en-US">
                <a:solidFill>
                  <a:srgbClr val="000000"/>
                </a:solidFill>
              </a:rPr>
              <a:t>For example, a quiet macOS desktop generated 23,000 interrupts over 10 seconds</a:t>
            </a:r>
          </a:p>
        </p:txBody>
      </p:sp>
      <p:pic>
        <p:nvPicPr>
          <p:cNvPr id="26627" name="Picture 2">
            <a:extLst>
              <a:ext uri="{FF2B5EF4-FFF2-40B4-BE49-F238E27FC236}">
                <a16:creationId xmlns:a16="http://schemas.microsoft.com/office/drawing/2014/main" id="{4FB7145A-0831-4FD5-9404-700B90FD0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525" y="2816225"/>
            <a:ext cx="51054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9DB4C98D-1C11-4BFD-B9BB-7F7E5E281745}"/>
              </a:ext>
            </a:extLst>
          </p:cNvPr>
          <p:cNvSpPr>
            <a:spLocks noGrp="1" noChangeArrowheads="1"/>
          </p:cNvSpPr>
          <p:nvPr>
            <p:ph type="title"/>
          </p:nvPr>
        </p:nvSpPr>
        <p:spPr>
          <a:xfrm>
            <a:off x="2620603" y="253455"/>
            <a:ext cx="7661275" cy="560387"/>
          </a:xfrm>
        </p:spPr>
        <p:txBody>
          <a:bodyPr/>
          <a:lstStyle/>
          <a:p>
            <a:pPr eaLnBrk="1" hangingPunct="1"/>
            <a:r>
              <a:rPr lang="en-US" altLang="en-US" sz="2800" dirty="0"/>
              <a:t>Intel Pentium Processor Event-Vector Table</a:t>
            </a:r>
          </a:p>
        </p:txBody>
      </p:sp>
      <p:pic>
        <p:nvPicPr>
          <p:cNvPr id="28674" name="Picture 5">
            <a:extLst>
              <a:ext uri="{FF2B5EF4-FFF2-40B4-BE49-F238E27FC236}">
                <a16:creationId xmlns:a16="http://schemas.microsoft.com/office/drawing/2014/main" id="{6122AF6E-4199-45A7-8FF8-1A13FE670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0576" y="1160463"/>
            <a:ext cx="5859463"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D08A78FC-7817-46CC-8185-46578FF0FA2A}"/>
              </a:ext>
            </a:extLst>
          </p:cNvPr>
          <p:cNvSpPr>
            <a:spLocks noGrp="1" noChangeArrowheads="1"/>
          </p:cNvSpPr>
          <p:nvPr>
            <p:ph type="title"/>
          </p:nvPr>
        </p:nvSpPr>
        <p:spPr>
          <a:xfrm>
            <a:off x="1981200" y="170093"/>
            <a:ext cx="8229600" cy="576263"/>
          </a:xfrm>
        </p:spPr>
        <p:txBody>
          <a:bodyPr/>
          <a:lstStyle/>
          <a:p>
            <a:pPr eaLnBrk="1" hangingPunct="1"/>
            <a:r>
              <a:rPr lang="en-US" altLang="en-US" dirty="0"/>
              <a:t>Direct Memory Access</a:t>
            </a:r>
          </a:p>
        </p:txBody>
      </p:sp>
      <p:sp>
        <p:nvSpPr>
          <p:cNvPr id="30722" name="Rectangle 3">
            <a:extLst>
              <a:ext uri="{FF2B5EF4-FFF2-40B4-BE49-F238E27FC236}">
                <a16:creationId xmlns:a16="http://schemas.microsoft.com/office/drawing/2014/main" id="{5E3B8677-43AA-4783-8372-9A9684748CAC}"/>
              </a:ext>
            </a:extLst>
          </p:cNvPr>
          <p:cNvSpPr>
            <a:spLocks noGrp="1" noChangeArrowheads="1"/>
          </p:cNvSpPr>
          <p:nvPr>
            <p:ph type="body" idx="1"/>
          </p:nvPr>
        </p:nvSpPr>
        <p:spPr>
          <a:xfrm>
            <a:off x="2413001" y="990600"/>
            <a:ext cx="7681913" cy="4876800"/>
          </a:xfrm>
        </p:spPr>
        <p:txBody>
          <a:bodyPr/>
          <a:lstStyle/>
          <a:p>
            <a:r>
              <a:rPr lang="en-US" altLang="en-US" dirty="0"/>
              <a:t>Used to avoid </a:t>
            </a:r>
            <a:r>
              <a:rPr lang="en-US" altLang="en-US" b="1" dirty="0">
                <a:solidFill>
                  <a:srgbClr val="006699"/>
                </a:solidFill>
                <a:latin typeface="+mj-lt"/>
              </a:rPr>
              <a:t>programmed</a:t>
            </a:r>
            <a:r>
              <a:rPr lang="en-US" altLang="en-US" b="1" dirty="0">
                <a:solidFill>
                  <a:srgbClr val="3366FF"/>
                </a:solidFill>
              </a:rPr>
              <a:t> </a:t>
            </a:r>
            <a:r>
              <a:rPr lang="en-US" altLang="en-US" b="1" dirty="0">
                <a:solidFill>
                  <a:srgbClr val="006699"/>
                </a:solidFill>
                <a:latin typeface="+mj-lt"/>
              </a:rPr>
              <a:t>I/O</a:t>
            </a:r>
            <a:r>
              <a:rPr lang="en-US" altLang="en-US" dirty="0"/>
              <a:t> (one byte at a time) for large data movement </a:t>
            </a:r>
          </a:p>
          <a:p>
            <a:r>
              <a:rPr lang="en-US" altLang="en-US" dirty="0"/>
              <a:t>Requires </a:t>
            </a:r>
            <a:r>
              <a:rPr lang="en-US" altLang="en-US" b="1" dirty="0">
                <a:solidFill>
                  <a:srgbClr val="006699"/>
                </a:solidFill>
                <a:latin typeface="+mj-lt"/>
              </a:rPr>
              <a:t>DMA</a:t>
            </a:r>
            <a:r>
              <a:rPr lang="en-US" altLang="en-US" dirty="0"/>
              <a:t> controller</a:t>
            </a:r>
          </a:p>
          <a:p>
            <a:r>
              <a:rPr lang="en-US" altLang="en-US" dirty="0"/>
              <a:t>Bypasses CPU to transfer data directly between I/O device and memory </a:t>
            </a:r>
            <a:endParaRPr lang="en-US" altLang="en-US" sz="800" dirty="0"/>
          </a:p>
          <a:p>
            <a:r>
              <a:rPr lang="en-US" altLang="en-US" dirty="0"/>
              <a:t>OS writes DMA command block into memory </a:t>
            </a:r>
          </a:p>
          <a:p>
            <a:pPr lvl="1"/>
            <a:r>
              <a:rPr lang="en-US" altLang="en-US" sz="1600" dirty="0"/>
              <a:t>Source and destination addresses</a:t>
            </a:r>
          </a:p>
          <a:p>
            <a:pPr lvl="1"/>
            <a:r>
              <a:rPr lang="en-US" altLang="en-US" sz="1600" dirty="0"/>
              <a:t>Read or write mode</a:t>
            </a:r>
          </a:p>
          <a:p>
            <a:pPr lvl="1"/>
            <a:r>
              <a:rPr lang="en-US" altLang="en-US" sz="1600" dirty="0"/>
              <a:t>Count of bytes</a:t>
            </a:r>
          </a:p>
          <a:p>
            <a:pPr lvl="1"/>
            <a:r>
              <a:rPr lang="en-US" altLang="en-US" sz="1600" dirty="0"/>
              <a:t>Writes location of command block to DMA controller</a:t>
            </a:r>
          </a:p>
          <a:p>
            <a:pPr lvl="1"/>
            <a:r>
              <a:rPr lang="en-US" altLang="en-US" sz="1600" dirty="0"/>
              <a:t>Bus mastering of DMA controller – grabs bus from CPU</a:t>
            </a:r>
          </a:p>
          <a:p>
            <a:pPr lvl="2"/>
            <a:r>
              <a:rPr lang="en-US" altLang="en-US" b="1" dirty="0">
                <a:solidFill>
                  <a:srgbClr val="006699"/>
                </a:solidFill>
                <a:latin typeface="+mj-lt"/>
              </a:rPr>
              <a:t>Cycle</a:t>
            </a:r>
            <a:r>
              <a:rPr lang="en-US" altLang="en-US" sz="1600" b="1" dirty="0">
                <a:solidFill>
                  <a:srgbClr val="3366FF"/>
                </a:solidFill>
              </a:rPr>
              <a:t> </a:t>
            </a:r>
            <a:r>
              <a:rPr lang="en-US" altLang="en-US" b="1" dirty="0">
                <a:solidFill>
                  <a:srgbClr val="006699"/>
                </a:solidFill>
                <a:latin typeface="+mj-lt"/>
              </a:rPr>
              <a:t>stealing</a:t>
            </a:r>
            <a:r>
              <a:rPr lang="en-US" altLang="en-US" sz="1600" b="1" dirty="0">
                <a:solidFill>
                  <a:srgbClr val="3366FF"/>
                </a:solidFill>
              </a:rPr>
              <a:t> </a:t>
            </a:r>
            <a:r>
              <a:rPr lang="en-US" altLang="en-US" sz="1600" dirty="0"/>
              <a:t>from CPU but still much more efficient</a:t>
            </a:r>
          </a:p>
          <a:p>
            <a:pPr lvl="1"/>
            <a:r>
              <a:rPr lang="en-US" altLang="en-US" sz="1600" dirty="0"/>
              <a:t>When done, interrupts to signal completion</a:t>
            </a:r>
            <a:endParaRPr lang="en-US" altLang="en-US" dirty="0"/>
          </a:p>
          <a:p>
            <a:r>
              <a:rPr lang="en-US" altLang="en-US" dirty="0"/>
              <a:t>Version that is aware of virtual addresses can be even more efficient - </a:t>
            </a:r>
            <a:r>
              <a:rPr lang="en-US" altLang="en-US" b="1" dirty="0">
                <a:solidFill>
                  <a:srgbClr val="006699"/>
                </a:solidFill>
                <a:latin typeface="+mj-lt"/>
              </a:rPr>
              <a:t>DVMA</a:t>
            </a: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E0EDCF85-D76D-4DEC-8B62-664C27C3A302}"/>
              </a:ext>
            </a:extLst>
          </p:cNvPr>
          <p:cNvSpPr>
            <a:spLocks noGrp="1" noChangeArrowheads="1"/>
          </p:cNvSpPr>
          <p:nvPr>
            <p:ph type="title"/>
          </p:nvPr>
        </p:nvSpPr>
        <p:spPr>
          <a:xfrm>
            <a:off x="2509057" y="367172"/>
            <a:ext cx="7712075" cy="457200"/>
          </a:xfrm>
        </p:spPr>
        <p:txBody>
          <a:bodyPr/>
          <a:lstStyle/>
          <a:p>
            <a:pPr eaLnBrk="1" hangingPunct="1"/>
            <a:r>
              <a:rPr lang="en-US" altLang="en-US" sz="2800" dirty="0"/>
              <a:t>Six Step Process to Perform DMA Transfer</a:t>
            </a:r>
          </a:p>
        </p:txBody>
      </p:sp>
      <p:pic>
        <p:nvPicPr>
          <p:cNvPr id="32770" name="Picture 2">
            <a:extLst>
              <a:ext uri="{FF2B5EF4-FFF2-40B4-BE49-F238E27FC236}">
                <a16:creationId xmlns:a16="http://schemas.microsoft.com/office/drawing/2014/main" id="{60A9E5D9-19B4-4F28-8107-5A2F1BEF7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9" y="1182689"/>
            <a:ext cx="5938837"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9E0667B2-C518-47C1-92A9-F7991721CAA7}"/>
              </a:ext>
            </a:extLst>
          </p:cNvPr>
          <p:cNvSpPr>
            <a:spLocks noGrp="1" noChangeArrowheads="1"/>
          </p:cNvSpPr>
          <p:nvPr>
            <p:ph type="title"/>
          </p:nvPr>
        </p:nvSpPr>
        <p:spPr>
          <a:xfrm>
            <a:off x="2459038" y="229642"/>
            <a:ext cx="7751762" cy="576263"/>
          </a:xfrm>
        </p:spPr>
        <p:txBody>
          <a:bodyPr/>
          <a:lstStyle/>
          <a:p>
            <a:pPr eaLnBrk="1" hangingPunct="1"/>
            <a:r>
              <a:rPr lang="en-US" altLang="en-US" dirty="0"/>
              <a:t>Application I/O Interface</a:t>
            </a:r>
          </a:p>
        </p:txBody>
      </p:sp>
      <p:sp>
        <p:nvSpPr>
          <p:cNvPr id="34818" name="Rectangle 3">
            <a:extLst>
              <a:ext uri="{FF2B5EF4-FFF2-40B4-BE49-F238E27FC236}">
                <a16:creationId xmlns:a16="http://schemas.microsoft.com/office/drawing/2014/main" id="{99EAB33C-CBCD-48B9-B0C5-E24953D8BE45}"/>
              </a:ext>
            </a:extLst>
          </p:cNvPr>
          <p:cNvSpPr>
            <a:spLocks noGrp="1" noChangeArrowheads="1"/>
          </p:cNvSpPr>
          <p:nvPr>
            <p:ph type="body" idx="1"/>
          </p:nvPr>
        </p:nvSpPr>
        <p:spPr>
          <a:xfrm>
            <a:off x="2357439" y="1028701"/>
            <a:ext cx="7737475" cy="4530725"/>
          </a:xfrm>
        </p:spPr>
        <p:txBody>
          <a:bodyPr/>
          <a:lstStyle/>
          <a:p>
            <a:r>
              <a:rPr lang="en-US" altLang="en-US" dirty="0"/>
              <a:t>I/O system calls encapsulate device behaviors in generic classes</a:t>
            </a:r>
          </a:p>
          <a:p>
            <a:r>
              <a:rPr lang="en-US" altLang="en-US" dirty="0"/>
              <a:t>Device-driver layer hides differences among I/O controllers from kernel</a:t>
            </a:r>
          </a:p>
          <a:p>
            <a:r>
              <a:rPr lang="en-US" altLang="en-US" dirty="0"/>
              <a:t>New devices talking already-implemented protocols need no extra work</a:t>
            </a:r>
          </a:p>
          <a:p>
            <a:r>
              <a:rPr lang="en-US" altLang="en-US" dirty="0"/>
              <a:t>Each OS has its own I/O subsystem structures and device driver frameworks</a:t>
            </a:r>
          </a:p>
          <a:p>
            <a:r>
              <a:rPr lang="en-US" altLang="en-US" dirty="0"/>
              <a:t>Devices vary in many dimensions</a:t>
            </a:r>
          </a:p>
          <a:p>
            <a:pPr lvl="1"/>
            <a:r>
              <a:rPr lang="en-US" altLang="en-US" b="1" dirty="0">
                <a:solidFill>
                  <a:srgbClr val="006699"/>
                </a:solidFill>
                <a:latin typeface="+mj-lt"/>
              </a:rPr>
              <a:t>Character-stream</a:t>
            </a:r>
            <a:r>
              <a:rPr lang="en-US" altLang="en-US" b="1" dirty="0"/>
              <a:t> </a:t>
            </a:r>
            <a:r>
              <a:rPr lang="en-US" altLang="en-US" dirty="0"/>
              <a:t>or</a:t>
            </a:r>
            <a:r>
              <a:rPr lang="en-US" altLang="en-US" b="1" dirty="0"/>
              <a:t> </a:t>
            </a:r>
            <a:r>
              <a:rPr lang="en-US" altLang="en-US" b="1" dirty="0">
                <a:solidFill>
                  <a:srgbClr val="006699"/>
                </a:solidFill>
                <a:latin typeface="+mj-lt"/>
              </a:rPr>
              <a:t>block</a:t>
            </a:r>
          </a:p>
          <a:p>
            <a:pPr lvl="1"/>
            <a:r>
              <a:rPr lang="en-US" altLang="en-US" b="1" dirty="0">
                <a:solidFill>
                  <a:srgbClr val="006699"/>
                </a:solidFill>
                <a:latin typeface="+mj-lt"/>
              </a:rPr>
              <a:t>Sequential</a:t>
            </a:r>
            <a:r>
              <a:rPr lang="en-US" altLang="en-US" b="1" dirty="0"/>
              <a:t> </a:t>
            </a:r>
            <a:r>
              <a:rPr lang="en-US" altLang="en-US" dirty="0"/>
              <a:t>or </a:t>
            </a:r>
            <a:r>
              <a:rPr lang="en-US" altLang="en-US" b="1" dirty="0">
                <a:solidFill>
                  <a:srgbClr val="006699"/>
                </a:solidFill>
                <a:latin typeface="+mj-lt"/>
              </a:rPr>
              <a:t>random-access</a:t>
            </a:r>
          </a:p>
          <a:p>
            <a:pPr lvl="1"/>
            <a:r>
              <a:rPr lang="en-US" altLang="en-US" b="1" dirty="0">
                <a:solidFill>
                  <a:srgbClr val="006699"/>
                </a:solidFill>
                <a:latin typeface="+mj-lt"/>
              </a:rPr>
              <a:t>Synchronous</a:t>
            </a:r>
            <a:r>
              <a:rPr lang="en-US" altLang="en-US" b="1" dirty="0">
                <a:solidFill>
                  <a:srgbClr val="3366FF"/>
                </a:solidFill>
              </a:rPr>
              <a:t> </a:t>
            </a:r>
            <a:r>
              <a:rPr lang="en-US" altLang="en-US" dirty="0">
                <a:solidFill>
                  <a:srgbClr val="000000"/>
                </a:solidFill>
              </a:rPr>
              <a:t>or</a:t>
            </a:r>
            <a:r>
              <a:rPr lang="en-US" altLang="en-US" b="1" dirty="0">
                <a:solidFill>
                  <a:srgbClr val="3366FF"/>
                </a:solidFill>
              </a:rPr>
              <a:t> </a:t>
            </a:r>
            <a:r>
              <a:rPr lang="en-US" altLang="en-US" b="1" dirty="0">
                <a:solidFill>
                  <a:srgbClr val="006699"/>
                </a:solidFill>
                <a:latin typeface="+mj-lt"/>
              </a:rPr>
              <a:t>asynchronous</a:t>
            </a:r>
            <a:r>
              <a:rPr lang="en-US" altLang="en-US" b="1" dirty="0">
                <a:solidFill>
                  <a:srgbClr val="3366FF"/>
                </a:solidFill>
              </a:rPr>
              <a:t> </a:t>
            </a:r>
            <a:r>
              <a:rPr lang="en-US" altLang="en-US" dirty="0">
                <a:solidFill>
                  <a:srgbClr val="000000"/>
                </a:solidFill>
              </a:rPr>
              <a:t>(or both)</a:t>
            </a:r>
          </a:p>
          <a:p>
            <a:pPr lvl="1"/>
            <a:r>
              <a:rPr lang="en-US" altLang="en-US" b="1" dirty="0">
                <a:solidFill>
                  <a:srgbClr val="006699"/>
                </a:solidFill>
                <a:latin typeface="+mj-lt"/>
              </a:rPr>
              <a:t>Sharable</a:t>
            </a:r>
            <a:r>
              <a:rPr lang="en-US" altLang="en-US" b="1" dirty="0"/>
              <a:t> </a:t>
            </a:r>
            <a:r>
              <a:rPr lang="en-US" altLang="en-US" dirty="0"/>
              <a:t>or</a:t>
            </a:r>
            <a:r>
              <a:rPr lang="en-US" altLang="en-US" b="1" dirty="0"/>
              <a:t> </a:t>
            </a:r>
            <a:r>
              <a:rPr lang="en-US" altLang="en-US" b="1" dirty="0">
                <a:solidFill>
                  <a:srgbClr val="006699"/>
                </a:solidFill>
                <a:latin typeface="+mj-lt"/>
              </a:rPr>
              <a:t>dedicated</a:t>
            </a:r>
          </a:p>
          <a:p>
            <a:pPr lvl="1"/>
            <a:r>
              <a:rPr lang="en-US" altLang="en-US" b="1" dirty="0">
                <a:solidFill>
                  <a:srgbClr val="006699"/>
                </a:solidFill>
                <a:latin typeface="+mj-lt"/>
              </a:rPr>
              <a:t>Speed</a:t>
            </a:r>
            <a:r>
              <a:rPr lang="en-US" altLang="en-US" b="1" dirty="0">
                <a:solidFill>
                  <a:srgbClr val="3366FF"/>
                </a:solidFill>
              </a:rPr>
              <a:t> </a:t>
            </a:r>
            <a:r>
              <a:rPr lang="en-US" altLang="en-US" b="1" dirty="0">
                <a:solidFill>
                  <a:srgbClr val="006699"/>
                </a:solidFill>
                <a:latin typeface="+mj-lt"/>
              </a:rPr>
              <a:t>of operation</a:t>
            </a:r>
          </a:p>
          <a:p>
            <a:pPr lvl="1"/>
            <a:r>
              <a:rPr lang="en-US" altLang="en-US" b="1" dirty="0">
                <a:solidFill>
                  <a:srgbClr val="006699"/>
                </a:solidFill>
                <a:latin typeface="+mj-lt"/>
              </a:rPr>
              <a:t>read-write</a:t>
            </a:r>
            <a:r>
              <a:rPr lang="en-US" altLang="en-US" b="1" dirty="0"/>
              <a:t>, </a:t>
            </a:r>
            <a:r>
              <a:rPr lang="en-US" altLang="en-US" b="1" dirty="0">
                <a:solidFill>
                  <a:srgbClr val="006699"/>
                </a:solidFill>
                <a:latin typeface="+mj-lt"/>
              </a:rPr>
              <a:t>read only</a:t>
            </a:r>
            <a:r>
              <a:rPr lang="en-US" altLang="en-US" b="1" dirty="0"/>
              <a:t>, </a:t>
            </a:r>
            <a:r>
              <a:rPr lang="en-US" altLang="en-US" dirty="0"/>
              <a:t>or</a:t>
            </a:r>
            <a:r>
              <a:rPr lang="en-US" altLang="en-US" b="1" dirty="0"/>
              <a:t>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only</a:t>
            </a: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A02EB766-58CB-4095-B504-FEF7CEBC4FEC}"/>
              </a:ext>
            </a:extLst>
          </p:cNvPr>
          <p:cNvSpPr>
            <a:spLocks noGrp="1" noChangeArrowheads="1"/>
          </p:cNvSpPr>
          <p:nvPr>
            <p:ph type="title"/>
          </p:nvPr>
        </p:nvSpPr>
        <p:spPr>
          <a:xfrm>
            <a:off x="1981200" y="233593"/>
            <a:ext cx="8229600" cy="576263"/>
          </a:xfrm>
        </p:spPr>
        <p:txBody>
          <a:bodyPr/>
          <a:lstStyle/>
          <a:p>
            <a:pPr eaLnBrk="1" hangingPunct="1"/>
            <a:r>
              <a:rPr lang="en-US" altLang="en-US" dirty="0"/>
              <a:t>A Kernel I/O Structure</a:t>
            </a:r>
            <a:endParaRPr lang="en-US" altLang="en-US" sz="2400" dirty="0"/>
          </a:p>
        </p:txBody>
      </p:sp>
      <p:pic>
        <p:nvPicPr>
          <p:cNvPr id="36866" name="Picture 2">
            <a:extLst>
              <a:ext uri="{FF2B5EF4-FFF2-40B4-BE49-F238E27FC236}">
                <a16:creationId xmlns:a16="http://schemas.microsoft.com/office/drawing/2014/main" id="{D91E6BBB-9FA6-4BE0-A3F8-29E181B72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5" y="1184276"/>
            <a:ext cx="677545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2676526" y="212726"/>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2330451" y="1233489"/>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83489"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366B6832-28AC-4288-B525-BCEEFB9ABF75}"/>
              </a:ext>
            </a:extLst>
          </p:cNvPr>
          <p:cNvSpPr>
            <a:spLocks noGrp="1" noChangeArrowheads="1"/>
          </p:cNvSpPr>
          <p:nvPr>
            <p:ph type="title"/>
          </p:nvPr>
        </p:nvSpPr>
        <p:spPr>
          <a:xfrm>
            <a:off x="2600325" y="219500"/>
            <a:ext cx="7772400" cy="598487"/>
          </a:xfrm>
        </p:spPr>
        <p:txBody>
          <a:bodyPr/>
          <a:lstStyle/>
          <a:p>
            <a:pPr eaLnBrk="1" hangingPunct="1"/>
            <a:r>
              <a:rPr lang="en-US" altLang="en-US" dirty="0"/>
              <a:t>Characteristics of I/O Devices</a:t>
            </a:r>
            <a:endParaRPr lang="en-US" altLang="en-US" sz="2400" dirty="0"/>
          </a:p>
        </p:txBody>
      </p:sp>
      <p:pic>
        <p:nvPicPr>
          <p:cNvPr id="38914" name="Picture 2">
            <a:extLst>
              <a:ext uri="{FF2B5EF4-FFF2-40B4-BE49-F238E27FC236}">
                <a16:creationId xmlns:a16="http://schemas.microsoft.com/office/drawing/2014/main" id="{AA6A421E-5B6D-415D-98E9-990C1A37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26" y="1408114"/>
            <a:ext cx="6989763"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BAB99F9B-0394-4376-A52D-CC1A3D07D962}"/>
              </a:ext>
            </a:extLst>
          </p:cNvPr>
          <p:cNvSpPr>
            <a:spLocks noGrp="1" noChangeArrowheads="1"/>
          </p:cNvSpPr>
          <p:nvPr>
            <p:ph type="title"/>
          </p:nvPr>
        </p:nvSpPr>
        <p:spPr>
          <a:xfrm>
            <a:off x="2552408" y="233593"/>
            <a:ext cx="7689850" cy="576263"/>
          </a:xfrm>
        </p:spPr>
        <p:txBody>
          <a:bodyPr/>
          <a:lstStyle/>
          <a:p>
            <a:r>
              <a:rPr lang="en-US" altLang="en-US" dirty="0"/>
              <a:t>Characteristics of I/O Devices (Cont.)</a:t>
            </a:r>
          </a:p>
        </p:txBody>
      </p:sp>
      <p:sp>
        <p:nvSpPr>
          <p:cNvPr id="40962" name="Content Placeholder 2">
            <a:extLst>
              <a:ext uri="{FF2B5EF4-FFF2-40B4-BE49-F238E27FC236}">
                <a16:creationId xmlns:a16="http://schemas.microsoft.com/office/drawing/2014/main" id="{6DDCB4B9-9F86-4EBF-9886-CB135CBDBBE8}"/>
              </a:ext>
            </a:extLst>
          </p:cNvPr>
          <p:cNvSpPr>
            <a:spLocks noGrp="1" noChangeArrowheads="1"/>
          </p:cNvSpPr>
          <p:nvPr>
            <p:ph idx="1"/>
          </p:nvPr>
        </p:nvSpPr>
        <p:spPr>
          <a:xfrm>
            <a:off x="2009775" y="982664"/>
            <a:ext cx="8447088" cy="5075237"/>
          </a:xfrm>
        </p:spPr>
        <p:txBody>
          <a:bodyPr/>
          <a:lstStyle/>
          <a:p>
            <a:r>
              <a:rPr lang="en-US" altLang="en-US"/>
              <a:t>Subtleties of devices handled by device drivers</a:t>
            </a:r>
          </a:p>
          <a:p>
            <a:r>
              <a:rPr lang="en-US" altLang="en-US"/>
              <a:t>Broadly I/O devices can be grouped by the OS into</a:t>
            </a:r>
          </a:p>
          <a:p>
            <a:pPr lvl="1"/>
            <a:r>
              <a:rPr lang="en-US" altLang="en-US"/>
              <a:t>Block I/O</a:t>
            </a:r>
          </a:p>
          <a:p>
            <a:pPr lvl="1"/>
            <a:r>
              <a:rPr lang="en-US" altLang="en-US"/>
              <a:t>Character I/O (Stream)</a:t>
            </a:r>
          </a:p>
          <a:p>
            <a:pPr lvl="1"/>
            <a:r>
              <a:rPr lang="en-US" altLang="en-US"/>
              <a:t>Memory-mapped file access</a:t>
            </a:r>
          </a:p>
          <a:p>
            <a:pPr lvl="1"/>
            <a:r>
              <a:rPr lang="en-US" altLang="en-US"/>
              <a:t>Network sockets</a:t>
            </a:r>
          </a:p>
          <a:p>
            <a:r>
              <a:rPr lang="en-US" altLang="en-US"/>
              <a:t>For direct manipulation of I/O device specific characteristics, usually an escape / back door</a:t>
            </a:r>
          </a:p>
          <a:p>
            <a:pPr lvl="1"/>
            <a:r>
              <a:rPr lang="en-US" altLang="en-US"/>
              <a:t>Unix </a:t>
            </a:r>
            <a:r>
              <a:rPr lang="en-US" altLang="en-US" b="1">
                <a:latin typeface="Courier New" panose="02070309020205020404" pitchFamily="49" charset="0"/>
                <a:cs typeface="Courier New" panose="02070309020205020404" pitchFamily="49" charset="0"/>
              </a:rPr>
              <a:t>ioctl()</a:t>
            </a:r>
            <a:r>
              <a:rPr lang="en-US" altLang="en-US" b="1"/>
              <a:t> </a:t>
            </a:r>
            <a:r>
              <a:rPr lang="en-US" altLang="en-US"/>
              <a:t>call to send arbitrary bits to a device control register and data to device data register</a:t>
            </a:r>
          </a:p>
          <a:p>
            <a:r>
              <a:rPr lang="en-US" altLang="en-US"/>
              <a:t>UNIX and Linux use tuple of “major” and “minor” device numbers to identify type and instance of devices (here major 8 and minors 0-4)</a:t>
            </a:r>
            <a:br>
              <a:rPr lang="en-US" altLang="en-US"/>
            </a:br>
            <a:r>
              <a:rPr lang="en-US" altLang="en-US">
                <a:latin typeface="Courier New" panose="02070309020205020404" pitchFamily="49" charset="0"/>
                <a:cs typeface="Courier New" panose="02070309020205020404" pitchFamily="49" charset="0"/>
              </a:rPr>
              <a:t>% ls –l /dev/sda*</a:t>
            </a:r>
          </a:p>
        </p:txBody>
      </p:sp>
      <p:pic>
        <p:nvPicPr>
          <p:cNvPr id="40963" name="Picture 2">
            <a:extLst>
              <a:ext uri="{FF2B5EF4-FFF2-40B4-BE49-F238E27FC236}">
                <a16:creationId xmlns:a16="http://schemas.microsoft.com/office/drawing/2014/main" id="{CE4B1ED9-65D3-449C-9391-C73BD1DD5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8" y="5356225"/>
            <a:ext cx="52451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56BB1AC1-4845-4D00-A5F8-55F680D6C986}"/>
              </a:ext>
            </a:extLst>
          </p:cNvPr>
          <p:cNvSpPr>
            <a:spLocks noGrp="1" noChangeArrowheads="1"/>
          </p:cNvSpPr>
          <p:nvPr>
            <p:ph type="title"/>
          </p:nvPr>
        </p:nvSpPr>
        <p:spPr>
          <a:xfrm>
            <a:off x="2370138" y="239555"/>
            <a:ext cx="7840662" cy="576263"/>
          </a:xfrm>
        </p:spPr>
        <p:txBody>
          <a:bodyPr/>
          <a:lstStyle/>
          <a:p>
            <a:pPr eaLnBrk="1" hangingPunct="1"/>
            <a:r>
              <a:rPr lang="en-US" altLang="en-US" dirty="0"/>
              <a:t>Block and Character Devices</a:t>
            </a:r>
          </a:p>
        </p:txBody>
      </p:sp>
      <p:sp>
        <p:nvSpPr>
          <p:cNvPr id="41986" name="Rectangle 3">
            <a:extLst>
              <a:ext uri="{FF2B5EF4-FFF2-40B4-BE49-F238E27FC236}">
                <a16:creationId xmlns:a16="http://schemas.microsoft.com/office/drawing/2014/main" id="{7AC75248-4F68-4258-9752-A54B268BA70A}"/>
              </a:ext>
            </a:extLst>
          </p:cNvPr>
          <p:cNvSpPr>
            <a:spLocks noGrp="1" noChangeArrowheads="1"/>
          </p:cNvSpPr>
          <p:nvPr>
            <p:ph type="body" idx="1"/>
          </p:nvPr>
        </p:nvSpPr>
        <p:spPr>
          <a:xfrm>
            <a:off x="2357438" y="1150939"/>
            <a:ext cx="6864350" cy="4530725"/>
          </a:xfrm>
        </p:spPr>
        <p:txBody>
          <a:bodyPr/>
          <a:lstStyle/>
          <a:p>
            <a:r>
              <a:rPr lang="en-US" altLang="en-US" dirty="0"/>
              <a:t>Block devices include disk drives</a:t>
            </a:r>
          </a:p>
          <a:p>
            <a:pPr lvl="1"/>
            <a:r>
              <a:rPr lang="en-US" altLang="en-US" dirty="0"/>
              <a:t>Commands include read, write, seek </a:t>
            </a:r>
          </a:p>
          <a:p>
            <a:pPr lvl="1"/>
            <a:r>
              <a:rPr lang="en-US" altLang="en-US" b="1" dirty="0">
                <a:solidFill>
                  <a:srgbClr val="006699"/>
                </a:solidFill>
                <a:latin typeface="+mj-lt"/>
              </a:rPr>
              <a:t>Raw</a:t>
            </a:r>
            <a:r>
              <a:rPr lang="en-US" altLang="en-US" b="1" dirty="0">
                <a:solidFill>
                  <a:srgbClr val="3366FF"/>
                </a:solidFill>
              </a:rPr>
              <a:t> </a:t>
            </a:r>
            <a:r>
              <a:rPr lang="en-US" altLang="en-US" b="1" dirty="0">
                <a:solidFill>
                  <a:srgbClr val="006699"/>
                </a:solidFill>
                <a:latin typeface="+mj-lt"/>
              </a:rPr>
              <a:t>I/O</a:t>
            </a:r>
            <a:r>
              <a:rPr lang="en-US" altLang="en-US" dirty="0"/>
              <a:t>,</a:t>
            </a:r>
            <a:r>
              <a:rPr lang="en-US" altLang="en-US" b="1" dirty="0">
                <a:solidFill>
                  <a:srgbClr val="3366FF"/>
                </a:solidFill>
              </a:rPr>
              <a:t> </a:t>
            </a:r>
            <a:r>
              <a:rPr lang="en-US" altLang="en-US" b="1" dirty="0">
                <a:solidFill>
                  <a:srgbClr val="006699"/>
                </a:solidFill>
                <a:latin typeface="+mj-lt"/>
              </a:rPr>
              <a:t>direct</a:t>
            </a:r>
            <a:r>
              <a:rPr lang="en-US" altLang="en-US" b="1" dirty="0">
                <a:solidFill>
                  <a:srgbClr val="3366FF"/>
                </a:solidFill>
              </a:rPr>
              <a:t> </a:t>
            </a:r>
            <a:r>
              <a:rPr lang="en-US" altLang="en-US" b="1" dirty="0">
                <a:solidFill>
                  <a:srgbClr val="006699"/>
                </a:solidFill>
                <a:latin typeface="+mj-lt"/>
              </a:rPr>
              <a:t>I/O</a:t>
            </a:r>
            <a:r>
              <a:rPr lang="en-US" altLang="en-US" dirty="0"/>
              <a:t>,</a:t>
            </a:r>
            <a:r>
              <a:rPr lang="en-US" altLang="en-US" b="1" dirty="0">
                <a:solidFill>
                  <a:srgbClr val="3366FF"/>
                </a:solidFill>
              </a:rPr>
              <a:t> </a:t>
            </a:r>
            <a:r>
              <a:rPr lang="en-US" altLang="en-US" dirty="0"/>
              <a:t>or file-system access</a:t>
            </a:r>
          </a:p>
          <a:p>
            <a:pPr lvl="1"/>
            <a:r>
              <a:rPr lang="en-US" altLang="en-US" dirty="0"/>
              <a:t>Memory-mapped file access possible</a:t>
            </a:r>
          </a:p>
          <a:p>
            <a:pPr lvl="2"/>
            <a:r>
              <a:rPr lang="en-US" altLang="en-US" dirty="0"/>
              <a:t>File mapped to virtual memory and clusters brought via demand paging</a:t>
            </a:r>
          </a:p>
          <a:p>
            <a:pPr lvl="1"/>
            <a:r>
              <a:rPr lang="en-US" altLang="en-US" dirty="0"/>
              <a:t>DMA</a:t>
            </a:r>
          </a:p>
          <a:p>
            <a:r>
              <a:rPr lang="en-US" altLang="en-US" dirty="0"/>
              <a:t>Character devices include keyboards, mice, serial ports</a:t>
            </a:r>
          </a:p>
          <a:p>
            <a:pPr lvl="1"/>
            <a:r>
              <a:rPr lang="en-US" altLang="en-US" dirty="0"/>
              <a:t>Commands include </a:t>
            </a:r>
            <a:r>
              <a:rPr lang="en-US" altLang="en-US" sz="2000" b="1" dirty="0">
                <a:latin typeface="Courier New" panose="02070309020205020404" pitchFamily="49" charset="0"/>
              </a:rPr>
              <a:t>get()</a:t>
            </a:r>
            <a:r>
              <a:rPr lang="en-US" altLang="en-US" sz="2000" dirty="0">
                <a:latin typeface="Courier New" panose="02070309020205020404" pitchFamily="49" charset="0"/>
              </a:rPr>
              <a:t>, </a:t>
            </a:r>
            <a:r>
              <a:rPr lang="en-US" altLang="en-US" sz="2000" b="1" dirty="0">
                <a:latin typeface="Courier New" panose="02070309020205020404" pitchFamily="49" charset="0"/>
              </a:rPr>
              <a:t>put()</a:t>
            </a:r>
            <a:endParaRPr lang="en-US" altLang="en-US" sz="2000" b="1" dirty="0"/>
          </a:p>
          <a:p>
            <a:pPr lvl="1"/>
            <a:r>
              <a:rPr lang="en-US" altLang="en-US" dirty="0"/>
              <a:t>Libraries layered on top allow line editing</a:t>
            </a: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5781B1F-ED97-4AD2-80CE-6DDE676437F2}"/>
              </a:ext>
            </a:extLst>
          </p:cNvPr>
          <p:cNvSpPr>
            <a:spLocks noGrp="1" noChangeArrowheads="1"/>
          </p:cNvSpPr>
          <p:nvPr>
            <p:ph type="title"/>
          </p:nvPr>
        </p:nvSpPr>
        <p:spPr>
          <a:xfrm>
            <a:off x="1981200" y="247880"/>
            <a:ext cx="8229600" cy="576262"/>
          </a:xfrm>
        </p:spPr>
        <p:txBody>
          <a:bodyPr/>
          <a:lstStyle/>
          <a:p>
            <a:pPr eaLnBrk="1" hangingPunct="1"/>
            <a:r>
              <a:rPr lang="en-US" altLang="en-US" dirty="0"/>
              <a:t>Network Devices</a:t>
            </a:r>
          </a:p>
        </p:txBody>
      </p:sp>
      <p:sp>
        <p:nvSpPr>
          <p:cNvPr id="44034" name="Rectangle 3">
            <a:extLst>
              <a:ext uri="{FF2B5EF4-FFF2-40B4-BE49-F238E27FC236}">
                <a16:creationId xmlns:a16="http://schemas.microsoft.com/office/drawing/2014/main" id="{48497DA6-C858-433A-A746-450D622393DA}"/>
              </a:ext>
            </a:extLst>
          </p:cNvPr>
          <p:cNvSpPr>
            <a:spLocks noGrp="1" noChangeArrowheads="1"/>
          </p:cNvSpPr>
          <p:nvPr>
            <p:ph type="body" idx="1"/>
          </p:nvPr>
        </p:nvSpPr>
        <p:spPr>
          <a:xfrm>
            <a:off x="2330450" y="1233489"/>
            <a:ext cx="6796088" cy="4530725"/>
          </a:xfrm>
        </p:spPr>
        <p:txBody>
          <a:bodyPr/>
          <a:lstStyle/>
          <a:p>
            <a:r>
              <a:rPr lang="en-US" altLang="en-US" dirty="0"/>
              <a:t>Varying enough from block and character to have own interface</a:t>
            </a:r>
          </a:p>
          <a:p>
            <a:r>
              <a:rPr lang="en-US" altLang="en-US" dirty="0"/>
              <a:t>Linux, Unix, Windows and many others include </a:t>
            </a:r>
            <a:r>
              <a:rPr lang="en-US" altLang="en-US" b="1" dirty="0">
                <a:solidFill>
                  <a:srgbClr val="006699"/>
                </a:solidFill>
                <a:latin typeface="+mj-lt"/>
              </a:rPr>
              <a:t>socket</a:t>
            </a:r>
            <a:r>
              <a:rPr lang="en-US" altLang="en-US" b="1" dirty="0">
                <a:solidFill>
                  <a:srgbClr val="3366FF"/>
                </a:solidFill>
              </a:rPr>
              <a:t> </a:t>
            </a:r>
            <a:r>
              <a:rPr lang="en-US" altLang="en-US" dirty="0"/>
              <a:t>interface</a:t>
            </a:r>
          </a:p>
          <a:p>
            <a:pPr lvl="1"/>
            <a:r>
              <a:rPr lang="en-US" altLang="en-US" dirty="0"/>
              <a:t>Separates network protocol from network operation</a:t>
            </a:r>
          </a:p>
          <a:p>
            <a:pPr lvl="1"/>
            <a:r>
              <a:rPr lang="en-US" altLang="en-US" dirty="0"/>
              <a:t>Includes </a:t>
            </a:r>
            <a:r>
              <a:rPr lang="en-US" altLang="en-US" b="1" dirty="0">
                <a:latin typeface="Courier New" panose="02070309020205020404" pitchFamily="49" charset="0"/>
              </a:rPr>
              <a:t>select()</a:t>
            </a:r>
            <a:r>
              <a:rPr lang="en-US" altLang="en-US" dirty="0"/>
              <a:t> functionality</a:t>
            </a:r>
          </a:p>
          <a:p>
            <a:r>
              <a:rPr lang="en-US" altLang="en-US" dirty="0"/>
              <a:t>Approaches vary widely (pipes, FIFOs, streams, queues, mailboxes)</a:t>
            </a: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97504D92-987C-4CDE-BB85-51E655D56CC8}"/>
              </a:ext>
            </a:extLst>
          </p:cNvPr>
          <p:cNvSpPr>
            <a:spLocks noGrp="1" noChangeArrowheads="1"/>
          </p:cNvSpPr>
          <p:nvPr>
            <p:ph type="title"/>
          </p:nvPr>
        </p:nvSpPr>
        <p:spPr>
          <a:xfrm>
            <a:off x="1981200" y="238549"/>
            <a:ext cx="8229600" cy="576262"/>
          </a:xfrm>
        </p:spPr>
        <p:txBody>
          <a:bodyPr/>
          <a:lstStyle/>
          <a:p>
            <a:pPr eaLnBrk="1" hangingPunct="1"/>
            <a:r>
              <a:rPr lang="en-US" altLang="en-US" dirty="0"/>
              <a:t>Clocks and Timers</a:t>
            </a:r>
          </a:p>
        </p:txBody>
      </p:sp>
      <p:sp>
        <p:nvSpPr>
          <p:cNvPr id="46082" name="Rectangle 3">
            <a:extLst>
              <a:ext uri="{FF2B5EF4-FFF2-40B4-BE49-F238E27FC236}">
                <a16:creationId xmlns:a16="http://schemas.microsoft.com/office/drawing/2014/main" id="{CBDBA113-287B-4559-8063-A7568AF9AD63}"/>
              </a:ext>
            </a:extLst>
          </p:cNvPr>
          <p:cNvSpPr>
            <a:spLocks noGrp="1" noChangeArrowheads="1"/>
          </p:cNvSpPr>
          <p:nvPr>
            <p:ph type="body" idx="1"/>
          </p:nvPr>
        </p:nvSpPr>
        <p:spPr>
          <a:xfrm>
            <a:off x="2344739" y="1150939"/>
            <a:ext cx="6548437" cy="4530725"/>
          </a:xfrm>
        </p:spPr>
        <p:txBody>
          <a:bodyPr/>
          <a:lstStyle/>
          <a:p>
            <a:r>
              <a:rPr lang="en-US" altLang="en-US" dirty="0"/>
              <a:t>Provide current time, elapsed time, timer</a:t>
            </a:r>
          </a:p>
          <a:p>
            <a:r>
              <a:rPr lang="en-US" altLang="en-US" dirty="0"/>
              <a:t>Normal resolution about 1/60 second</a:t>
            </a:r>
          </a:p>
          <a:p>
            <a:r>
              <a:rPr lang="en-US" altLang="en-US" dirty="0"/>
              <a:t>Some systems provide higher-resolution timers</a:t>
            </a:r>
          </a:p>
          <a:p>
            <a:r>
              <a:rPr lang="en-US" altLang="en-US" b="1" dirty="0">
                <a:solidFill>
                  <a:srgbClr val="006699"/>
                </a:solidFill>
                <a:latin typeface="+mj-lt"/>
              </a:rPr>
              <a:t>Programmable</a:t>
            </a:r>
            <a:r>
              <a:rPr lang="en-US" altLang="en-US" b="1" dirty="0">
                <a:solidFill>
                  <a:srgbClr val="3366FF"/>
                </a:solidFill>
              </a:rPr>
              <a:t> </a:t>
            </a:r>
            <a:r>
              <a:rPr lang="en-US" altLang="en-US" b="1" dirty="0">
                <a:solidFill>
                  <a:srgbClr val="006699"/>
                </a:solidFill>
                <a:latin typeface="+mj-lt"/>
              </a:rPr>
              <a:t>interval</a:t>
            </a:r>
            <a:r>
              <a:rPr lang="en-US" altLang="en-US" b="1" dirty="0">
                <a:solidFill>
                  <a:srgbClr val="3366FF"/>
                </a:solidFill>
              </a:rPr>
              <a:t> </a:t>
            </a:r>
            <a:r>
              <a:rPr lang="en-US" altLang="en-US" b="1" dirty="0">
                <a:solidFill>
                  <a:srgbClr val="006699"/>
                </a:solidFill>
                <a:latin typeface="+mj-lt"/>
              </a:rPr>
              <a:t>timer</a:t>
            </a:r>
            <a:r>
              <a:rPr lang="en-US" altLang="en-US" dirty="0">
                <a:solidFill>
                  <a:srgbClr val="3366FF"/>
                </a:solidFill>
              </a:rPr>
              <a:t> </a:t>
            </a:r>
            <a:r>
              <a:rPr lang="en-US" altLang="en-US" dirty="0"/>
              <a:t>used for timings, periodic interrupts</a:t>
            </a:r>
          </a:p>
          <a:p>
            <a:r>
              <a:rPr lang="en-US" altLang="en-US" sz="2000" b="1" dirty="0" err="1">
                <a:latin typeface="Courier New" panose="02070309020205020404" pitchFamily="49" charset="0"/>
              </a:rPr>
              <a:t>ioctl</a:t>
            </a:r>
            <a:r>
              <a:rPr lang="en-US" altLang="en-US" sz="2000" b="1" dirty="0">
                <a:latin typeface="Courier New" panose="02070309020205020404" pitchFamily="49" charset="0"/>
              </a:rPr>
              <a:t>()</a:t>
            </a:r>
            <a:r>
              <a:rPr lang="en-US" altLang="en-US" b="1" dirty="0"/>
              <a:t> </a:t>
            </a:r>
            <a:r>
              <a:rPr lang="en-US" altLang="en-US" dirty="0"/>
              <a:t>(on UNIX) covers odd aspects of I/O such as clocks and timers</a:t>
            </a: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B6E74EBA-297F-4276-87B1-1C85D3E30299}"/>
              </a:ext>
            </a:extLst>
          </p:cNvPr>
          <p:cNvSpPr>
            <a:spLocks noGrp="1" noChangeArrowheads="1"/>
          </p:cNvSpPr>
          <p:nvPr>
            <p:ph type="title"/>
          </p:nvPr>
        </p:nvSpPr>
        <p:spPr>
          <a:xfrm>
            <a:off x="2532580" y="247880"/>
            <a:ext cx="7800975" cy="576262"/>
          </a:xfrm>
        </p:spPr>
        <p:txBody>
          <a:bodyPr/>
          <a:lstStyle/>
          <a:p>
            <a:pPr eaLnBrk="1" hangingPunct="1"/>
            <a:r>
              <a:rPr lang="en-US" altLang="en-US" dirty="0"/>
              <a:t>Nonblocking and Asynchronous I/O</a:t>
            </a:r>
          </a:p>
        </p:txBody>
      </p:sp>
      <p:sp>
        <p:nvSpPr>
          <p:cNvPr id="48130" name="Rectangle 3">
            <a:extLst>
              <a:ext uri="{FF2B5EF4-FFF2-40B4-BE49-F238E27FC236}">
                <a16:creationId xmlns:a16="http://schemas.microsoft.com/office/drawing/2014/main" id="{C87DE507-5276-44EA-B418-8AD61FB442A9}"/>
              </a:ext>
            </a:extLst>
          </p:cNvPr>
          <p:cNvSpPr>
            <a:spLocks noGrp="1" noChangeArrowheads="1"/>
          </p:cNvSpPr>
          <p:nvPr>
            <p:ph type="body" idx="1"/>
          </p:nvPr>
        </p:nvSpPr>
        <p:spPr>
          <a:xfrm>
            <a:off x="2344738" y="1150939"/>
            <a:ext cx="6877050" cy="4530725"/>
          </a:xfrm>
        </p:spPr>
        <p:txBody>
          <a:bodyPr/>
          <a:lstStyle/>
          <a:p>
            <a:r>
              <a:rPr lang="en-US" altLang="en-US" b="1" dirty="0">
                <a:solidFill>
                  <a:srgbClr val="006699"/>
                </a:solidFill>
                <a:latin typeface="+mj-lt"/>
              </a:rPr>
              <a:t>Blocking</a:t>
            </a:r>
            <a:r>
              <a:rPr lang="en-US" altLang="en-US" b="1" dirty="0"/>
              <a:t> </a:t>
            </a:r>
            <a:r>
              <a:rPr lang="en-US" altLang="en-US" dirty="0"/>
              <a:t>- process suspended until I/O completed</a:t>
            </a:r>
          </a:p>
          <a:p>
            <a:pPr lvl="1"/>
            <a:r>
              <a:rPr lang="en-US" altLang="en-US" dirty="0"/>
              <a:t>Easy to use and understand</a:t>
            </a:r>
          </a:p>
          <a:p>
            <a:pPr lvl="1"/>
            <a:r>
              <a:rPr lang="en-US" altLang="en-US" dirty="0"/>
              <a:t>Insufficient for some needs</a:t>
            </a:r>
          </a:p>
          <a:p>
            <a:r>
              <a:rPr lang="en-US" altLang="en-US" b="1" dirty="0">
                <a:solidFill>
                  <a:srgbClr val="006699"/>
                </a:solidFill>
                <a:latin typeface="+mj-lt"/>
              </a:rPr>
              <a:t>Nonblocking</a:t>
            </a:r>
            <a:r>
              <a:rPr lang="en-US" altLang="en-US" dirty="0"/>
              <a:t> - I/O call returns as much as available</a:t>
            </a:r>
          </a:p>
          <a:p>
            <a:pPr lvl="1"/>
            <a:r>
              <a:rPr lang="en-US" altLang="en-US" dirty="0"/>
              <a:t>User interface, data copy (buffered I/O)</a:t>
            </a:r>
          </a:p>
          <a:p>
            <a:pPr lvl="1"/>
            <a:r>
              <a:rPr lang="en-US" altLang="en-US" dirty="0"/>
              <a:t>Implemented via multi-threading</a:t>
            </a:r>
          </a:p>
          <a:p>
            <a:pPr lvl="1"/>
            <a:r>
              <a:rPr lang="en-US" altLang="en-US" dirty="0"/>
              <a:t>Returns quickly with count of bytes read or written</a:t>
            </a:r>
          </a:p>
          <a:p>
            <a:pPr lvl="1"/>
            <a:r>
              <a:rPr lang="en-US" altLang="en-US" sz="2000" b="1" dirty="0">
                <a:latin typeface="Courier New" panose="02070309020205020404" pitchFamily="49" charset="0"/>
                <a:cs typeface="Courier New" panose="02070309020205020404" pitchFamily="49" charset="0"/>
              </a:rPr>
              <a:t>select() </a:t>
            </a:r>
            <a:r>
              <a:rPr lang="en-US" altLang="en-US" dirty="0"/>
              <a:t>to find if data ready then </a:t>
            </a:r>
            <a:r>
              <a:rPr lang="en-US" altLang="en-US" sz="2000" b="1" dirty="0">
                <a:latin typeface="Courier New" panose="02070309020205020404" pitchFamily="49" charset="0"/>
                <a:cs typeface="Courier New" panose="02070309020205020404" pitchFamily="49" charset="0"/>
              </a:rPr>
              <a:t>read()</a:t>
            </a:r>
            <a:r>
              <a:rPr lang="en-US" altLang="en-US" sz="2000" b="1" dirty="0"/>
              <a:t> </a:t>
            </a:r>
            <a:r>
              <a:rPr lang="en-US" altLang="en-US" dirty="0"/>
              <a:t>or </a:t>
            </a:r>
            <a:r>
              <a:rPr lang="en-US" altLang="en-US" sz="2000" b="1" dirty="0">
                <a:latin typeface="Courier New" panose="02070309020205020404" pitchFamily="49" charset="0"/>
                <a:cs typeface="Courier New" panose="02070309020205020404" pitchFamily="49" charset="0"/>
              </a:rPr>
              <a:t>write()</a:t>
            </a:r>
            <a:r>
              <a:rPr lang="en-US" altLang="en-US" sz="2000" b="1" dirty="0"/>
              <a:t> </a:t>
            </a:r>
            <a:r>
              <a:rPr lang="en-US" altLang="en-US" dirty="0"/>
              <a:t>to transfer</a:t>
            </a:r>
          </a:p>
          <a:p>
            <a:r>
              <a:rPr lang="en-US" altLang="en-US" b="1" dirty="0">
                <a:solidFill>
                  <a:srgbClr val="006699"/>
                </a:solidFill>
                <a:latin typeface="+mj-lt"/>
              </a:rPr>
              <a:t>Asynchronous</a:t>
            </a:r>
            <a:r>
              <a:rPr lang="en-US" altLang="en-US" dirty="0"/>
              <a:t> - process runs while I/O executes</a:t>
            </a:r>
          </a:p>
          <a:p>
            <a:pPr lvl="1"/>
            <a:r>
              <a:rPr lang="en-US" altLang="en-US" dirty="0"/>
              <a:t>Difficult to use</a:t>
            </a:r>
          </a:p>
          <a:p>
            <a:pPr lvl="1"/>
            <a:r>
              <a:rPr lang="en-US" altLang="en-US" dirty="0"/>
              <a:t>I/O subsystem signals process when I/O completed</a:t>
            </a: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858E58E6-538F-4019-8C6F-1C93DBCE34DE}"/>
              </a:ext>
            </a:extLst>
          </p:cNvPr>
          <p:cNvSpPr>
            <a:spLocks noGrp="1" noChangeArrowheads="1"/>
          </p:cNvSpPr>
          <p:nvPr>
            <p:ph type="title"/>
          </p:nvPr>
        </p:nvSpPr>
        <p:spPr>
          <a:xfrm>
            <a:off x="1981200" y="224262"/>
            <a:ext cx="8229600" cy="576263"/>
          </a:xfrm>
        </p:spPr>
        <p:txBody>
          <a:bodyPr/>
          <a:lstStyle/>
          <a:p>
            <a:pPr eaLnBrk="1" hangingPunct="1"/>
            <a:r>
              <a:rPr lang="en-US" altLang="en-US" dirty="0"/>
              <a:t>Two I/O Methods</a:t>
            </a:r>
          </a:p>
        </p:txBody>
      </p:sp>
      <p:sp>
        <p:nvSpPr>
          <p:cNvPr id="50178" name="Text Box 4">
            <a:extLst>
              <a:ext uri="{FF2B5EF4-FFF2-40B4-BE49-F238E27FC236}">
                <a16:creationId xmlns:a16="http://schemas.microsoft.com/office/drawing/2014/main" id="{9933660C-8025-4A0C-B008-A331DCBB9CCB}"/>
              </a:ext>
            </a:extLst>
          </p:cNvPr>
          <p:cNvSpPr txBox="1">
            <a:spLocks noChangeArrowheads="1"/>
          </p:cNvSpPr>
          <p:nvPr/>
        </p:nvSpPr>
        <p:spPr bwMode="auto">
          <a:xfrm>
            <a:off x="4240214" y="4981575"/>
            <a:ext cx="1735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Synchronous</a:t>
            </a:r>
          </a:p>
        </p:txBody>
      </p:sp>
      <p:sp>
        <p:nvSpPr>
          <p:cNvPr id="50179" name="Text Box 5">
            <a:extLst>
              <a:ext uri="{FF2B5EF4-FFF2-40B4-BE49-F238E27FC236}">
                <a16:creationId xmlns:a16="http://schemas.microsoft.com/office/drawing/2014/main" id="{F21A3F22-64CB-4878-9793-40AFF1627148}"/>
              </a:ext>
            </a:extLst>
          </p:cNvPr>
          <p:cNvSpPr txBox="1">
            <a:spLocks noChangeArrowheads="1"/>
          </p:cNvSpPr>
          <p:nvPr/>
        </p:nvSpPr>
        <p:spPr bwMode="auto">
          <a:xfrm>
            <a:off x="6953250" y="5000625"/>
            <a:ext cx="308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Asynchronous</a:t>
            </a:r>
          </a:p>
        </p:txBody>
      </p:sp>
      <p:pic>
        <p:nvPicPr>
          <p:cNvPr id="50180" name="Picture 2">
            <a:extLst>
              <a:ext uri="{FF2B5EF4-FFF2-40B4-BE49-F238E27FC236}">
                <a16:creationId xmlns:a16="http://schemas.microsoft.com/office/drawing/2014/main" id="{039E511C-BBA5-42FF-8280-8E039A3C9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863" y="1573214"/>
            <a:ext cx="7675562"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D7A9CE15-8757-4FFF-A1F9-6247FA39AD6C}"/>
              </a:ext>
            </a:extLst>
          </p:cNvPr>
          <p:cNvSpPr>
            <a:spLocks noGrp="1" noChangeArrowheads="1"/>
          </p:cNvSpPr>
          <p:nvPr>
            <p:ph type="title"/>
          </p:nvPr>
        </p:nvSpPr>
        <p:spPr>
          <a:xfrm>
            <a:off x="2195220" y="224262"/>
            <a:ext cx="7800975" cy="576263"/>
          </a:xfrm>
        </p:spPr>
        <p:txBody>
          <a:bodyPr/>
          <a:lstStyle/>
          <a:p>
            <a:pPr eaLnBrk="1" hangingPunct="1"/>
            <a:r>
              <a:rPr lang="en-US" altLang="en-US" dirty="0"/>
              <a:t>Vectored I/O</a:t>
            </a:r>
          </a:p>
        </p:txBody>
      </p:sp>
      <p:sp>
        <p:nvSpPr>
          <p:cNvPr id="52226" name="Rectangle 3">
            <a:extLst>
              <a:ext uri="{FF2B5EF4-FFF2-40B4-BE49-F238E27FC236}">
                <a16:creationId xmlns:a16="http://schemas.microsoft.com/office/drawing/2014/main" id="{CEDA2B38-1626-4877-966B-C3B4A6A63669}"/>
              </a:ext>
            </a:extLst>
          </p:cNvPr>
          <p:cNvSpPr>
            <a:spLocks noGrp="1" noChangeArrowheads="1"/>
          </p:cNvSpPr>
          <p:nvPr>
            <p:ph type="body" idx="1"/>
          </p:nvPr>
        </p:nvSpPr>
        <p:spPr>
          <a:xfrm>
            <a:off x="2357438" y="1138239"/>
            <a:ext cx="6877050" cy="4530725"/>
          </a:xfrm>
        </p:spPr>
        <p:txBody>
          <a:bodyPr/>
          <a:lstStyle/>
          <a:p>
            <a:r>
              <a:rPr lang="en-US" altLang="en-US" b="1" dirty="0">
                <a:solidFill>
                  <a:srgbClr val="006699"/>
                </a:solidFill>
                <a:latin typeface="+mj-lt"/>
              </a:rPr>
              <a:t>Vectored I/O</a:t>
            </a:r>
            <a:r>
              <a:rPr lang="en-US" altLang="en-US" b="1" dirty="0">
                <a:solidFill>
                  <a:srgbClr val="3366FF"/>
                </a:solidFill>
              </a:rPr>
              <a:t> </a:t>
            </a:r>
            <a:r>
              <a:rPr lang="en-US" altLang="en-US" dirty="0"/>
              <a:t>allows one system call to perform multiple I/O operations</a:t>
            </a:r>
          </a:p>
          <a:p>
            <a:r>
              <a:rPr lang="en-US" altLang="en-US" dirty="0"/>
              <a:t>For example, Unix </a:t>
            </a:r>
            <a:r>
              <a:rPr lang="en-US" altLang="en-US" sz="2000" b="1" dirty="0" err="1">
                <a:latin typeface="Courier New" panose="02070309020205020404" pitchFamily="49" charset="0"/>
                <a:cs typeface="Courier New" panose="02070309020205020404" pitchFamily="49" charset="0"/>
              </a:rPr>
              <a:t>readve</a:t>
            </a:r>
            <a:r>
              <a:rPr lang="en-US" altLang="en-US" sz="2000"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dirty="0"/>
              <a:t>accepts a vector of multiple buffers to read into or write from</a:t>
            </a:r>
          </a:p>
          <a:p>
            <a:r>
              <a:rPr lang="en-US" altLang="en-US" dirty="0"/>
              <a:t>This scatter-gather method better than multiple individual I/O calls</a:t>
            </a:r>
          </a:p>
          <a:p>
            <a:pPr lvl="1"/>
            <a:r>
              <a:rPr lang="en-US" altLang="en-US" dirty="0"/>
              <a:t>Decreases context switching and system call overhead</a:t>
            </a:r>
          </a:p>
          <a:p>
            <a:pPr lvl="1"/>
            <a:r>
              <a:rPr lang="en-US" altLang="en-US" dirty="0"/>
              <a:t>Some versions provide atomicity</a:t>
            </a:r>
          </a:p>
          <a:p>
            <a:pPr lvl="2"/>
            <a:r>
              <a:rPr lang="en-US" altLang="en-US" dirty="0"/>
              <a:t>Avoid for example worry about multiple threads changing data as reads / writes occurring </a:t>
            </a: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FC6E4D92-065D-4F45-8998-46148C5B263F}"/>
              </a:ext>
            </a:extLst>
          </p:cNvPr>
          <p:cNvSpPr>
            <a:spLocks noGrp="1" noChangeArrowheads="1"/>
          </p:cNvSpPr>
          <p:nvPr>
            <p:ph type="title"/>
          </p:nvPr>
        </p:nvSpPr>
        <p:spPr>
          <a:xfrm>
            <a:off x="2259951" y="238549"/>
            <a:ext cx="7829550" cy="576262"/>
          </a:xfrm>
        </p:spPr>
        <p:txBody>
          <a:bodyPr/>
          <a:lstStyle/>
          <a:p>
            <a:pPr eaLnBrk="1" hangingPunct="1"/>
            <a:r>
              <a:rPr lang="en-US" altLang="en-US" dirty="0"/>
              <a:t>Kernel I/O Subsystem</a:t>
            </a:r>
          </a:p>
        </p:txBody>
      </p:sp>
      <p:sp>
        <p:nvSpPr>
          <p:cNvPr id="54274" name="Rectangle 3">
            <a:extLst>
              <a:ext uri="{FF2B5EF4-FFF2-40B4-BE49-F238E27FC236}">
                <a16:creationId xmlns:a16="http://schemas.microsoft.com/office/drawing/2014/main" id="{CBBCB648-08BD-4FE6-BFD8-D53952D21890}"/>
              </a:ext>
            </a:extLst>
          </p:cNvPr>
          <p:cNvSpPr>
            <a:spLocks noGrp="1" noChangeArrowheads="1"/>
          </p:cNvSpPr>
          <p:nvPr>
            <p:ph type="body" idx="1"/>
          </p:nvPr>
        </p:nvSpPr>
        <p:spPr>
          <a:xfrm>
            <a:off x="2371725" y="1001713"/>
            <a:ext cx="7627938" cy="4826000"/>
          </a:xfrm>
        </p:spPr>
        <p:txBody>
          <a:bodyPr/>
          <a:lstStyle/>
          <a:p>
            <a:r>
              <a:rPr lang="en-US" altLang="en-US" dirty="0"/>
              <a:t>Scheduling</a:t>
            </a:r>
          </a:p>
          <a:p>
            <a:pPr lvl="1"/>
            <a:r>
              <a:rPr lang="en-US" altLang="en-US" dirty="0"/>
              <a:t>Some I/O request ordering via per-device queue</a:t>
            </a:r>
          </a:p>
          <a:p>
            <a:pPr lvl="1"/>
            <a:r>
              <a:rPr lang="en-US" altLang="en-US" dirty="0"/>
              <a:t>Some OSs try fairness</a:t>
            </a:r>
          </a:p>
          <a:p>
            <a:pPr lvl="1"/>
            <a:r>
              <a:rPr lang="en-US" altLang="en-US" dirty="0"/>
              <a:t>Some implement Quality Of Service (i.e. IPQOS)</a:t>
            </a:r>
          </a:p>
          <a:p>
            <a:r>
              <a:rPr lang="en-US" altLang="en-US" b="1" dirty="0">
                <a:solidFill>
                  <a:srgbClr val="006699"/>
                </a:solidFill>
                <a:latin typeface="+mj-lt"/>
              </a:rPr>
              <a:t>Buffering</a:t>
            </a:r>
            <a:r>
              <a:rPr lang="en-US" altLang="en-US" dirty="0"/>
              <a:t> - store data in memory while transferring between devices</a:t>
            </a:r>
          </a:p>
          <a:p>
            <a:pPr lvl="1"/>
            <a:r>
              <a:rPr lang="en-US" altLang="en-US" dirty="0"/>
              <a:t>To cope with device speed mismatch</a:t>
            </a:r>
          </a:p>
          <a:p>
            <a:pPr lvl="1"/>
            <a:r>
              <a:rPr lang="en-US" altLang="en-US" dirty="0"/>
              <a:t>To cope with device transfer size mismatch</a:t>
            </a:r>
          </a:p>
          <a:p>
            <a:pPr lvl="1"/>
            <a:r>
              <a:rPr lang="en-US" altLang="en-US" dirty="0"/>
              <a:t>To maintain </a:t>
            </a:r>
            <a:r>
              <a:rPr lang="ja-JP" altLang="en-US" dirty="0"/>
              <a:t>“</a:t>
            </a:r>
            <a:r>
              <a:rPr lang="en-US" altLang="ja-JP" dirty="0"/>
              <a:t>copy semantics</a:t>
            </a:r>
            <a:r>
              <a:rPr lang="ja-JP" altLang="en-US" dirty="0"/>
              <a:t>”</a:t>
            </a:r>
            <a:endParaRPr lang="en-US" altLang="ja-JP" dirty="0"/>
          </a:p>
          <a:p>
            <a:pPr lvl="1"/>
            <a:r>
              <a:rPr lang="en-US" altLang="en-US" b="1" dirty="0">
                <a:solidFill>
                  <a:srgbClr val="006699"/>
                </a:solidFill>
                <a:latin typeface="+mj-lt"/>
              </a:rPr>
              <a:t>Double</a:t>
            </a:r>
            <a:r>
              <a:rPr lang="en-US" altLang="en-US" b="1" dirty="0">
                <a:solidFill>
                  <a:srgbClr val="3366FF"/>
                </a:solidFill>
              </a:rPr>
              <a:t> </a:t>
            </a:r>
            <a:r>
              <a:rPr lang="en-US" altLang="en-US" b="1" dirty="0">
                <a:solidFill>
                  <a:srgbClr val="006699"/>
                </a:solidFill>
                <a:latin typeface="+mj-lt"/>
              </a:rPr>
              <a:t>buffering</a:t>
            </a:r>
            <a:r>
              <a:rPr lang="en-US" altLang="en-US" b="1" dirty="0">
                <a:solidFill>
                  <a:srgbClr val="3366FF"/>
                </a:solidFill>
              </a:rPr>
              <a:t> </a:t>
            </a:r>
            <a:r>
              <a:rPr lang="en-US" altLang="en-US" dirty="0"/>
              <a:t>– two copies of the data</a:t>
            </a:r>
          </a:p>
          <a:p>
            <a:pPr lvl="2"/>
            <a:r>
              <a:rPr lang="en-US" altLang="en-US" dirty="0"/>
              <a:t>Kernel and user</a:t>
            </a:r>
          </a:p>
          <a:p>
            <a:pPr lvl="2"/>
            <a:r>
              <a:rPr lang="en-US" altLang="en-US" dirty="0"/>
              <a:t>Varying sizes</a:t>
            </a:r>
          </a:p>
          <a:p>
            <a:pPr lvl="2"/>
            <a:r>
              <a:rPr lang="en-US" altLang="en-US" dirty="0"/>
              <a:t>Full  / being processed and not-full / being used</a:t>
            </a:r>
          </a:p>
          <a:p>
            <a:pPr lvl="2"/>
            <a:r>
              <a:rPr lang="en-US" altLang="en-US" dirty="0"/>
              <a:t>Copy-on-write can be used for efficiency in some cases</a:t>
            </a: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9AC8B916-2065-4AE6-B1F0-AF1062D90952}"/>
              </a:ext>
            </a:extLst>
          </p:cNvPr>
          <p:cNvSpPr>
            <a:spLocks noGrp="1" noChangeArrowheads="1"/>
          </p:cNvSpPr>
          <p:nvPr>
            <p:ph type="title"/>
          </p:nvPr>
        </p:nvSpPr>
        <p:spPr>
          <a:xfrm>
            <a:off x="2307965" y="234598"/>
            <a:ext cx="7762875" cy="576262"/>
          </a:xfrm>
        </p:spPr>
        <p:txBody>
          <a:bodyPr/>
          <a:lstStyle/>
          <a:p>
            <a:pPr eaLnBrk="1" hangingPunct="1"/>
            <a:r>
              <a:rPr lang="en-US" altLang="en-US" dirty="0"/>
              <a:t>Device-status Table</a:t>
            </a:r>
          </a:p>
        </p:txBody>
      </p:sp>
      <p:pic>
        <p:nvPicPr>
          <p:cNvPr id="56322" name="Picture 2">
            <a:extLst>
              <a:ext uri="{FF2B5EF4-FFF2-40B4-BE49-F238E27FC236}">
                <a16:creationId xmlns:a16="http://schemas.microsoft.com/office/drawing/2014/main" id="{84834D41-1EA6-4C3E-B616-CD6A4ACC9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363" y="1392239"/>
            <a:ext cx="7497762"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2479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2330451" y="1060451"/>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C9015447-FAEF-4634-AB90-1FCED7F4A1B0}"/>
              </a:ext>
            </a:extLst>
          </p:cNvPr>
          <p:cNvSpPr>
            <a:spLocks noGrp="1" noChangeArrowheads="1"/>
          </p:cNvSpPr>
          <p:nvPr>
            <p:ph type="title"/>
          </p:nvPr>
        </p:nvSpPr>
        <p:spPr>
          <a:xfrm>
            <a:off x="2410923" y="235992"/>
            <a:ext cx="8018463" cy="576263"/>
          </a:xfrm>
        </p:spPr>
        <p:txBody>
          <a:bodyPr/>
          <a:lstStyle/>
          <a:p>
            <a:pPr eaLnBrk="1" hangingPunct="1"/>
            <a:r>
              <a:rPr lang="en-US" altLang="en-US" sz="2000" dirty="0"/>
              <a:t>Common PC and Data-center I/O devices and Interface Speeds</a:t>
            </a:r>
          </a:p>
        </p:txBody>
      </p:sp>
      <p:pic>
        <p:nvPicPr>
          <p:cNvPr id="58370" name="Picture 2">
            <a:extLst>
              <a:ext uri="{FF2B5EF4-FFF2-40B4-BE49-F238E27FC236}">
                <a16:creationId xmlns:a16="http://schemas.microsoft.com/office/drawing/2014/main" id="{5DA65211-7206-465F-9893-BF32E05F0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463" y="1022350"/>
            <a:ext cx="7745412"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464DE58C-5718-44C1-9D58-436D4B5F6F93}"/>
              </a:ext>
            </a:extLst>
          </p:cNvPr>
          <p:cNvSpPr>
            <a:spLocks noGrp="1" noChangeArrowheads="1"/>
          </p:cNvSpPr>
          <p:nvPr>
            <p:ph type="title"/>
          </p:nvPr>
        </p:nvSpPr>
        <p:spPr>
          <a:xfrm>
            <a:off x="2208569" y="233593"/>
            <a:ext cx="7908925" cy="576263"/>
          </a:xfrm>
        </p:spPr>
        <p:txBody>
          <a:bodyPr/>
          <a:lstStyle/>
          <a:p>
            <a:pPr eaLnBrk="1" hangingPunct="1"/>
            <a:r>
              <a:rPr lang="en-US" altLang="en-US" dirty="0"/>
              <a:t>Kernel I/O Subsystem</a:t>
            </a:r>
          </a:p>
        </p:txBody>
      </p:sp>
      <p:sp>
        <p:nvSpPr>
          <p:cNvPr id="60418" name="Rectangle 3">
            <a:extLst>
              <a:ext uri="{FF2B5EF4-FFF2-40B4-BE49-F238E27FC236}">
                <a16:creationId xmlns:a16="http://schemas.microsoft.com/office/drawing/2014/main" id="{19C4A21C-8CEE-4261-91F1-CB7412E1C8F4}"/>
              </a:ext>
            </a:extLst>
          </p:cNvPr>
          <p:cNvSpPr>
            <a:spLocks noGrp="1" noChangeArrowheads="1"/>
          </p:cNvSpPr>
          <p:nvPr>
            <p:ph type="body" idx="1"/>
          </p:nvPr>
        </p:nvSpPr>
        <p:spPr>
          <a:xfrm>
            <a:off x="2371725" y="1165226"/>
            <a:ext cx="7600950" cy="4530725"/>
          </a:xfrm>
        </p:spPr>
        <p:txBody>
          <a:bodyPr/>
          <a:lstStyle/>
          <a:p>
            <a:r>
              <a:rPr lang="en-US" altLang="en-US" b="1" dirty="0">
                <a:solidFill>
                  <a:srgbClr val="006699"/>
                </a:solidFill>
                <a:latin typeface="+mj-lt"/>
              </a:rPr>
              <a:t>Caching</a:t>
            </a:r>
            <a:r>
              <a:rPr lang="en-US" altLang="en-US" dirty="0">
                <a:solidFill>
                  <a:srgbClr val="3366FF"/>
                </a:solidFill>
              </a:rPr>
              <a:t> </a:t>
            </a:r>
            <a:r>
              <a:rPr lang="en-US" altLang="en-US" dirty="0"/>
              <a:t>- faster device holding copy of data</a:t>
            </a:r>
          </a:p>
          <a:p>
            <a:pPr lvl="1"/>
            <a:r>
              <a:rPr lang="en-US" altLang="en-US" dirty="0"/>
              <a:t>Always just a copy</a:t>
            </a:r>
          </a:p>
          <a:p>
            <a:pPr lvl="1"/>
            <a:r>
              <a:rPr lang="en-US" altLang="en-US" dirty="0"/>
              <a:t>Key to performance</a:t>
            </a:r>
          </a:p>
          <a:p>
            <a:pPr lvl="1"/>
            <a:r>
              <a:rPr lang="en-US" altLang="en-US" dirty="0"/>
              <a:t>Sometimes combined with buffering</a:t>
            </a:r>
          </a:p>
          <a:p>
            <a:r>
              <a:rPr lang="en-US" altLang="en-US" b="1" dirty="0">
                <a:solidFill>
                  <a:srgbClr val="006699"/>
                </a:solidFill>
                <a:latin typeface="+mj-lt"/>
              </a:rPr>
              <a:t>Spooling</a:t>
            </a:r>
            <a:r>
              <a:rPr lang="en-US" altLang="en-US" dirty="0"/>
              <a:t> - hold output for a device</a:t>
            </a:r>
          </a:p>
          <a:p>
            <a:pPr lvl="1"/>
            <a:r>
              <a:rPr lang="en-US" altLang="en-US" dirty="0"/>
              <a:t>If device can serve only one request at a time </a:t>
            </a:r>
          </a:p>
          <a:p>
            <a:pPr lvl="1"/>
            <a:r>
              <a:rPr lang="en-US" altLang="en-US" dirty="0"/>
              <a:t>i.e., Printing</a:t>
            </a:r>
          </a:p>
          <a:p>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reservation</a:t>
            </a:r>
            <a:r>
              <a:rPr lang="en-US" altLang="en-US" dirty="0">
                <a:solidFill>
                  <a:srgbClr val="3366FF"/>
                </a:solidFill>
              </a:rPr>
              <a:t> </a:t>
            </a:r>
            <a:r>
              <a:rPr lang="en-US" altLang="en-US" dirty="0"/>
              <a:t>- provides exclusive access to a device</a:t>
            </a:r>
          </a:p>
          <a:p>
            <a:pPr lvl="1"/>
            <a:r>
              <a:rPr lang="en-US" altLang="en-US" dirty="0"/>
              <a:t>System calls for allocation and de-allocation</a:t>
            </a:r>
          </a:p>
          <a:p>
            <a:pPr lvl="1"/>
            <a:r>
              <a:rPr lang="en-US" altLang="en-US" dirty="0"/>
              <a:t>Watch out for deadlock</a:t>
            </a: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5C1B68CB-58F6-4FA6-953E-D67F222CA815}"/>
              </a:ext>
            </a:extLst>
          </p:cNvPr>
          <p:cNvSpPr>
            <a:spLocks noGrp="1" noChangeArrowheads="1"/>
          </p:cNvSpPr>
          <p:nvPr>
            <p:ph type="title"/>
          </p:nvPr>
        </p:nvSpPr>
        <p:spPr>
          <a:xfrm>
            <a:off x="1897221" y="239555"/>
            <a:ext cx="8229600" cy="576263"/>
          </a:xfrm>
        </p:spPr>
        <p:txBody>
          <a:bodyPr/>
          <a:lstStyle/>
          <a:p>
            <a:pPr eaLnBrk="1" hangingPunct="1"/>
            <a:r>
              <a:rPr lang="en-US" altLang="en-US" dirty="0"/>
              <a:t>Error Handling</a:t>
            </a:r>
          </a:p>
        </p:txBody>
      </p:sp>
      <p:sp>
        <p:nvSpPr>
          <p:cNvPr id="62466" name="Rectangle 3">
            <a:extLst>
              <a:ext uri="{FF2B5EF4-FFF2-40B4-BE49-F238E27FC236}">
                <a16:creationId xmlns:a16="http://schemas.microsoft.com/office/drawing/2014/main" id="{52069396-B5D0-456D-A7C0-3DCFCC98ACF1}"/>
              </a:ext>
            </a:extLst>
          </p:cNvPr>
          <p:cNvSpPr>
            <a:spLocks noGrp="1" noChangeArrowheads="1"/>
          </p:cNvSpPr>
          <p:nvPr>
            <p:ph type="body" idx="1"/>
          </p:nvPr>
        </p:nvSpPr>
        <p:spPr>
          <a:xfrm>
            <a:off x="2330450" y="1233489"/>
            <a:ext cx="6959600" cy="4530725"/>
          </a:xfrm>
        </p:spPr>
        <p:txBody>
          <a:bodyPr/>
          <a:lstStyle/>
          <a:p>
            <a:r>
              <a:rPr lang="en-US" altLang="en-US"/>
              <a:t>OS can recover from disk read, device unavailable, transient write failures</a:t>
            </a:r>
          </a:p>
          <a:p>
            <a:pPr lvl="1"/>
            <a:r>
              <a:rPr lang="en-US" altLang="en-US"/>
              <a:t>Retry a read or write, for example</a:t>
            </a:r>
          </a:p>
          <a:p>
            <a:pPr lvl="1"/>
            <a:r>
              <a:rPr lang="en-US" altLang="en-US"/>
              <a:t>Some systems more advanced – Solaris FMA, AIX </a:t>
            </a:r>
          </a:p>
          <a:p>
            <a:pPr lvl="2"/>
            <a:r>
              <a:rPr lang="en-US" altLang="en-US"/>
              <a:t>Track error frequencies, stop using device with increasing frequency of retry-able errors</a:t>
            </a:r>
          </a:p>
          <a:p>
            <a:r>
              <a:rPr lang="en-US" altLang="en-US"/>
              <a:t>Most return an error number or code when I/O request fails </a:t>
            </a:r>
          </a:p>
          <a:p>
            <a:r>
              <a:rPr lang="en-US" altLang="en-US"/>
              <a:t>System error logs hold problem reports</a:t>
            </a: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A4B5B555-FA9A-4417-93E1-FAE0ECA6BEE8}"/>
              </a:ext>
            </a:extLst>
          </p:cNvPr>
          <p:cNvSpPr>
            <a:spLocks noGrp="1" noChangeArrowheads="1"/>
          </p:cNvSpPr>
          <p:nvPr>
            <p:ph type="title"/>
          </p:nvPr>
        </p:nvSpPr>
        <p:spPr>
          <a:xfrm>
            <a:off x="1878559" y="229218"/>
            <a:ext cx="8229600" cy="576262"/>
          </a:xfrm>
        </p:spPr>
        <p:txBody>
          <a:bodyPr/>
          <a:lstStyle/>
          <a:p>
            <a:pPr eaLnBrk="1" hangingPunct="1"/>
            <a:r>
              <a:rPr lang="en-US" altLang="en-US" dirty="0"/>
              <a:t>I/O Protection</a:t>
            </a:r>
          </a:p>
        </p:txBody>
      </p:sp>
      <p:sp>
        <p:nvSpPr>
          <p:cNvPr id="64514" name="Rectangle 3">
            <a:extLst>
              <a:ext uri="{FF2B5EF4-FFF2-40B4-BE49-F238E27FC236}">
                <a16:creationId xmlns:a16="http://schemas.microsoft.com/office/drawing/2014/main" id="{714FAF1A-9D1F-4557-BD5D-9693B12783B4}"/>
              </a:ext>
            </a:extLst>
          </p:cNvPr>
          <p:cNvSpPr>
            <a:spLocks noGrp="1" noChangeArrowheads="1"/>
          </p:cNvSpPr>
          <p:nvPr>
            <p:ph type="body" idx="1"/>
          </p:nvPr>
        </p:nvSpPr>
        <p:spPr>
          <a:xfrm>
            <a:off x="2330451" y="1243014"/>
            <a:ext cx="6835775" cy="4530725"/>
          </a:xfrm>
        </p:spPr>
        <p:txBody>
          <a:bodyPr/>
          <a:lstStyle/>
          <a:p>
            <a:r>
              <a:rPr lang="en-US" altLang="en-US"/>
              <a:t>User process may accidentally or purposefully attempt to disrupt normal operation via illegal I/O instructions</a:t>
            </a:r>
          </a:p>
          <a:p>
            <a:pPr lvl="1"/>
            <a:r>
              <a:rPr lang="en-US" altLang="en-US"/>
              <a:t>All I/O instructions defined to be privileged</a:t>
            </a:r>
          </a:p>
          <a:p>
            <a:pPr lvl="1"/>
            <a:r>
              <a:rPr lang="en-US" altLang="en-US"/>
              <a:t>I/O must be performed via system calls</a:t>
            </a:r>
          </a:p>
          <a:p>
            <a:pPr lvl="2"/>
            <a:r>
              <a:rPr lang="en-US" altLang="en-US"/>
              <a:t>Memory-mapped and I/O port memory locations must be protected too</a:t>
            </a: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970AB051-68AF-4E96-A5C2-39225550EC69}"/>
              </a:ext>
            </a:extLst>
          </p:cNvPr>
          <p:cNvSpPr>
            <a:spLocks noGrp="1" noChangeArrowheads="1"/>
          </p:cNvSpPr>
          <p:nvPr>
            <p:ph type="title"/>
          </p:nvPr>
        </p:nvSpPr>
        <p:spPr>
          <a:xfrm>
            <a:off x="2464481" y="242924"/>
            <a:ext cx="7704137" cy="576263"/>
          </a:xfrm>
        </p:spPr>
        <p:txBody>
          <a:bodyPr/>
          <a:lstStyle/>
          <a:p>
            <a:pPr eaLnBrk="1" hangingPunct="1"/>
            <a:r>
              <a:rPr lang="en-US" altLang="en-US" dirty="0"/>
              <a:t>Use of a System Call to Perform I/O</a:t>
            </a:r>
          </a:p>
        </p:txBody>
      </p:sp>
      <p:pic>
        <p:nvPicPr>
          <p:cNvPr id="66562" name="Picture 4">
            <a:extLst>
              <a:ext uri="{FF2B5EF4-FFF2-40B4-BE49-F238E27FC236}">
                <a16:creationId xmlns:a16="http://schemas.microsoft.com/office/drawing/2014/main" id="{05412E93-8689-448F-B3DC-81D8CB4A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0" y="1344614"/>
            <a:ext cx="48641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79C64DAE-3517-40D0-9B51-15F43578CD67}"/>
              </a:ext>
            </a:extLst>
          </p:cNvPr>
          <p:cNvSpPr>
            <a:spLocks noGrp="1" noChangeArrowheads="1"/>
          </p:cNvSpPr>
          <p:nvPr>
            <p:ph type="title"/>
          </p:nvPr>
        </p:nvSpPr>
        <p:spPr>
          <a:xfrm>
            <a:off x="2335762" y="238549"/>
            <a:ext cx="7772400" cy="576262"/>
          </a:xfrm>
        </p:spPr>
        <p:txBody>
          <a:bodyPr/>
          <a:lstStyle/>
          <a:p>
            <a:pPr eaLnBrk="1" hangingPunct="1"/>
            <a:r>
              <a:rPr lang="en-US" altLang="en-US" dirty="0"/>
              <a:t>Kernel Data Structures</a:t>
            </a:r>
          </a:p>
        </p:txBody>
      </p:sp>
      <p:sp>
        <p:nvSpPr>
          <p:cNvPr id="68610" name="Rectangle 3">
            <a:extLst>
              <a:ext uri="{FF2B5EF4-FFF2-40B4-BE49-F238E27FC236}">
                <a16:creationId xmlns:a16="http://schemas.microsoft.com/office/drawing/2014/main" id="{8A0AB2F2-3495-485D-BCAA-FADD20A9CC68}"/>
              </a:ext>
            </a:extLst>
          </p:cNvPr>
          <p:cNvSpPr>
            <a:spLocks noGrp="1" noChangeArrowheads="1"/>
          </p:cNvSpPr>
          <p:nvPr>
            <p:ph type="body" idx="1"/>
          </p:nvPr>
        </p:nvSpPr>
        <p:spPr>
          <a:xfrm>
            <a:off x="2344739" y="1150939"/>
            <a:ext cx="7026275" cy="4530725"/>
          </a:xfrm>
        </p:spPr>
        <p:txBody>
          <a:bodyPr/>
          <a:lstStyle/>
          <a:p>
            <a:r>
              <a:rPr lang="en-US" altLang="en-US"/>
              <a:t>Kernel keeps state info for I/O components, including open file tables, network connections, character device state</a:t>
            </a:r>
          </a:p>
          <a:p>
            <a:r>
              <a:rPr lang="en-US" altLang="en-US"/>
              <a:t>Many, many complex data structures to track buffers, memory allocation, </a:t>
            </a:r>
            <a:r>
              <a:rPr lang="ja-JP" altLang="en-US"/>
              <a:t>“</a:t>
            </a:r>
            <a:r>
              <a:rPr lang="en-US" altLang="ja-JP"/>
              <a:t>dirty</a:t>
            </a:r>
            <a:r>
              <a:rPr lang="ja-JP" altLang="en-US"/>
              <a:t>”</a:t>
            </a:r>
            <a:r>
              <a:rPr lang="en-US" altLang="ja-JP"/>
              <a:t> blocks</a:t>
            </a:r>
          </a:p>
          <a:p>
            <a:r>
              <a:rPr lang="en-US" altLang="en-US"/>
              <a:t>Some use object-oriented methods and message passing to implement I/O</a:t>
            </a:r>
          </a:p>
          <a:p>
            <a:pPr lvl="1"/>
            <a:r>
              <a:rPr lang="en-US" altLang="en-US"/>
              <a:t>Windows uses message passing</a:t>
            </a:r>
          </a:p>
          <a:p>
            <a:pPr lvl="2"/>
            <a:r>
              <a:rPr lang="en-US" altLang="en-US"/>
              <a:t>Message with I/O information passed from user mode into kernel</a:t>
            </a:r>
          </a:p>
          <a:p>
            <a:pPr lvl="2"/>
            <a:r>
              <a:rPr lang="en-US" altLang="en-US"/>
              <a:t>Message modified as it flows through to device driver and back to process</a:t>
            </a:r>
          </a:p>
          <a:p>
            <a:pPr lvl="2"/>
            <a:r>
              <a:rPr lang="en-US" altLang="en-US"/>
              <a:t>Pros / cons?</a:t>
            </a:r>
          </a:p>
          <a:p>
            <a:pPr lvl="1"/>
            <a:endParaRPr lang="en-US" altLang="en-US"/>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F0020408-E2C5-4F47-8FB1-B1B78CDF0293}"/>
              </a:ext>
            </a:extLst>
          </p:cNvPr>
          <p:cNvSpPr>
            <a:spLocks noGrp="1" noChangeArrowheads="1"/>
          </p:cNvSpPr>
          <p:nvPr>
            <p:ph type="title"/>
          </p:nvPr>
        </p:nvSpPr>
        <p:spPr>
          <a:xfrm>
            <a:off x="2201408" y="233593"/>
            <a:ext cx="7878762" cy="576263"/>
          </a:xfrm>
        </p:spPr>
        <p:txBody>
          <a:bodyPr/>
          <a:lstStyle/>
          <a:p>
            <a:pPr eaLnBrk="1" hangingPunct="1"/>
            <a:r>
              <a:rPr lang="en-US" altLang="en-US" dirty="0"/>
              <a:t>UNIX I/O Kernel Structure</a:t>
            </a:r>
            <a:endParaRPr lang="en-US" altLang="en-US" sz="2400" dirty="0"/>
          </a:p>
        </p:txBody>
      </p:sp>
      <p:pic>
        <p:nvPicPr>
          <p:cNvPr id="70658" name="Picture 2">
            <a:extLst>
              <a:ext uri="{FF2B5EF4-FFF2-40B4-BE49-F238E27FC236}">
                <a16:creationId xmlns:a16="http://schemas.microsoft.com/office/drawing/2014/main" id="{B7EBC59D-AC19-4318-BE61-C94EBBCCD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638" y="1344614"/>
            <a:ext cx="604996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8DD32D5B-7DBD-441D-80A7-C072E529CC7D}"/>
              </a:ext>
            </a:extLst>
          </p:cNvPr>
          <p:cNvSpPr>
            <a:spLocks noGrp="1" noChangeArrowheads="1"/>
          </p:cNvSpPr>
          <p:nvPr>
            <p:ph type="title"/>
          </p:nvPr>
        </p:nvSpPr>
        <p:spPr>
          <a:xfrm>
            <a:off x="2199237" y="247880"/>
            <a:ext cx="7908925" cy="576262"/>
          </a:xfrm>
        </p:spPr>
        <p:txBody>
          <a:bodyPr/>
          <a:lstStyle/>
          <a:p>
            <a:pPr eaLnBrk="1" hangingPunct="1"/>
            <a:r>
              <a:rPr lang="en-US" altLang="en-US" dirty="0"/>
              <a:t>Power Management</a:t>
            </a:r>
          </a:p>
        </p:txBody>
      </p:sp>
      <p:sp>
        <p:nvSpPr>
          <p:cNvPr id="72706" name="Rectangle 3">
            <a:extLst>
              <a:ext uri="{FF2B5EF4-FFF2-40B4-BE49-F238E27FC236}">
                <a16:creationId xmlns:a16="http://schemas.microsoft.com/office/drawing/2014/main" id="{655138A9-D7D4-4371-85FD-B65AD83B6FA5}"/>
              </a:ext>
            </a:extLst>
          </p:cNvPr>
          <p:cNvSpPr>
            <a:spLocks noGrp="1" noChangeArrowheads="1"/>
          </p:cNvSpPr>
          <p:nvPr>
            <p:ph type="body" idx="1"/>
          </p:nvPr>
        </p:nvSpPr>
        <p:spPr>
          <a:xfrm>
            <a:off x="2384426" y="1042989"/>
            <a:ext cx="7110413" cy="4530725"/>
          </a:xfrm>
        </p:spPr>
        <p:txBody>
          <a:bodyPr/>
          <a:lstStyle/>
          <a:p>
            <a:r>
              <a:rPr lang="en-US" altLang="en-US"/>
              <a:t>Not strictly domain of I/O, but much is I/O related</a:t>
            </a:r>
          </a:p>
          <a:p>
            <a:r>
              <a:rPr lang="en-US" altLang="en-US"/>
              <a:t>Computers and devices use electricity, generate heat, frequently require cooling</a:t>
            </a:r>
          </a:p>
          <a:p>
            <a:r>
              <a:rPr lang="en-US" altLang="en-US"/>
              <a:t>OSes can help manage and improve use</a:t>
            </a:r>
          </a:p>
          <a:p>
            <a:pPr lvl="1"/>
            <a:r>
              <a:rPr lang="en-US" altLang="en-US"/>
              <a:t>Cloud computing environments move virtual machines between servers</a:t>
            </a:r>
          </a:p>
          <a:p>
            <a:pPr lvl="2"/>
            <a:r>
              <a:rPr lang="en-US" altLang="en-US"/>
              <a:t>Can end up evacuating whole systems and shutting them down</a:t>
            </a:r>
          </a:p>
          <a:p>
            <a:r>
              <a:rPr lang="en-US" altLang="en-US"/>
              <a:t>Mobile computing has power management as first class OS aspect</a:t>
            </a:r>
          </a:p>
          <a:p>
            <a:pPr lvl="2"/>
            <a:endParaRPr lang="en-US" altLang="en-US" sz="1400"/>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95521C8B-CD33-415D-AD3C-DB723D6B1E30}"/>
              </a:ext>
            </a:extLst>
          </p:cNvPr>
          <p:cNvSpPr>
            <a:spLocks noGrp="1" noChangeArrowheads="1"/>
          </p:cNvSpPr>
          <p:nvPr>
            <p:ph type="title"/>
          </p:nvPr>
        </p:nvSpPr>
        <p:spPr>
          <a:xfrm>
            <a:off x="2180577" y="247880"/>
            <a:ext cx="7908925" cy="576262"/>
          </a:xfrm>
        </p:spPr>
        <p:txBody>
          <a:bodyPr/>
          <a:lstStyle/>
          <a:p>
            <a:pPr eaLnBrk="1" hangingPunct="1"/>
            <a:r>
              <a:rPr lang="en-US" altLang="en-US" dirty="0"/>
              <a:t>Power Management (Cont.)</a:t>
            </a:r>
          </a:p>
        </p:txBody>
      </p:sp>
      <p:sp>
        <p:nvSpPr>
          <p:cNvPr id="74754" name="Rectangle 3">
            <a:extLst>
              <a:ext uri="{FF2B5EF4-FFF2-40B4-BE49-F238E27FC236}">
                <a16:creationId xmlns:a16="http://schemas.microsoft.com/office/drawing/2014/main" id="{500199EF-D49E-4BB2-9BF7-0C62E0354188}"/>
              </a:ext>
            </a:extLst>
          </p:cNvPr>
          <p:cNvSpPr>
            <a:spLocks noGrp="1" noChangeArrowheads="1"/>
          </p:cNvSpPr>
          <p:nvPr>
            <p:ph type="body" idx="1"/>
          </p:nvPr>
        </p:nvSpPr>
        <p:spPr>
          <a:xfrm>
            <a:off x="2355851" y="1065214"/>
            <a:ext cx="7694613" cy="4530725"/>
          </a:xfrm>
        </p:spPr>
        <p:txBody>
          <a:bodyPr/>
          <a:lstStyle/>
          <a:p>
            <a:r>
              <a:rPr lang="en-US" altLang="en-US" dirty="0"/>
              <a:t>For example, Android implements</a:t>
            </a:r>
          </a:p>
          <a:p>
            <a:pPr lvl="1"/>
            <a:r>
              <a:rPr lang="en-US" altLang="en-US" dirty="0"/>
              <a:t>Component-level power management</a:t>
            </a:r>
          </a:p>
          <a:p>
            <a:pPr lvl="2"/>
            <a:r>
              <a:rPr lang="en-US" altLang="en-US" dirty="0"/>
              <a:t>Understands relationship between components</a:t>
            </a:r>
          </a:p>
          <a:p>
            <a:pPr lvl="2"/>
            <a:r>
              <a:rPr lang="en-US" altLang="en-US" dirty="0"/>
              <a:t>Build device tree representing physical device topology</a:t>
            </a:r>
          </a:p>
          <a:p>
            <a:pPr lvl="2"/>
            <a:r>
              <a:rPr lang="en-US" altLang="en-US" dirty="0"/>
              <a:t>System bus -&gt; I/O subsystem -&gt; {flash, USB storage}</a:t>
            </a:r>
          </a:p>
          <a:p>
            <a:pPr lvl="2"/>
            <a:r>
              <a:rPr lang="en-US" altLang="en-US" dirty="0"/>
              <a:t>Device driver tracks state of device, whether in use</a:t>
            </a:r>
          </a:p>
          <a:p>
            <a:pPr lvl="2"/>
            <a:r>
              <a:rPr lang="en-US" altLang="en-US" dirty="0"/>
              <a:t>Unused component – turn it off</a:t>
            </a:r>
          </a:p>
          <a:p>
            <a:pPr lvl="2"/>
            <a:r>
              <a:rPr lang="en-US" altLang="en-US" dirty="0"/>
              <a:t>All devices in tree branch unused – turn off branch</a:t>
            </a:r>
          </a:p>
          <a:p>
            <a:pPr marL="857250" lvl="2" indent="0">
              <a:buNone/>
            </a:pPr>
            <a:endParaRPr lang="en-US" altLang="en-US" dirty="0"/>
          </a:p>
        </p:txBody>
      </p:sp>
    </p:spTree>
    <p:extLst>
      <p:ext uri="{BB962C8B-B14F-4D97-AF65-F5344CB8AC3E}">
        <p14:creationId xmlns:p14="http://schemas.microsoft.com/office/powerpoint/2010/main" val="1417277427"/>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95521C8B-CD33-415D-AD3C-DB723D6B1E30}"/>
              </a:ext>
            </a:extLst>
          </p:cNvPr>
          <p:cNvSpPr>
            <a:spLocks noGrp="1" noChangeArrowheads="1"/>
          </p:cNvSpPr>
          <p:nvPr>
            <p:ph type="title"/>
          </p:nvPr>
        </p:nvSpPr>
        <p:spPr>
          <a:xfrm>
            <a:off x="2180577" y="247880"/>
            <a:ext cx="7908925" cy="576262"/>
          </a:xfrm>
        </p:spPr>
        <p:txBody>
          <a:bodyPr/>
          <a:lstStyle/>
          <a:p>
            <a:pPr eaLnBrk="1" hangingPunct="1"/>
            <a:r>
              <a:rPr lang="en-US" altLang="en-US" dirty="0"/>
              <a:t>Power Management (Cont.)</a:t>
            </a:r>
          </a:p>
        </p:txBody>
      </p:sp>
      <p:sp>
        <p:nvSpPr>
          <p:cNvPr id="74754" name="Rectangle 3">
            <a:extLst>
              <a:ext uri="{FF2B5EF4-FFF2-40B4-BE49-F238E27FC236}">
                <a16:creationId xmlns:a16="http://schemas.microsoft.com/office/drawing/2014/main" id="{500199EF-D49E-4BB2-9BF7-0C62E0354188}"/>
              </a:ext>
            </a:extLst>
          </p:cNvPr>
          <p:cNvSpPr>
            <a:spLocks noGrp="1" noChangeArrowheads="1"/>
          </p:cNvSpPr>
          <p:nvPr>
            <p:ph type="body" idx="1"/>
          </p:nvPr>
        </p:nvSpPr>
        <p:spPr>
          <a:xfrm>
            <a:off x="2355851" y="1065214"/>
            <a:ext cx="7694613" cy="4530725"/>
          </a:xfrm>
        </p:spPr>
        <p:txBody>
          <a:bodyPr/>
          <a:lstStyle/>
          <a:p>
            <a:r>
              <a:rPr lang="en-US" altLang="en-US" sz="2000" dirty="0"/>
              <a:t>For example, Android implements (Cont.)</a:t>
            </a:r>
          </a:p>
          <a:p>
            <a:pPr lvl="1"/>
            <a:r>
              <a:rPr lang="en-US" altLang="en-US" sz="2000" dirty="0"/>
              <a:t>Wake locks – like other locks but prevent sleep of device when lock is held</a:t>
            </a:r>
          </a:p>
          <a:p>
            <a:pPr lvl="1"/>
            <a:r>
              <a:rPr lang="en-US" altLang="en-US" sz="2000" dirty="0"/>
              <a:t>Power collapse – put a device into very deep sleep</a:t>
            </a:r>
          </a:p>
          <a:p>
            <a:pPr lvl="2"/>
            <a:r>
              <a:rPr lang="en-US" altLang="en-US" sz="2000" dirty="0"/>
              <a:t>Marginal power use</a:t>
            </a:r>
          </a:p>
          <a:p>
            <a:pPr lvl="2"/>
            <a:r>
              <a:rPr lang="en-US" altLang="en-US" sz="2000" dirty="0"/>
              <a:t>Only awake enough to respond to external stimuli (button press, incoming call)</a:t>
            </a:r>
          </a:p>
          <a:p>
            <a:r>
              <a:rPr lang="en-US" altLang="en-US" sz="2000" dirty="0"/>
              <a:t>Modern systems use </a:t>
            </a:r>
            <a:r>
              <a:rPr lang="en-US" altLang="en-US" sz="2000" b="1" dirty="0">
                <a:solidFill>
                  <a:srgbClr val="006699"/>
                </a:solidFill>
                <a:latin typeface="+mj-lt"/>
              </a:rPr>
              <a:t>advanced</a:t>
            </a:r>
            <a:r>
              <a:rPr lang="en-US" altLang="en-US" sz="2000" b="1" dirty="0">
                <a:solidFill>
                  <a:srgbClr val="3366FF"/>
                </a:solidFill>
              </a:rPr>
              <a:t> </a:t>
            </a:r>
            <a:r>
              <a:rPr lang="en-US" altLang="en-US" sz="2000" b="1" dirty="0">
                <a:solidFill>
                  <a:srgbClr val="006699"/>
                </a:solidFill>
                <a:latin typeface="+mj-lt"/>
              </a:rPr>
              <a:t>configuration</a:t>
            </a:r>
            <a:r>
              <a:rPr lang="en-US" altLang="en-US" sz="2000" b="1" dirty="0">
                <a:solidFill>
                  <a:srgbClr val="3366FF"/>
                </a:solidFill>
              </a:rPr>
              <a:t> </a:t>
            </a:r>
            <a:r>
              <a:rPr lang="en-US" altLang="en-US" sz="2000" b="1" dirty="0">
                <a:solidFill>
                  <a:srgbClr val="006699"/>
                </a:solidFill>
                <a:latin typeface="+mj-lt"/>
              </a:rPr>
              <a:t>and</a:t>
            </a:r>
            <a:r>
              <a:rPr lang="en-US" altLang="en-US" sz="2000" b="1" dirty="0">
                <a:solidFill>
                  <a:srgbClr val="3366FF"/>
                </a:solidFill>
              </a:rPr>
              <a:t> </a:t>
            </a:r>
            <a:r>
              <a:rPr lang="en-US" altLang="en-US" sz="2000" b="1" dirty="0">
                <a:solidFill>
                  <a:srgbClr val="006699"/>
                </a:solidFill>
                <a:latin typeface="+mj-lt"/>
              </a:rPr>
              <a:t>power</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a:t>
            </a:r>
            <a:r>
              <a:rPr lang="en-US" altLang="en-US" sz="2000" b="1" dirty="0">
                <a:solidFill>
                  <a:srgbClr val="006699"/>
                </a:solidFill>
                <a:latin typeface="+mj-lt"/>
              </a:rPr>
              <a:t>ACPI</a:t>
            </a:r>
            <a:r>
              <a:rPr lang="en-US" altLang="en-US" sz="2000" dirty="0"/>
              <a:t>) firmware providing code that runs as routines called by kernel for device discovery, management, error and power management </a:t>
            </a:r>
          </a:p>
          <a:p>
            <a:pPr lvl="2"/>
            <a:endParaRPr lang="en-US"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2479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2330451" y="1060451"/>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16D944EE-1EA3-4A82-B104-987F92512CC6}"/>
              </a:ext>
            </a:extLst>
          </p:cNvPr>
          <p:cNvSpPr>
            <a:spLocks noGrp="1" noChangeArrowheads="1"/>
          </p:cNvSpPr>
          <p:nvPr>
            <p:ph type="title"/>
          </p:nvPr>
        </p:nvSpPr>
        <p:spPr>
          <a:xfrm>
            <a:off x="2208569" y="238549"/>
            <a:ext cx="7908925" cy="576262"/>
          </a:xfrm>
        </p:spPr>
        <p:txBody>
          <a:bodyPr/>
          <a:lstStyle/>
          <a:p>
            <a:pPr eaLnBrk="1" hangingPunct="1"/>
            <a:r>
              <a:rPr lang="en-US" altLang="en-US" dirty="0"/>
              <a:t>Kernel I/O Subsystem Summary</a:t>
            </a:r>
          </a:p>
        </p:txBody>
      </p:sp>
      <p:sp>
        <p:nvSpPr>
          <p:cNvPr id="76802" name="Rectangle 3">
            <a:extLst>
              <a:ext uri="{FF2B5EF4-FFF2-40B4-BE49-F238E27FC236}">
                <a16:creationId xmlns:a16="http://schemas.microsoft.com/office/drawing/2014/main" id="{190EF5DC-0D54-4FD7-A45F-56C8D2F44AEE}"/>
              </a:ext>
            </a:extLst>
          </p:cNvPr>
          <p:cNvSpPr>
            <a:spLocks noGrp="1" noChangeArrowheads="1"/>
          </p:cNvSpPr>
          <p:nvPr>
            <p:ph type="body" idx="1"/>
          </p:nvPr>
        </p:nvSpPr>
        <p:spPr>
          <a:xfrm>
            <a:off x="2355851" y="1065214"/>
            <a:ext cx="7694613" cy="4530725"/>
          </a:xfrm>
        </p:spPr>
        <p:txBody>
          <a:bodyPr/>
          <a:lstStyle/>
          <a:p>
            <a:r>
              <a:rPr lang="en-US" altLang="en-US" dirty="0"/>
              <a:t>In summary, the I/O subsystem coordinates an extensive collection of services that are available to applications and to other parts of the kernel</a:t>
            </a:r>
          </a:p>
          <a:p>
            <a:pPr lvl="1"/>
            <a:r>
              <a:rPr lang="en-US" altLang="en-US" dirty="0"/>
              <a:t>Management of the name space for files and devices</a:t>
            </a:r>
          </a:p>
          <a:p>
            <a:pPr lvl="1"/>
            <a:r>
              <a:rPr lang="en-US" altLang="en-US" dirty="0"/>
              <a:t>Access control to files and devices</a:t>
            </a:r>
          </a:p>
          <a:p>
            <a:pPr lvl="1"/>
            <a:r>
              <a:rPr lang="en-US" altLang="en-US" dirty="0"/>
              <a:t>Operation control (for example, a modem cannot seek())</a:t>
            </a:r>
          </a:p>
          <a:p>
            <a:pPr lvl="1"/>
            <a:r>
              <a:rPr lang="en-US" altLang="en-US" dirty="0"/>
              <a:t>File-system space allocation</a:t>
            </a:r>
          </a:p>
          <a:p>
            <a:pPr lvl="1"/>
            <a:r>
              <a:rPr lang="en-US" altLang="en-US" dirty="0"/>
              <a:t>Device allocation</a:t>
            </a:r>
          </a:p>
          <a:p>
            <a:pPr lvl="1"/>
            <a:r>
              <a:rPr lang="en-US" altLang="en-US" dirty="0"/>
              <a:t>Buffering, caching, and spooling</a:t>
            </a:r>
          </a:p>
          <a:p>
            <a:pPr lvl="1"/>
            <a:r>
              <a:rPr lang="en-US" altLang="en-US" dirty="0"/>
              <a:t>I/O scheduling</a:t>
            </a:r>
          </a:p>
          <a:p>
            <a:pPr lvl="1"/>
            <a:r>
              <a:rPr lang="en-US" altLang="en-US" dirty="0"/>
              <a:t>Device-status monitoring, error handling, and failure recovery</a:t>
            </a:r>
          </a:p>
          <a:p>
            <a:pPr lvl="1"/>
            <a:r>
              <a:rPr lang="en-US" altLang="en-US" dirty="0"/>
              <a:t>Device-driver configuration and initialization</a:t>
            </a:r>
          </a:p>
          <a:p>
            <a:pPr lvl="1"/>
            <a:r>
              <a:rPr lang="en-US" altLang="en-US" dirty="0"/>
              <a:t>Power management of I/O devices</a:t>
            </a:r>
          </a:p>
          <a:p>
            <a:r>
              <a:rPr lang="en-US" altLang="en-US" dirty="0"/>
              <a:t>The upper levels of the I/O subsystem access devices via the uniform interface provided by the device drivers</a:t>
            </a:r>
          </a:p>
          <a:p>
            <a:pPr lvl="2"/>
            <a:endParaRPr lang="en-US" altLang="en-US" dirty="0"/>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A7407376-59C0-4D59-AD38-D00A3A46F7CD}"/>
              </a:ext>
            </a:extLst>
          </p:cNvPr>
          <p:cNvSpPr>
            <a:spLocks noGrp="1" noChangeArrowheads="1"/>
          </p:cNvSpPr>
          <p:nvPr>
            <p:ph type="title"/>
          </p:nvPr>
        </p:nvSpPr>
        <p:spPr>
          <a:xfrm>
            <a:off x="2922235" y="98849"/>
            <a:ext cx="7662863" cy="576262"/>
          </a:xfrm>
        </p:spPr>
        <p:txBody>
          <a:bodyPr/>
          <a:lstStyle/>
          <a:p>
            <a:pPr eaLnBrk="1" hangingPunct="1"/>
            <a:r>
              <a:rPr lang="en-US" altLang="en-US" sz="2400" dirty="0"/>
              <a:t>Transforming I/O Requests to Hardware Operations</a:t>
            </a:r>
          </a:p>
        </p:txBody>
      </p:sp>
      <p:sp>
        <p:nvSpPr>
          <p:cNvPr id="78850" name="Rectangle 3">
            <a:extLst>
              <a:ext uri="{FF2B5EF4-FFF2-40B4-BE49-F238E27FC236}">
                <a16:creationId xmlns:a16="http://schemas.microsoft.com/office/drawing/2014/main" id="{342A02EB-E740-445C-85C5-0E77768B395F}"/>
              </a:ext>
            </a:extLst>
          </p:cNvPr>
          <p:cNvSpPr>
            <a:spLocks noGrp="1" noChangeArrowheads="1"/>
          </p:cNvSpPr>
          <p:nvPr>
            <p:ph type="body" idx="1"/>
          </p:nvPr>
        </p:nvSpPr>
        <p:spPr>
          <a:xfrm>
            <a:off x="2330451" y="1138239"/>
            <a:ext cx="6945313" cy="4530725"/>
          </a:xfrm>
        </p:spPr>
        <p:txBody>
          <a:bodyPr/>
          <a:lstStyle/>
          <a:p>
            <a:r>
              <a:rPr lang="en-US" altLang="en-US"/>
              <a:t>Consider reading a file from disk for a process:</a:t>
            </a:r>
          </a:p>
          <a:p>
            <a:pPr lvl="1"/>
            <a:r>
              <a:rPr lang="en-US" altLang="en-US"/>
              <a:t>Determine device holding file </a:t>
            </a:r>
          </a:p>
          <a:p>
            <a:pPr lvl="1"/>
            <a:r>
              <a:rPr lang="en-US" altLang="en-US"/>
              <a:t>Translate name to device representation</a:t>
            </a:r>
          </a:p>
          <a:p>
            <a:pPr lvl="1"/>
            <a:r>
              <a:rPr lang="en-US" altLang="en-US"/>
              <a:t>Physically read data from disk into buffer</a:t>
            </a:r>
          </a:p>
          <a:p>
            <a:pPr lvl="1"/>
            <a:r>
              <a:rPr lang="en-US" altLang="en-US"/>
              <a:t>Make data available to requesting process</a:t>
            </a:r>
          </a:p>
          <a:p>
            <a:pPr lvl="1"/>
            <a:r>
              <a:rPr lang="en-US" altLang="en-US"/>
              <a:t>Return control to process</a:t>
            </a: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E1552483-F692-4CB4-995C-CCCD3E198F23}"/>
              </a:ext>
            </a:extLst>
          </p:cNvPr>
          <p:cNvSpPr>
            <a:spLocks noGrp="1" noChangeArrowheads="1"/>
          </p:cNvSpPr>
          <p:nvPr>
            <p:ph type="title"/>
          </p:nvPr>
        </p:nvSpPr>
        <p:spPr>
          <a:xfrm>
            <a:off x="2300223" y="230224"/>
            <a:ext cx="7761287" cy="576263"/>
          </a:xfrm>
        </p:spPr>
        <p:txBody>
          <a:bodyPr/>
          <a:lstStyle/>
          <a:p>
            <a:pPr eaLnBrk="1" hangingPunct="1"/>
            <a:r>
              <a:rPr lang="en-US" altLang="en-US" dirty="0"/>
              <a:t>Life Cycle of An I/O Request</a:t>
            </a:r>
            <a:endParaRPr lang="en-US" altLang="en-US" sz="2400" dirty="0"/>
          </a:p>
        </p:txBody>
      </p:sp>
      <p:pic>
        <p:nvPicPr>
          <p:cNvPr id="80898" name="Picture 2">
            <a:extLst>
              <a:ext uri="{FF2B5EF4-FFF2-40B4-BE49-F238E27FC236}">
                <a16:creationId xmlns:a16="http://schemas.microsoft.com/office/drawing/2014/main" id="{00F06EC9-80DB-424C-BDC6-8B06BA2D4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550" y="1106489"/>
            <a:ext cx="63627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FD6994BA-EDE7-495C-8D8C-3A5EE7F2522C}"/>
              </a:ext>
            </a:extLst>
          </p:cNvPr>
          <p:cNvSpPr>
            <a:spLocks noGrp="1" noChangeArrowheads="1"/>
          </p:cNvSpPr>
          <p:nvPr>
            <p:ph type="title"/>
          </p:nvPr>
        </p:nvSpPr>
        <p:spPr>
          <a:xfrm>
            <a:off x="2145231" y="235604"/>
            <a:ext cx="7888287" cy="576263"/>
          </a:xfrm>
        </p:spPr>
        <p:txBody>
          <a:bodyPr/>
          <a:lstStyle/>
          <a:p>
            <a:pPr eaLnBrk="1" hangingPunct="1"/>
            <a:r>
              <a:rPr lang="en-US" altLang="en-US" dirty="0"/>
              <a:t>STREAMS</a:t>
            </a:r>
          </a:p>
        </p:txBody>
      </p:sp>
      <p:sp>
        <p:nvSpPr>
          <p:cNvPr id="82946" name="Rectangle 3">
            <a:extLst>
              <a:ext uri="{FF2B5EF4-FFF2-40B4-BE49-F238E27FC236}">
                <a16:creationId xmlns:a16="http://schemas.microsoft.com/office/drawing/2014/main" id="{06159670-E9AC-4618-95C9-4E89AAF91FF9}"/>
              </a:ext>
            </a:extLst>
          </p:cNvPr>
          <p:cNvSpPr>
            <a:spLocks noGrp="1" noChangeArrowheads="1"/>
          </p:cNvSpPr>
          <p:nvPr>
            <p:ph type="body" idx="1"/>
          </p:nvPr>
        </p:nvSpPr>
        <p:spPr>
          <a:xfrm>
            <a:off x="2384425" y="1150939"/>
            <a:ext cx="6864350" cy="4530725"/>
          </a:xfrm>
        </p:spPr>
        <p:txBody>
          <a:bodyPr/>
          <a:lstStyle/>
          <a:p>
            <a:r>
              <a:rPr lang="en-US" altLang="en-US" b="1" dirty="0">
                <a:solidFill>
                  <a:srgbClr val="006699"/>
                </a:solidFill>
                <a:latin typeface="+mj-lt"/>
              </a:rPr>
              <a:t>STREAM</a:t>
            </a:r>
            <a:r>
              <a:rPr lang="en-US" altLang="en-US" dirty="0"/>
              <a:t> – a full-duplex communication channel between a user-level process and a device in Unix System V and beyond</a:t>
            </a:r>
            <a:endParaRPr lang="en-US" altLang="en-US" sz="800" dirty="0"/>
          </a:p>
          <a:p>
            <a:r>
              <a:rPr lang="en-US" altLang="en-US" dirty="0"/>
              <a:t>A STREAM consists of:</a:t>
            </a:r>
          </a:p>
          <a:p>
            <a:pPr lvl="1"/>
            <a:r>
              <a:rPr lang="en-US" altLang="en-US" dirty="0"/>
              <a:t>STREAM head interfaces with the user process</a:t>
            </a:r>
          </a:p>
          <a:p>
            <a:pPr lvl="1"/>
            <a:r>
              <a:rPr lang="en-US" altLang="en-US" dirty="0"/>
              <a:t>driver end interfaces with the device</a:t>
            </a:r>
          </a:p>
          <a:p>
            <a:pPr lvl="1"/>
            <a:r>
              <a:rPr lang="en-US" altLang="en-US" dirty="0"/>
              <a:t>zero or more STREAM modules between them</a:t>
            </a:r>
            <a:endParaRPr lang="en-US" altLang="en-US" sz="800" dirty="0"/>
          </a:p>
          <a:p>
            <a:r>
              <a:rPr lang="en-US" altLang="en-US" dirty="0"/>
              <a:t>Each module contains a </a:t>
            </a:r>
            <a:r>
              <a:rPr lang="en-US" altLang="en-US" b="1" dirty="0">
                <a:solidFill>
                  <a:srgbClr val="006699"/>
                </a:solidFill>
                <a:latin typeface="+mj-lt"/>
              </a:rPr>
              <a:t>read</a:t>
            </a:r>
            <a:r>
              <a:rPr lang="en-US" altLang="en-US" b="1" dirty="0"/>
              <a:t> </a:t>
            </a:r>
            <a:r>
              <a:rPr lang="en-US" altLang="en-US" b="1" dirty="0">
                <a:solidFill>
                  <a:srgbClr val="006699"/>
                </a:solidFill>
                <a:latin typeface="+mj-lt"/>
              </a:rPr>
              <a:t>queue</a:t>
            </a:r>
            <a:r>
              <a:rPr lang="en-US" altLang="en-US" dirty="0"/>
              <a:t> and a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queue</a:t>
            </a:r>
          </a:p>
          <a:p>
            <a:endParaRPr lang="en-US" altLang="en-US" sz="800" dirty="0"/>
          </a:p>
          <a:p>
            <a:r>
              <a:rPr lang="en-US" altLang="en-US" dirty="0"/>
              <a:t>Message passing is used to communicate between queues</a:t>
            </a:r>
          </a:p>
          <a:p>
            <a:pPr lvl="1"/>
            <a:r>
              <a:rPr lang="en-US" altLang="en-US" b="1" dirty="0">
                <a:solidFill>
                  <a:srgbClr val="006699"/>
                </a:solidFill>
                <a:latin typeface="+mj-lt"/>
              </a:rPr>
              <a:t>Flow</a:t>
            </a:r>
            <a:r>
              <a:rPr lang="en-US" altLang="en-US" b="1" dirty="0">
                <a:solidFill>
                  <a:srgbClr val="3366FF"/>
                </a:solidFill>
              </a:rPr>
              <a:t> </a:t>
            </a:r>
            <a:r>
              <a:rPr lang="en-US" altLang="en-US" b="1" dirty="0">
                <a:solidFill>
                  <a:srgbClr val="006699"/>
                </a:solidFill>
                <a:latin typeface="+mj-lt"/>
              </a:rPr>
              <a:t>control</a:t>
            </a:r>
            <a:r>
              <a:rPr lang="en-US" altLang="en-US" b="1" dirty="0">
                <a:solidFill>
                  <a:srgbClr val="3366FF"/>
                </a:solidFill>
              </a:rPr>
              <a:t> </a:t>
            </a:r>
            <a:r>
              <a:rPr lang="en-US" altLang="en-US" dirty="0"/>
              <a:t>option to indicate available or busy</a:t>
            </a:r>
            <a:endParaRPr lang="en-US" altLang="en-US" sz="800" dirty="0"/>
          </a:p>
          <a:p>
            <a:r>
              <a:rPr lang="en-US" altLang="en-US" dirty="0"/>
              <a:t>Asynchronous internally, synchronous where user process communicates with stream head</a:t>
            </a: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C3A2A444-120B-463C-991F-88141875CC9C}"/>
              </a:ext>
            </a:extLst>
          </p:cNvPr>
          <p:cNvSpPr>
            <a:spLocks noGrp="1" noChangeArrowheads="1"/>
          </p:cNvSpPr>
          <p:nvPr>
            <p:ph type="title"/>
          </p:nvPr>
        </p:nvSpPr>
        <p:spPr>
          <a:xfrm>
            <a:off x="2380534" y="261778"/>
            <a:ext cx="7772400" cy="544513"/>
          </a:xfrm>
        </p:spPr>
        <p:txBody>
          <a:bodyPr/>
          <a:lstStyle/>
          <a:p>
            <a:pPr eaLnBrk="1" hangingPunct="1"/>
            <a:r>
              <a:rPr lang="en-US" altLang="en-US" dirty="0"/>
              <a:t>The STREAMS Structure</a:t>
            </a:r>
          </a:p>
        </p:txBody>
      </p:sp>
      <p:pic>
        <p:nvPicPr>
          <p:cNvPr id="84994" name="Picture 2">
            <a:extLst>
              <a:ext uri="{FF2B5EF4-FFF2-40B4-BE49-F238E27FC236}">
                <a16:creationId xmlns:a16="http://schemas.microsoft.com/office/drawing/2014/main" id="{CB0FC3E6-4FC1-4AC2-A1BD-29782DE3A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700" y="1181101"/>
            <a:ext cx="4548188"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D9BF8590-CF5F-4B61-835A-1C92C4EAF62A}"/>
              </a:ext>
            </a:extLst>
          </p:cNvPr>
          <p:cNvSpPr>
            <a:spLocks noGrp="1" noChangeArrowheads="1"/>
          </p:cNvSpPr>
          <p:nvPr>
            <p:ph type="title"/>
          </p:nvPr>
        </p:nvSpPr>
        <p:spPr>
          <a:xfrm>
            <a:off x="1831909" y="233592"/>
            <a:ext cx="8229600" cy="576263"/>
          </a:xfrm>
        </p:spPr>
        <p:txBody>
          <a:bodyPr/>
          <a:lstStyle/>
          <a:p>
            <a:pPr eaLnBrk="1" hangingPunct="1"/>
            <a:r>
              <a:rPr lang="en-US" altLang="en-US" dirty="0"/>
              <a:t>Performance</a:t>
            </a:r>
          </a:p>
        </p:txBody>
      </p:sp>
      <p:sp>
        <p:nvSpPr>
          <p:cNvPr id="87042" name="Rectangle 3">
            <a:extLst>
              <a:ext uri="{FF2B5EF4-FFF2-40B4-BE49-F238E27FC236}">
                <a16:creationId xmlns:a16="http://schemas.microsoft.com/office/drawing/2014/main" id="{A14E34B7-FFDD-472E-8C99-0A1488A82F59}"/>
              </a:ext>
            </a:extLst>
          </p:cNvPr>
          <p:cNvSpPr>
            <a:spLocks noGrp="1" noChangeArrowheads="1"/>
          </p:cNvSpPr>
          <p:nvPr>
            <p:ph type="body" idx="1"/>
          </p:nvPr>
        </p:nvSpPr>
        <p:spPr>
          <a:xfrm>
            <a:off x="2330451" y="1233489"/>
            <a:ext cx="6289675" cy="4530725"/>
          </a:xfrm>
        </p:spPr>
        <p:txBody>
          <a:bodyPr/>
          <a:lstStyle/>
          <a:p>
            <a:r>
              <a:rPr lang="en-US" altLang="en-US"/>
              <a:t>I/O a major factor in system performance:</a:t>
            </a:r>
          </a:p>
          <a:p>
            <a:pPr lvl="1"/>
            <a:r>
              <a:rPr lang="en-US" altLang="en-US"/>
              <a:t>Demands CPU to execute device driver, kernel I/O code</a:t>
            </a:r>
          </a:p>
          <a:p>
            <a:pPr lvl="1"/>
            <a:r>
              <a:rPr lang="en-US" altLang="en-US"/>
              <a:t>Context switches due to interrupts</a:t>
            </a:r>
          </a:p>
          <a:p>
            <a:pPr lvl="1"/>
            <a:r>
              <a:rPr lang="en-US" altLang="en-US"/>
              <a:t>Data copying</a:t>
            </a:r>
          </a:p>
          <a:p>
            <a:pPr lvl="1"/>
            <a:r>
              <a:rPr lang="en-US" altLang="en-US"/>
              <a:t>Network traffic especially stressful</a:t>
            </a: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C622120C-9919-4C36-AA77-88EFAB33B7C5}"/>
              </a:ext>
            </a:extLst>
          </p:cNvPr>
          <p:cNvSpPr>
            <a:spLocks noGrp="1" noChangeArrowheads="1"/>
          </p:cNvSpPr>
          <p:nvPr>
            <p:ph type="title"/>
          </p:nvPr>
        </p:nvSpPr>
        <p:spPr>
          <a:xfrm>
            <a:off x="2382804" y="239553"/>
            <a:ext cx="7753350" cy="576263"/>
          </a:xfrm>
        </p:spPr>
        <p:txBody>
          <a:bodyPr/>
          <a:lstStyle/>
          <a:p>
            <a:pPr eaLnBrk="1" hangingPunct="1"/>
            <a:r>
              <a:rPr lang="en-US" altLang="en-US" dirty="0"/>
              <a:t>Intercomputer Communications</a:t>
            </a:r>
            <a:endParaRPr lang="en-US" altLang="en-US" sz="2400" dirty="0"/>
          </a:p>
        </p:txBody>
      </p:sp>
      <p:pic>
        <p:nvPicPr>
          <p:cNvPr id="89090" name="Picture 2">
            <a:extLst>
              <a:ext uri="{FF2B5EF4-FFF2-40B4-BE49-F238E27FC236}">
                <a16:creationId xmlns:a16="http://schemas.microsoft.com/office/drawing/2014/main" id="{BF4DBA67-1374-43B5-9D1C-F2E7AF18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64" y="1431926"/>
            <a:ext cx="8561387"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682E0846-348D-4D80-A409-DF4B786D1220}"/>
              </a:ext>
            </a:extLst>
          </p:cNvPr>
          <p:cNvSpPr>
            <a:spLocks noGrp="1" noChangeArrowheads="1"/>
          </p:cNvSpPr>
          <p:nvPr>
            <p:ph type="title"/>
          </p:nvPr>
        </p:nvSpPr>
        <p:spPr>
          <a:xfrm>
            <a:off x="2365925" y="225267"/>
            <a:ext cx="7742237" cy="576262"/>
          </a:xfrm>
        </p:spPr>
        <p:txBody>
          <a:bodyPr/>
          <a:lstStyle/>
          <a:p>
            <a:pPr eaLnBrk="1" hangingPunct="1"/>
            <a:r>
              <a:rPr lang="en-US" altLang="en-US" dirty="0"/>
              <a:t>Improving Performance</a:t>
            </a:r>
          </a:p>
        </p:txBody>
      </p:sp>
      <p:sp>
        <p:nvSpPr>
          <p:cNvPr id="91138" name="Rectangle 3">
            <a:extLst>
              <a:ext uri="{FF2B5EF4-FFF2-40B4-BE49-F238E27FC236}">
                <a16:creationId xmlns:a16="http://schemas.microsoft.com/office/drawing/2014/main" id="{B1007E33-33AC-4C5F-A1B3-1AFE60006327}"/>
              </a:ext>
            </a:extLst>
          </p:cNvPr>
          <p:cNvSpPr>
            <a:spLocks noGrp="1" noChangeArrowheads="1"/>
          </p:cNvSpPr>
          <p:nvPr>
            <p:ph type="body" idx="1"/>
          </p:nvPr>
        </p:nvSpPr>
        <p:spPr>
          <a:xfrm>
            <a:off x="2357439" y="1111251"/>
            <a:ext cx="7069137" cy="4530725"/>
          </a:xfrm>
        </p:spPr>
        <p:txBody>
          <a:bodyPr/>
          <a:lstStyle/>
          <a:p>
            <a:r>
              <a:rPr lang="en-US" altLang="en-US" dirty="0"/>
              <a:t>Reduce number of context switches</a:t>
            </a:r>
            <a:endParaRPr lang="en-US" altLang="en-US" sz="800" dirty="0"/>
          </a:p>
          <a:p>
            <a:r>
              <a:rPr lang="en-US" altLang="en-US" dirty="0"/>
              <a:t>Reduce data copying</a:t>
            </a:r>
            <a:endParaRPr lang="en-US" altLang="en-US" sz="800" dirty="0"/>
          </a:p>
          <a:p>
            <a:r>
              <a:rPr lang="en-US" altLang="en-US" dirty="0"/>
              <a:t>Reduce interrupts by using large transfers, smart controllers, polling</a:t>
            </a:r>
            <a:endParaRPr lang="en-US" altLang="en-US" sz="800" dirty="0"/>
          </a:p>
          <a:p>
            <a:r>
              <a:rPr lang="en-US" altLang="en-US" dirty="0"/>
              <a:t>Use DMA</a:t>
            </a:r>
            <a:endParaRPr lang="en-US" altLang="en-US" sz="800" dirty="0"/>
          </a:p>
          <a:p>
            <a:r>
              <a:rPr lang="en-US" altLang="en-US" dirty="0"/>
              <a:t>Use smarter hardware devices</a:t>
            </a:r>
            <a:endParaRPr lang="en-US" altLang="en-US" sz="800" dirty="0"/>
          </a:p>
          <a:p>
            <a:r>
              <a:rPr lang="en-US" altLang="en-US" dirty="0"/>
              <a:t>Balance CPU, memory, bus, and I/O performance for highest throughput</a:t>
            </a:r>
            <a:endParaRPr lang="en-US" altLang="en-US" sz="800" dirty="0"/>
          </a:p>
          <a:p>
            <a:r>
              <a:rPr lang="en-US" altLang="en-US" dirty="0"/>
              <a:t>Move user-mode processes / daemons to kernel threads</a:t>
            </a: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304D1C73-31C6-42C0-9C50-5AC642F5B1CE}"/>
              </a:ext>
            </a:extLst>
          </p:cNvPr>
          <p:cNvSpPr>
            <a:spLocks noGrp="1" noChangeArrowheads="1"/>
          </p:cNvSpPr>
          <p:nvPr>
            <p:ph type="title"/>
          </p:nvPr>
        </p:nvSpPr>
        <p:spPr>
          <a:xfrm>
            <a:off x="2371074" y="233593"/>
            <a:ext cx="7772400" cy="576263"/>
          </a:xfrm>
        </p:spPr>
        <p:txBody>
          <a:bodyPr/>
          <a:lstStyle/>
          <a:p>
            <a:pPr eaLnBrk="1" hangingPunct="1"/>
            <a:r>
              <a:rPr lang="en-US" altLang="en-US" dirty="0"/>
              <a:t>Device-Functionality Progression</a:t>
            </a:r>
            <a:endParaRPr lang="en-US" altLang="en-US" sz="2400" dirty="0"/>
          </a:p>
        </p:txBody>
      </p:sp>
      <p:pic>
        <p:nvPicPr>
          <p:cNvPr id="93186" name="Picture 2">
            <a:extLst>
              <a:ext uri="{FF2B5EF4-FFF2-40B4-BE49-F238E27FC236}">
                <a16:creationId xmlns:a16="http://schemas.microsoft.com/office/drawing/2014/main" id="{3FBD62AD-0F2D-435A-8CE8-166CAB507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156075" y="-34925"/>
            <a:ext cx="4267200" cy="714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E2764967-9719-4079-B558-5D82253DBC53}"/>
              </a:ext>
            </a:extLst>
          </p:cNvPr>
          <p:cNvSpPr>
            <a:spLocks noGrp="1" noChangeArrowheads="1"/>
          </p:cNvSpPr>
          <p:nvPr>
            <p:ph type="title"/>
          </p:nvPr>
        </p:nvSpPr>
        <p:spPr>
          <a:xfrm>
            <a:off x="2492375" y="233593"/>
            <a:ext cx="7772400" cy="576263"/>
          </a:xfrm>
        </p:spPr>
        <p:txBody>
          <a:bodyPr/>
          <a:lstStyle/>
          <a:p>
            <a:pPr eaLnBrk="1" hangingPunct="1"/>
            <a:r>
              <a:rPr lang="en-US" altLang="en-US" sz="2400" dirty="0"/>
              <a:t>I/O Performance of Storage (and Network Latency)</a:t>
            </a:r>
            <a:endParaRPr lang="en-US" altLang="en-US" sz="1800" dirty="0"/>
          </a:p>
        </p:txBody>
      </p:sp>
      <p:pic>
        <p:nvPicPr>
          <p:cNvPr id="95234" name="Picture 3">
            <a:extLst>
              <a:ext uri="{FF2B5EF4-FFF2-40B4-BE49-F238E27FC236}">
                <a16:creationId xmlns:a16="http://schemas.microsoft.com/office/drawing/2014/main" id="{E20E7ECE-FA9D-4355-B854-013D9B825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475" y="1625600"/>
            <a:ext cx="868680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2325688" y="1092201"/>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1288" y="2800351"/>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2544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latin typeface="Arial"/>
              </a:rPr>
              <a:t>Cloud Computing (cont.)</a:t>
            </a: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6AA68FC3-C789-4481-90C1-DD4D3B670172}"/>
              </a:ext>
            </a:extLst>
          </p:cNvPr>
          <p:cNvSpPr>
            <a:spLocks noGrp="1" noChangeArrowheads="1"/>
          </p:cNvSpPr>
          <p:nvPr>
            <p:ph type="ctrTitle"/>
          </p:nvPr>
        </p:nvSpPr>
        <p:spPr/>
        <p:txBody>
          <a:bodyPr/>
          <a:lstStyle/>
          <a:p>
            <a:pPr eaLnBrk="1" hangingPunct="1"/>
            <a:r>
              <a:rPr lang="en-US" altLang="en-US"/>
              <a:t>End of Chapter 12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2582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2344738" y="1154114"/>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2506664"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2354264" y="1233489"/>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2557464"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2171700" y="1222376"/>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There has never been a more interesting time to study operating systems, and it has never been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easier. The open-source movement has overtaken operating systems, causing many of them to be</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made available in both source and binary (executable) format. The list of operating</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systems available in both formats includes Linux, BUSD UNIX, Solaris, and part of macOS.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The availability of source code allows us to study operating systems from the inside out.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Questions that we could once answer only by looking at documentation or the behavior of an</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operating system we can now answer by examining the code itself.</a:t>
            </a:r>
          </a:p>
          <a:p>
            <a:pPr eaLnBrk="0" fontAlgn="base" hangingPunct="0">
              <a:spcBef>
                <a:spcPct val="0"/>
              </a:spcBef>
              <a:spcAft>
                <a:spcPct val="0"/>
              </a:spcAft>
              <a:buClrTx/>
              <a:buSzTx/>
              <a:buNone/>
            </a:pPr>
            <a:endParaRPr kumimoji="0" lang="en-US" altLang="en-US" sz="1200">
              <a:solidFill>
                <a:srgbClr val="000000"/>
              </a:solidFill>
              <a:latin typeface="Verdana" panose="020B0604030504040204" pitchFamily="34" charset="0"/>
            </a:endParaRP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Operating systems that are no longer commercially viable have been open-sourced as well, enabling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us to study how systems operated in a time of fewer CPU, memory, and storage resources.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An extensive but incomplete list of open-source operating-system projects is available</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from https://curlie.org/Computers/Software/Operating_Systems/Open_Source/</a:t>
            </a:r>
          </a:p>
          <a:p>
            <a:pPr eaLnBrk="0" fontAlgn="base" hangingPunct="0">
              <a:spcBef>
                <a:spcPct val="0"/>
              </a:spcBef>
              <a:spcAft>
                <a:spcPct val="0"/>
              </a:spcAft>
              <a:buClrTx/>
              <a:buSzTx/>
              <a:buNone/>
            </a:pPr>
            <a:endParaRPr kumimoji="0" lang="en-US" altLang="en-US" sz="1200">
              <a:solidFill>
                <a:srgbClr val="000000"/>
              </a:solidFill>
              <a:latin typeface="Verdana" panose="020B0604030504040204" pitchFamily="34" charset="0"/>
            </a:endParaRP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In addition, the rise of virtualization as a mainstream (and frequently free) computer function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makes it possible to run many operating systems on top of one core system. For example, VMware</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(http://www.vmware.com) providesa free “player” for Windows on which hundreds of free</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“virtual appliances” can run. Virtualbox (http://www.virtualbox.com) provides a free, open-source</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virtual machine manager on many operating systems. Using such tools, students can try out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hundreds of operating systems without dedicated hardware.</a:t>
            </a:r>
          </a:p>
          <a:p>
            <a:pPr eaLnBrk="0" fontAlgn="base" hangingPunct="0">
              <a:spcBef>
                <a:spcPct val="0"/>
              </a:spcBef>
              <a:spcAft>
                <a:spcPct val="0"/>
              </a:spcAft>
              <a:buClrTx/>
              <a:buSzTx/>
              <a:buNone/>
            </a:pPr>
            <a:endParaRPr kumimoji="0" lang="en-US" altLang="en-US" sz="1200">
              <a:solidFill>
                <a:srgbClr val="000000"/>
              </a:solidFill>
              <a:latin typeface="Verdana" panose="020B0604030504040204" pitchFamily="34" charset="0"/>
            </a:endParaRP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The advent of open-source operating systems has also made it easier to make the move from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student to operating-system developer. With some knowledge, some effort, and an Internet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connection, a student can even create a new operating-system distribution. Just a few years ago, </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it was difficult or impossible to get access to source code. Now, such access is limited only by</a:t>
            </a:r>
          </a:p>
          <a:p>
            <a:pPr eaLnBrk="0" fontAlgn="base" hangingPunct="0">
              <a:spcBef>
                <a:spcPct val="0"/>
              </a:spcBef>
              <a:spcAft>
                <a:spcPct val="0"/>
              </a:spcAft>
              <a:buClrTx/>
              <a:buSzTx/>
              <a:buNone/>
            </a:pPr>
            <a:r>
              <a:rPr kumimoji="0" lang="en-US" altLang="en-US" sz="1200">
                <a:solidFill>
                  <a:srgbClr val="000000"/>
                </a:solidFill>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2565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1981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1151"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1464" y="3632201"/>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55901"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1981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2330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9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1981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2330451"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6326"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1981201"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2330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2357439"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2330451"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464" y="1139826"/>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1895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2618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2378076" y="1141469"/>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2392363" y="1233489"/>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2574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2370139"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1981201"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2270126" y="1120776"/>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2470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2373314" y="1138239"/>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2527301"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2368551" y="1158876"/>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2516188" y="206376"/>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00" y="1836739"/>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2401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2401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2643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825" y="1041401"/>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2560639"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2362201" y="1154114"/>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2346325" y="228601"/>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2330450" y="1233489"/>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851" y="1152526"/>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1981201"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088" y="1279526"/>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1981201"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2363789"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2466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1981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2354264" y="1233489"/>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913" y="1965326"/>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8882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3027363" y="2012951"/>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2700339"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2279651" y="1028701"/>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1981201"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913" y="984251"/>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1997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2354263" y="1233489"/>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2444751"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26"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2403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2330450" y="1233489"/>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1981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014" y="1643064"/>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1997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2332039" y="1250951"/>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2325688" y="1233489"/>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2036764" y="225426"/>
            <a:ext cx="8021637" cy="576263"/>
          </a:xfrm>
        </p:spPr>
        <p:txBody>
          <a:bodyPr/>
          <a:lstStyle/>
          <a:p>
            <a:pPr eaLnBrk="1" hangingPunct="1"/>
            <a:r>
              <a:rPr lang="en-US" altLang="en-US"/>
              <a:t>Types of System Calls (Cont.)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2051051"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2330450" y="1233489"/>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2027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2875275" y="110536"/>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789" y="1152526"/>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TotalTime>
  <Words>36639</Words>
  <Application>Microsoft Office PowerPoint</Application>
  <PresentationFormat>Widescreen</PresentationFormat>
  <Paragraphs>4809</Paragraphs>
  <Slides>660</Slides>
  <Notes>549</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660</vt:i4>
      </vt:variant>
    </vt:vector>
  </HeadingPairs>
  <TitlesOfParts>
    <vt:vector size="678" baseType="lpstr">
      <vt:lpstr>ＭＳ Ｐゴシック</vt:lpstr>
      <vt:lpstr>Aptos</vt:lpstr>
      <vt:lpstr>Arial</vt:lpstr>
      <vt:lpstr>Courier</vt:lpstr>
      <vt:lpstr>Courier New</vt:lpstr>
      <vt:lpstr>Helvetica</vt:lpstr>
      <vt:lpstr>Lucida Grande</vt:lpstr>
      <vt:lpstr>Monaco</vt:lpstr>
      <vt:lpstr>Monotype Sorts</vt:lpstr>
      <vt:lpstr>MT Extra</vt:lpstr>
      <vt:lpstr>Symbol</vt:lpstr>
      <vt:lpstr>Times New Roman</vt:lpstr>
      <vt:lpstr>Verdana</vt:lpstr>
      <vt:lpstr>Webdings</vt:lpstr>
      <vt:lpstr>Wingdings</vt:lpstr>
      <vt:lpstr>Wingdings 3</vt:lpstr>
      <vt:lpstr>os-8</vt:lpstr>
      <vt:lpstr>Equation</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lpstr>Chapter 3:  Processes</vt:lpstr>
      <vt:lpstr>Outline</vt:lpstr>
      <vt:lpstr>Objectives</vt:lpstr>
      <vt:lpstr>Process Concept</vt:lpstr>
      <vt:lpstr>Process Concept (Cont.)</vt:lpstr>
      <vt:lpstr>Process in Memory</vt:lpstr>
      <vt:lpstr>Memory Layout of a C Program</vt:lpstr>
      <vt:lpstr>Process State</vt:lpstr>
      <vt:lpstr>Diagram of Process State</vt:lpstr>
      <vt:lpstr>Process Control Block (PCB)</vt:lpstr>
      <vt:lpstr>Threads</vt:lpstr>
      <vt:lpstr>Process Representation in Linux</vt:lpstr>
      <vt:lpstr>Process Scheduling</vt:lpstr>
      <vt:lpstr>Ready and Wait Queues</vt:lpstr>
      <vt:lpstr>Representation of Process Scheduling</vt:lpstr>
      <vt:lpstr>CPU Switch From Process to Process</vt:lpstr>
      <vt:lpstr>Context Switch</vt:lpstr>
      <vt:lpstr>Multitasking in Mobile Systems</vt:lpstr>
      <vt:lpstr>Operations on Processes</vt:lpstr>
      <vt:lpstr>Process Creation</vt:lpstr>
      <vt:lpstr>Process Creation (Cont.)</vt:lpstr>
      <vt:lpstr>A Tree of Processes in Linux</vt:lpstr>
      <vt:lpstr>C Program Forking Separate Process</vt:lpstr>
      <vt:lpstr>Creating a Separate Process via Windows API</vt:lpstr>
      <vt:lpstr>Process Termination</vt:lpstr>
      <vt:lpstr>Process Termination</vt:lpstr>
      <vt:lpstr>Android Process Importance Hierarchy</vt:lpstr>
      <vt:lpstr>Multiprocess Architecture – Chrome Browser</vt:lpstr>
      <vt:lpstr>Interprocess Communication</vt:lpstr>
      <vt:lpstr>Communications Models </vt:lpstr>
      <vt:lpstr>Producer-Consumer Problem</vt:lpstr>
      <vt:lpstr>IPC – Shared Memory</vt:lpstr>
      <vt:lpstr>Bounded-Buffer – Shared-Memory Solution</vt:lpstr>
      <vt:lpstr>Producer Process – Shared Memory</vt:lpstr>
      <vt:lpstr>Consumer Process – Shared Memory</vt:lpstr>
      <vt:lpstr>What about Filling all the Buffers?</vt:lpstr>
      <vt:lpstr>Producer </vt:lpstr>
      <vt:lpstr>Consumer</vt:lpstr>
      <vt:lpstr>Race Condition</vt:lpstr>
      <vt:lpstr>Race Condition (Cont.)</vt:lpstr>
      <vt:lpstr>IPC – Message Passing</vt:lpstr>
      <vt:lpstr>Message Passing (Cont.)</vt:lpstr>
      <vt:lpstr>Implementation of Communication Link</vt:lpstr>
      <vt:lpstr>Direct Communication</vt:lpstr>
      <vt:lpstr>Indirect Communication</vt:lpstr>
      <vt:lpstr>Indirect Communication (Cont.)</vt:lpstr>
      <vt:lpstr>Indirect Communication (Cont.)</vt:lpstr>
      <vt:lpstr>Synchronization</vt:lpstr>
      <vt:lpstr>Producer-Consumer: Message Passing</vt:lpstr>
      <vt:lpstr>Buffering</vt:lpstr>
      <vt:lpstr>Examples of IPC Systems - POSIX</vt:lpstr>
      <vt:lpstr>IPC POSIX Producer</vt:lpstr>
      <vt:lpstr>IPC POSIX Consumer</vt:lpstr>
      <vt:lpstr>Examples of IPC Systems - Mach</vt:lpstr>
      <vt:lpstr>Mach Messages</vt:lpstr>
      <vt:lpstr>Mach Message Passing - Client</vt:lpstr>
      <vt:lpstr>Mach Message Passing - Server</vt:lpstr>
      <vt:lpstr>Examples of IPC Systems – Windows</vt:lpstr>
      <vt:lpstr>Local Procedure Calls in Windows</vt:lpstr>
      <vt:lpstr>Pipes</vt:lpstr>
      <vt:lpstr>Ordinary Pipes</vt:lpstr>
      <vt:lpstr>Named Pipes</vt:lpstr>
      <vt:lpstr>Communications in Client-Server Systems</vt:lpstr>
      <vt:lpstr>Sockets</vt:lpstr>
      <vt:lpstr>Socket Communication</vt:lpstr>
      <vt:lpstr>Sockets in Java</vt:lpstr>
      <vt:lpstr>Sockets in Java</vt:lpstr>
      <vt:lpstr>Remote Procedure Calls</vt:lpstr>
      <vt:lpstr>Remote Procedure Calls (Cont.)</vt:lpstr>
      <vt:lpstr>Execution of RPC</vt:lpstr>
      <vt:lpstr>End of Chapter 3</vt:lpstr>
      <vt:lpstr>Producer-Consumer Problem</vt:lpstr>
      <vt:lpstr>Cooperating Processes</vt:lpstr>
      <vt:lpstr>Synchronization</vt:lpstr>
      <vt:lpstr>Chapter 4:  Threads &amp; Concurrency </vt:lpstr>
      <vt:lpstr>Outline</vt:lpstr>
      <vt:lpstr>Objectives</vt:lpstr>
      <vt:lpstr>Motivation</vt:lpstr>
      <vt:lpstr>Single and Multithreaded Processes</vt:lpstr>
      <vt:lpstr>Multithreaded Server Architecture</vt:lpstr>
      <vt:lpstr>Benefits</vt:lpstr>
      <vt:lpstr>Multicore Programming</vt:lpstr>
      <vt:lpstr>Concurrency vs. Parallelism</vt:lpstr>
      <vt:lpstr>Multicore Programming</vt:lpstr>
      <vt:lpstr>Data and Task Parallelism</vt:lpstr>
      <vt:lpstr>Amdahl’s Law</vt:lpstr>
      <vt:lpstr>Amdahl’s Law</vt:lpstr>
      <vt:lpstr>User Threads and Kernel Threads</vt:lpstr>
      <vt:lpstr>User and Kernel Threads</vt:lpstr>
      <vt:lpstr>Multithreading Models</vt:lpstr>
      <vt:lpstr>Many-to-One</vt:lpstr>
      <vt:lpstr>One-to-One</vt:lpstr>
      <vt:lpstr>Many-to-Many Model</vt:lpstr>
      <vt:lpstr>Two-level Model</vt:lpstr>
      <vt:lpstr>Thread Libraries</vt:lpstr>
      <vt:lpstr>Pthreads</vt:lpstr>
      <vt:lpstr>Pthreads Example</vt:lpstr>
      <vt:lpstr>Pthreads Example (Cont.)</vt:lpstr>
      <vt:lpstr>Pthreads Code for Joining 10 Threads</vt:lpstr>
      <vt:lpstr>Windows  Multithreaded C Program</vt:lpstr>
      <vt:lpstr>Windows  Multithreaded C Program (Cont.)</vt:lpstr>
      <vt:lpstr>Java Threads</vt:lpstr>
      <vt:lpstr>Java Threads</vt:lpstr>
      <vt:lpstr>Java Executor Framework</vt:lpstr>
      <vt:lpstr>Java Executor Framework</vt:lpstr>
      <vt:lpstr>Java Executor Framework (Cont.)</vt:lpstr>
      <vt:lpstr>Implicit Threading</vt:lpstr>
      <vt:lpstr>Thread Pools</vt:lpstr>
      <vt:lpstr>Java Thread Pools</vt:lpstr>
      <vt:lpstr>Java Thread Pools (Cont.)</vt:lpstr>
      <vt:lpstr>Fork-Join Parallelism</vt:lpstr>
      <vt:lpstr>Fork-Join Parallelism</vt:lpstr>
      <vt:lpstr>Fork-Join Parallelism</vt:lpstr>
      <vt:lpstr>Fork-Join Parallelism in Java</vt:lpstr>
      <vt:lpstr>Fork-Join Parallelism in Java</vt:lpstr>
      <vt:lpstr>Fork-Join Parallelism in Java</vt:lpstr>
      <vt:lpstr>OpenMP</vt:lpstr>
      <vt:lpstr>PowerPoint Presentation</vt:lpstr>
      <vt:lpstr>Grand Central Dispatch</vt:lpstr>
      <vt:lpstr>Grand Central Dispatch</vt:lpstr>
      <vt:lpstr>Grand Central Dispatch</vt:lpstr>
      <vt:lpstr>Intel Threading Building Blocks (TBB)</vt:lpstr>
      <vt:lpstr>Threading Issues</vt:lpstr>
      <vt:lpstr>Semantics of fork() and exec()</vt:lpstr>
      <vt:lpstr>Signal Handling</vt:lpstr>
      <vt:lpstr>Signal Handling (Cont.)</vt:lpstr>
      <vt:lpstr>Thread Cancellation</vt:lpstr>
      <vt:lpstr>Thread Cancellation (Cont.)</vt:lpstr>
      <vt:lpstr>Thread Cancellation in Java</vt:lpstr>
      <vt:lpstr>Thread-Local Storage</vt:lpstr>
      <vt:lpstr>Scheduler Activations</vt:lpstr>
      <vt:lpstr>Operating System Examples</vt:lpstr>
      <vt:lpstr>Windows Threads</vt:lpstr>
      <vt:lpstr>Windows Threads (Cont.)</vt:lpstr>
      <vt:lpstr>Windows Threads Data Structures</vt:lpstr>
      <vt:lpstr>Linux Threads</vt:lpstr>
      <vt:lpstr>End of Chapter 4</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Objectives</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lpstr>Chapter 6:  Synchronization Tools</vt:lpstr>
      <vt:lpstr>Outline</vt:lpstr>
      <vt:lpstr>Objectives</vt:lpstr>
      <vt:lpstr>Background</vt:lpstr>
      <vt:lpstr>Race Condition</vt:lpstr>
      <vt:lpstr>Critical Section Problem</vt:lpstr>
      <vt:lpstr>Critical Section</vt:lpstr>
      <vt:lpstr>Critical-Section Problem (Cont.)</vt:lpstr>
      <vt:lpstr>Interrupt-based Solution</vt:lpstr>
      <vt:lpstr>Software Solution 1</vt:lpstr>
      <vt:lpstr>Algorithm for Process Pi</vt:lpstr>
      <vt:lpstr>Correctness of the Software Solution </vt:lpstr>
      <vt:lpstr>Peterson’s Solution</vt:lpstr>
      <vt:lpstr>Algorithm for Process Pi</vt:lpstr>
      <vt:lpstr>Correctness of Peterson’s Solution </vt:lpstr>
      <vt:lpstr>Peterson’s Solution and Modern Architecture</vt:lpstr>
      <vt:lpstr>Modern Architecture Example</vt:lpstr>
      <vt:lpstr>Modern Architecture Example (Cont.)</vt:lpstr>
      <vt:lpstr>Peterson’s Solution Revisited</vt:lpstr>
      <vt:lpstr>Memory Barrier</vt:lpstr>
      <vt:lpstr>Memory Barrier Instructions</vt:lpstr>
      <vt:lpstr>Memory Barrier Example</vt:lpstr>
      <vt:lpstr>Synchronization Hardware</vt:lpstr>
      <vt:lpstr>Hardware Instructions</vt:lpstr>
      <vt:lpstr>The test_and_set  Instruction </vt:lpstr>
      <vt:lpstr>Solution Using test_and_set()</vt:lpstr>
      <vt:lpstr>The compare_and_swap  Instruction </vt:lpstr>
      <vt:lpstr>Solution using compare_and_swap</vt:lpstr>
      <vt:lpstr>Bounded-waiting with compare-and-swap</vt:lpstr>
      <vt:lpstr>Atomic Variables</vt:lpstr>
      <vt:lpstr>Atomic Variables</vt:lpstr>
      <vt:lpstr>Mutex Locks</vt:lpstr>
      <vt:lpstr>Solution to CS Problem Using Mutex Locks</vt:lpstr>
      <vt:lpstr>Semaphore</vt:lpstr>
      <vt:lpstr>Semaphore (Cont.)</vt:lpstr>
      <vt:lpstr>Semaphore Usage Example</vt:lpstr>
      <vt:lpstr>Semaphore Implementation</vt:lpstr>
      <vt:lpstr>Semaphore Implementation with no Busy waiting </vt:lpstr>
      <vt:lpstr>Implementation with no Busy waiting (Cont.)</vt:lpstr>
      <vt:lpstr>Implementation with no Busy waiting (Cont.)</vt:lpstr>
      <vt:lpstr>Problems with Semaphores</vt:lpstr>
      <vt:lpstr>Monitors</vt:lpstr>
      <vt:lpstr>Schematic view of a Monitor</vt:lpstr>
      <vt:lpstr>Monitor Implementation Using Semaphores</vt:lpstr>
      <vt:lpstr>Condition Variables</vt:lpstr>
      <vt:lpstr> Monitor with Condition Variables</vt:lpstr>
      <vt:lpstr> Usage of Condition Variable  Example</vt:lpstr>
      <vt:lpstr>Monitor Implementation Using Semaphores</vt:lpstr>
      <vt:lpstr> Implementation – Condition Variables</vt:lpstr>
      <vt:lpstr>Implementation (Cont.)</vt:lpstr>
      <vt:lpstr>Resuming Processes within a Monitor</vt:lpstr>
      <vt:lpstr>PowerPoint Presentation</vt:lpstr>
      <vt:lpstr>PowerPoint Presentation</vt:lpstr>
      <vt:lpstr>A Monitor to Allocate Single Resource</vt:lpstr>
      <vt:lpstr>Single Resource Monitor (Cont.)</vt:lpstr>
      <vt:lpstr>Liveness</vt:lpstr>
      <vt:lpstr>Liveness</vt:lpstr>
      <vt:lpstr>Liveness</vt:lpstr>
      <vt:lpstr>End of Chapter 6</vt:lpstr>
      <vt:lpstr>Priority Inheritance Protocol</vt:lpstr>
      <vt:lpstr> Usage of Condition Variable  Example</vt:lpstr>
      <vt:lpstr>Chapter 8:  Deadlocks</vt:lpstr>
      <vt:lpstr>Outline</vt:lpstr>
      <vt:lpstr>Chapter Objectives</vt:lpstr>
      <vt:lpstr>System Model</vt:lpstr>
      <vt:lpstr>Deadlock with Semaphores</vt:lpstr>
      <vt:lpstr>Deadlock Characterization</vt:lpstr>
      <vt:lpstr>Resource-Allocation Graph</vt:lpstr>
      <vt:lpstr>Resource Allocation Graph Example</vt:lpstr>
      <vt:lpstr>Resource Allocation Graph with a Deadlock</vt:lpstr>
      <vt:lpstr>Graph with a Cycle But no Deadlock</vt:lpstr>
      <vt:lpstr>Basic Facts</vt:lpstr>
      <vt:lpstr>Methods for Handling Deadlocks</vt:lpstr>
      <vt:lpstr>Deadlock Prevention</vt:lpstr>
      <vt:lpstr>Deadlock Prevention (Cont.)</vt:lpstr>
      <vt:lpstr>Circular Wait</vt:lpstr>
      <vt:lpstr>Deadlock Avoidance</vt:lpstr>
      <vt:lpstr>Safe State</vt:lpstr>
      <vt:lpstr>Basic Facts</vt:lpstr>
      <vt:lpstr>Safe, Unsafe, Deadlock State </vt:lpstr>
      <vt:lpstr>Avoidance Algorithms</vt:lpstr>
      <vt:lpstr>Resource-Allocation Graph Scheme</vt:lpstr>
      <vt:lpstr>Resource-Allocation Graph</vt:lpstr>
      <vt:lpstr>Unsafe State In Resource-Allocation Graph</vt:lpstr>
      <vt:lpstr>Resource-Allocation Graph Algorithm</vt:lpstr>
      <vt:lpstr>Banker’s Algorithm</vt:lpstr>
      <vt:lpstr>Data Structures for the Banker’s Algorithm </vt:lpstr>
      <vt:lpstr>Safety Algorithm</vt:lpstr>
      <vt:lpstr>Resource-Request Algorithm for Process Pi</vt:lpstr>
      <vt:lpstr>Example of Banker’s Algorithm</vt:lpstr>
      <vt:lpstr>Example (Cont.)</vt:lpstr>
      <vt:lpstr>Example:  P1 Request (1,0,2)</vt:lpstr>
      <vt:lpstr>Deadlock Detection</vt:lpstr>
      <vt:lpstr>Single Instance of Each Resource Type</vt:lpstr>
      <vt:lpstr>Resource-Allocation Graph and  Wait-for Graph</vt:lpstr>
      <vt:lpstr>Several Instances of a Resource Type</vt:lpstr>
      <vt:lpstr>Detection Algorithm</vt:lpstr>
      <vt:lpstr>Detection Algorithm (Cont.)</vt:lpstr>
      <vt:lpstr>Example of Detection Algorithm</vt:lpstr>
      <vt:lpstr>Example (Cont.)</vt:lpstr>
      <vt:lpstr>Detection-Algorithm Usage</vt:lpstr>
      <vt:lpstr>Recovery from Deadlock:  Process Termination</vt:lpstr>
      <vt:lpstr>Recovery from Deadlock:  Resource Preemption</vt:lpstr>
      <vt:lpstr>End of Chapter 8</vt:lpstr>
      <vt:lpstr>Chapter 9:  Main Memory</vt:lpstr>
      <vt:lpstr>Chapter 9:  Memory Management</vt:lpstr>
      <vt:lpstr>Objectives</vt:lpstr>
      <vt:lpstr>Background</vt:lpstr>
      <vt:lpstr>Protection</vt:lpstr>
      <vt:lpstr>Hardware Address Protection</vt:lpstr>
      <vt:lpstr>Address Binding</vt:lpstr>
      <vt:lpstr>Binding of Instructions and Data to Memory</vt:lpstr>
      <vt:lpstr>Multistep Processing of a User Program </vt:lpstr>
      <vt:lpstr>Logical vs. Physical Address Space</vt:lpstr>
      <vt:lpstr>Memory-Management Unit (MMU)</vt:lpstr>
      <vt:lpstr>Memory-Management Unit (Cont.)</vt:lpstr>
      <vt:lpstr>Memory-Management Unit (Cont.)</vt:lpstr>
      <vt:lpstr>Dynamic Loading</vt:lpstr>
      <vt:lpstr>Dynamic Linking</vt:lpstr>
      <vt:lpstr>Contiguous Allocation</vt:lpstr>
      <vt:lpstr>Contiguous Allocation (Cont.)</vt:lpstr>
      <vt:lpstr>Hardware Support for Relocation and Limit Registers</vt:lpstr>
      <vt:lpstr> Variable Partition</vt:lpstr>
      <vt:lpstr>Dynamic Storage-Allocation Problem</vt:lpstr>
      <vt:lpstr>Fragmentation</vt:lpstr>
      <vt:lpstr>Fragmentation (Cont.)</vt:lpstr>
      <vt:lpstr>Paging</vt:lpstr>
      <vt:lpstr>Address Translation Scheme</vt:lpstr>
      <vt:lpstr>Paging Hardware</vt:lpstr>
      <vt:lpstr>Paging Model of Logical and  Physical Memory</vt:lpstr>
      <vt:lpstr>Paging Example </vt:lpstr>
      <vt:lpstr>Paging -- Calculating internal fragmentation</vt:lpstr>
      <vt:lpstr>Free Frames</vt:lpstr>
      <vt:lpstr>Implementation of Page Table</vt:lpstr>
      <vt:lpstr>Translation Look-Aside Buffer </vt:lpstr>
      <vt:lpstr>Hardware</vt:lpstr>
      <vt:lpstr>Paging Hardware With TLB</vt:lpstr>
      <vt:lpstr>Effective Access Time</vt:lpstr>
      <vt:lpstr>Memory Protection</vt:lpstr>
      <vt:lpstr>Valid (v) or Invalid (i) Bit In A Page Table</vt:lpstr>
      <vt:lpstr>Shared Pages</vt:lpstr>
      <vt:lpstr>Shared Pages Example</vt:lpstr>
      <vt:lpstr>Structure of the Page Table</vt:lpstr>
      <vt:lpstr>Hierarchical Page Tables</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lpstr>Oracle SPARC Solaris</vt:lpstr>
      <vt:lpstr>Oracle SPARC Solaris (Cont.)</vt:lpstr>
      <vt:lpstr>Swapping</vt:lpstr>
      <vt:lpstr>Swapping (Cont.)</vt:lpstr>
      <vt:lpstr>Schematic View of Swapping</vt:lpstr>
      <vt:lpstr>Context Switch Time including Swapping</vt:lpstr>
      <vt:lpstr>Context Switch Time and Swapping (Cont.)</vt:lpstr>
      <vt:lpstr>Swapping on Mobile Systems</vt:lpstr>
      <vt:lpstr>Swapping with Paging</vt:lpstr>
      <vt:lpstr>Example: The Intel 32 and 64-bit Architectures</vt:lpstr>
      <vt:lpstr>Example: The Intel IA-32 Architecture</vt:lpstr>
      <vt:lpstr>Example: The Intel IA-32 Architecture (Cont.)</vt:lpstr>
      <vt:lpstr>Logical to Physical Address Translation in IA-32</vt:lpstr>
      <vt:lpstr>Intel IA-32 Segmentation</vt:lpstr>
      <vt:lpstr>Intel IA-32 Paging Architecture</vt:lpstr>
      <vt:lpstr>Intel IA-32 Page Address Extensions</vt:lpstr>
      <vt:lpstr>Intel x86-64</vt:lpstr>
      <vt:lpstr>Example: ARM Architecture</vt:lpstr>
      <vt:lpstr>End of Chapter 9</vt:lpstr>
      <vt:lpstr>Chapter 10:  Virtual Memory</vt:lpstr>
      <vt:lpstr>Chapter 10:  Virtual Memory</vt:lpstr>
      <vt:lpstr>Objectives</vt:lpstr>
      <vt:lpstr>Background</vt:lpstr>
      <vt:lpstr>Virtual memory </vt:lpstr>
      <vt:lpstr>Virtual memory  (Cont.)</vt:lpstr>
      <vt:lpstr>Virtual Memory That is Larger Than Physical Memory</vt:lpstr>
      <vt:lpstr>Virtual-address Space</vt:lpstr>
      <vt:lpstr>Shared Library Using Virtual Memory</vt:lpstr>
      <vt:lpstr>Demand Paging</vt:lpstr>
      <vt:lpstr>Demand Paging</vt:lpstr>
      <vt:lpstr>Basic Concepts</vt:lpstr>
      <vt:lpstr>Valid-Invalid Bit</vt:lpstr>
      <vt:lpstr>Page Table When Some Pages Are Not in Main Memory</vt:lpstr>
      <vt:lpstr>Steps in Handling Page Fault</vt:lpstr>
      <vt:lpstr>Steps in Handling a Page Fault (Cont.)</vt:lpstr>
      <vt:lpstr>Aspects of Demand Paging</vt:lpstr>
      <vt:lpstr>Instruction Restart</vt:lpstr>
      <vt:lpstr>Free-Frame List</vt:lpstr>
      <vt:lpstr> Stages in Demand Paging – Worse Case</vt:lpstr>
      <vt:lpstr>Stages in Demand Paging  (Cont.)</vt:lpstr>
      <vt:lpstr>Performance of Demand Paging</vt:lpstr>
      <vt:lpstr>Demand Paging Example</vt:lpstr>
      <vt:lpstr>Demand Paging Optimizations</vt:lpstr>
      <vt:lpstr>Copy-on-Write</vt:lpstr>
      <vt:lpstr>Before Process 1 Modifies Page C</vt:lpstr>
      <vt:lpstr>After Process 1 Modifies Page C</vt:lpstr>
      <vt:lpstr>What Happens if There is no Free Frame?</vt:lpstr>
      <vt:lpstr>Page Replacement</vt:lpstr>
      <vt:lpstr>Need For Page Replacement</vt:lpstr>
      <vt:lpstr>Basic Page Replacement</vt:lpstr>
      <vt:lpstr>Page Replacement</vt:lpstr>
      <vt:lpstr>Page and Frame Replacement Algorithms</vt:lpstr>
      <vt:lpstr>Graph of Page Faults Versus the Number of Frames</vt:lpstr>
      <vt:lpstr>First-In-First-Out (FIFO) Algorithm</vt:lpstr>
      <vt:lpstr>FIFO Illustrating Belady’s Anomaly</vt:lpstr>
      <vt:lpstr>Optimal Algorithm</vt:lpstr>
      <vt:lpstr>Least Recently Used (LRU) Algorithm</vt:lpstr>
      <vt:lpstr>LRU Algorithm (Cont.)</vt:lpstr>
      <vt:lpstr>LRU Algorithm (Cont.)</vt:lpstr>
      <vt:lpstr>LRU Approximation Algorithms</vt:lpstr>
      <vt:lpstr>LRU Approximation Algorithms (cont.)</vt:lpstr>
      <vt:lpstr> Second-chance Algorithm</vt:lpstr>
      <vt:lpstr>Enhanced Second-Chance Algorithm</vt:lpstr>
      <vt:lpstr>Counting Algorithms</vt:lpstr>
      <vt:lpstr>Page-Buffering Algorithms</vt:lpstr>
      <vt:lpstr>Applications and Page Replacement</vt:lpstr>
      <vt:lpstr>Allocation of Frames</vt:lpstr>
      <vt:lpstr>Fixed Allocation</vt:lpstr>
      <vt:lpstr>Global vs. Local Allocation</vt:lpstr>
      <vt:lpstr>Reclaiming Pages</vt:lpstr>
      <vt:lpstr>Reclaiming Pages Example </vt:lpstr>
      <vt:lpstr>Non-Uniform Memory Access</vt:lpstr>
      <vt:lpstr>Non-Uniform Memory Access (Cont.)</vt:lpstr>
      <vt:lpstr>Thrashing</vt:lpstr>
      <vt:lpstr>Thrashing (Cont.)</vt:lpstr>
      <vt:lpstr>Demand Paging and Thrashing </vt:lpstr>
      <vt:lpstr>Locality In A Memory-Reference Pattern</vt:lpstr>
      <vt:lpstr>Working-Set Model</vt:lpstr>
      <vt:lpstr>Working-Set Model (Cont.)</vt:lpstr>
      <vt:lpstr>Keeping Track of the Working Set</vt:lpstr>
      <vt:lpstr>Page-Fault Frequency</vt:lpstr>
      <vt:lpstr>Working Sets and Page Fault Rates</vt:lpstr>
      <vt:lpstr>Allocating Kernel Memory</vt:lpstr>
      <vt:lpstr>Buddy System</vt:lpstr>
      <vt:lpstr>Buddy System Allocator</vt:lpstr>
      <vt:lpstr>Slab Allocator</vt:lpstr>
      <vt:lpstr>Slab Allocation</vt:lpstr>
      <vt:lpstr>Slab Allocator in Linux</vt:lpstr>
      <vt:lpstr>Slab Allocator in Linux (Cont.)</vt:lpstr>
      <vt:lpstr>Other Considerations</vt:lpstr>
      <vt:lpstr>Prepaging</vt:lpstr>
      <vt:lpstr>Page Size</vt:lpstr>
      <vt:lpstr>TLB Reach </vt:lpstr>
      <vt:lpstr>Program Structure</vt:lpstr>
      <vt:lpstr>I/O interlock</vt:lpstr>
      <vt:lpstr>Operating System Examples</vt:lpstr>
      <vt:lpstr>Windows</vt:lpstr>
      <vt:lpstr>Solaris </vt:lpstr>
      <vt:lpstr>Solaris 2 Page Scanner</vt:lpstr>
      <vt:lpstr>End of Chapter 10</vt:lpstr>
      <vt:lpstr>Performance of Demand Paging</vt:lpstr>
      <vt:lpstr>Need For Page Replacement</vt:lpstr>
      <vt:lpstr>Priority Allocation</vt:lpstr>
      <vt:lpstr>Memory Compression</vt:lpstr>
      <vt:lpstr>Memory Compression (Cont.)</vt:lpstr>
      <vt:lpstr>Chapter 12:  I/O Systems</vt:lpstr>
      <vt:lpstr>Chapter 12:  I/O Systems</vt:lpstr>
      <vt:lpstr>Objectives</vt:lpstr>
      <vt:lpstr>Overview</vt:lpstr>
      <vt:lpstr>I/O Hardware</vt:lpstr>
      <vt:lpstr>I/O Hardware (Cont.)</vt:lpstr>
      <vt:lpstr>A Typical PC Bus Structure</vt:lpstr>
      <vt:lpstr>I/O Hardware (Cont.)</vt:lpstr>
      <vt:lpstr>I/O Hardware (Cont.)</vt:lpstr>
      <vt:lpstr>Device I/O Port Locations on PCs (partial)</vt:lpstr>
      <vt:lpstr>Polling</vt:lpstr>
      <vt:lpstr>Interrupts</vt:lpstr>
      <vt:lpstr>Interrupt-Driven I/O Cycle</vt:lpstr>
      <vt:lpstr>Interrupts (Cont.)</vt:lpstr>
      <vt:lpstr>Latency</vt:lpstr>
      <vt:lpstr>Intel Pentium Processor Event-Vector Table</vt:lpstr>
      <vt:lpstr>Direct Memory Access</vt:lpstr>
      <vt:lpstr>Six Step Process to Perform DMA Transfer</vt:lpstr>
      <vt:lpstr>Application I/O Interface</vt:lpstr>
      <vt:lpstr>A Kernel I/O Structure</vt:lpstr>
      <vt:lpstr>Characteristics of I/O Devices</vt:lpstr>
      <vt:lpstr>Characteristics of I/O Devices (Cont.)</vt:lpstr>
      <vt:lpstr>Block and Character Devices</vt:lpstr>
      <vt:lpstr>Network Devices</vt:lpstr>
      <vt:lpstr>Clocks and Timers</vt:lpstr>
      <vt:lpstr>Nonblocking and Asynchronous I/O</vt:lpstr>
      <vt:lpstr>Two I/O Methods</vt:lpstr>
      <vt:lpstr>Vectored I/O</vt:lpstr>
      <vt:lpstr>Kernel I/O Subsystem</vt:lpstr>
      <vt:lpstr>Device-status Table</vt:lpstr>
      <vt:lpstr>Common PC and Data-center I/O devices and Interface Speeds</vt:lpstr>
      <vt:lpstr>Kernel I/O Subsystem</vt:lpstr>
      <vt:lpstr>Error Handling</vt:lpstr>
      <vt:lpstr>I/O Protection</vt:lpstr>
      <vt:lpstr>Use of a System Call to Perform I/O</vt:lpstr>
      <vt:lpstr>Kernel Data Structures</vt:lpstr>
      <vt:lpstr>UNIX I/O Kernel Structure</vt:lpstr>
      <vt:lpstr>Power Management</vt:lpstr>
      <vt:lpstr>Power Management (Cont.)</vt:lpstr>
      <vt:lpstr>Power Management (Cont.)</vt:lpstr>
      <vt:lpstr>Kernel I/O Subsystem Summary</vt:lpstr>
      <vt:lpstr>Transforming I/O Requests to Hardware Operations</vt:lpstr>
      <vt:lpstr>Life Cycle of An I/O Request</vt:lpstr>
      <vt:lpstr>STREAMS</vt:lpstr>
      <vt:lpstr>The STREAMS Structure</vt:lpstr>
      <vt:lpstr>Performance</vt:lpstr>
      <vt:lpstr>Intercomputer Communications</vt:lpstr>
      <vt:lpstr>Improving Performance</vt:lpstr>
      <vt:lpstr>Device-Functionality Progression</vt:lpstr>
      <vt:lpstr>I/O Performance of Storage (and Network Latency)</vt:lpstr>
      <vt:lpstr>End of Chapter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Bảo Trần</dc:creator>
  <cp:lastModifiedBy>Bảo Trần</cp:lastModifiedBy>
  <cp:revision>5</cp:revision>
  <dcterms:created xsi:type="dcterms:W3CDTF">2024-02-20T03:13:38Z</dcterms:created>
  <dcterms:modified xsi:type="dcterms:W3CDTF">2024-02-20T03:29:17Z</dcterms:modified>
</cp:coreProperties>
</file>